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78" r:id="rId3"/>
    <p:sldId id="277" r:id="rId4"/>
    <p:sldId id="279" r:id="rId5"/>
    <p:sldId id="280" r:id="rId6"/>
    <p:sldId id="281" r:id="rId7"/>
    <p:sldId id="282" r:id="rId8"/>
    <p:sldId id="283" r:id="rId9"/>
    <p:sldId id="284" r:id="rId10"/>
    <p:sldId id="286" r:id="rId11"/>
    <p:sldId id="287" r:id="rId12"/>
    <p:sldId id="28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D:\dokumenti\monitoring%20kampanje%202016\TV%20oglasavanje%202016%20nn%20obrada.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dokumenti\monitoring%20kampanje%202016\TV%20oglasavanje%202016%20nn%20obrada.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NNemanja\AppData\Local\Microsoft\Windows\INetCache\Content.Outlook\MKTFHKV3\Vesna%20tabele%20i%20grafikoni%2017%2005%202016%20.xls"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plotArea>
      <c:layout/>
      <c:barChart>
        <c:barDir val="col"/>
        <c:grouping val="clustered"/>
        <c:ser>
          <c:idx val="0"/>
          <c:order val="0"/>
          <c:tx>
            <c:strRef>
              <c:f>'TV oglasavanje izbori 2016 graf'!$U$2</c:f>
              <c:strCache>
                <c:ptCount val="1"/>
                <c:pt idx="0">
                  <c:v>2014</c:v>
                </c:pt>
              </c:strCache>
            </c:strRef>
          </c:tx>
          <c:cat>
            <c:strRef>
              <c:f>'TV oglasavanje izbori 2016 graf'!$T$3:$T$9</c:f>
              <c:strCache>
                <c:ptCount val="7"/>
                <c:pt idx="0">
                  <c:v>DS</c:v>
                </c:pt>
                <c:pt idx="1">
                  <c:v>DSS</c:v>
                </c:pt>
                <c:pt idx="2">
                  <c:v>LDP/SDS</c:v>
                </c:pt>
                <c:pt idx="3">
                  <c:v>SPS</c:v>
                </c:pt>
                <c:pt idx="4">
                  <c:v>SNS</c:v>
                </c:pt>
                <c:pt idx="5">
                  <c:v>URS</c:v>
                </c:pt>
                <c:pt idx="6">
                  <c:v>SRS</c:v>
                </c:pt>
              </c:strCache>
            </c:strRef>
          </c:cat>
          <c:val>
            <c:numRef>
              <c:f>'TV oglasavanje izbori 2016 graf'!$U$3:$U$9</c:f>
              <c:numCache>
                <c:formatCode>#,##0</c:formatCode>
                <c:ptCount val="7"/>
                <c:pt idx="0">
                  <c:v>423694.02173913049</c:v>
                </c:pt>
                <c:pt idx="1">
                  <c:v>448095.02608695661</c:v>
                </c:pt>
                <c:pt idx="2">
                  <c:v>1761603.48</c:v>
                </c:pt>
                <c:pt idx="3">
                  <c:v>1249180.5798260872</c:v>
                </c:pt>
                <c:pt idx="4">
                  <c:v>4060961.9030144927</c:v>
                </c:pt>
                <c:pt idx="5">
                  <c:v>1136234.8469565215</c:v>
                </c:pt>
                <c:pt idx="6">
                  <c:v>0</c:v>
                </c:pt>
              </c:numCache>
            </c:numRef>
          </c:val>
        </c:ser>
        <c:ser>
          <c:idx val="1"/>
          <c:order val="1"/>
          <c:tx>
            <c:strRef>
              <c:f>'TV oglasavanje izbori 2016 graf'!$V$2</c:f>
              <c:strCache>
                <c:ptCount val="1"/>
                <c:pt idx="0">
                  <c:v>2016</c:v>
                </c:pt>
              </c:strCache>
            </c:strRef>
          </c:tx>
          <c:cat>
            <c:strRef>
              <c:f>'TV oglasavanje izbori 2016 graf'!$T$3:$T$9</c:f>
              <c:strCache>
                <c:ptCount val="7"/>
                <c:pt idx="0">
                  <c:v>DS</c:v>
                </c:pt>
                <c:pt idx="1">
                  <c:v>DSS</c:v>
                </c:pt>
                <c:pt idx="2">
                  <c:v>LDP/SDS</c:v>
                </c:pt>
                <c:pt idx="3">
                  <c:v>SPS</c:v>
                </c:pt>
                <c:pt idx="4">
                  <c:v>SNS</c:v>
                </c:pt>
                <c:pt idx="5">
                  <c:v>URS</c:v>
                </c:pt>
                <c:pt idx="6">
                  <c:v>SRS</c:v>
                </c:pt>
              </c:strCache>
            </c:strRef>
          </c:cat>
          <c:val>
            <c:numRef>
              <c:f>'TV oglasavanje izbori 2016 graf'!$V$3:$V$9</c:f>
              <c:numCache>
                <c:formatCode>#,##0</c:formatCode>
                <c:ptCount val="7"/>
                <c:pt idx="0">
                  <c:v>308625.30072711851</c:v>
                </c:pt>
                <c:pt idx="1">
                  <c:v>143270.03498407928</c:v>
                </c:pt>
                <c:pt idx="2">
                  <c:v>375471.94605759473</c:v>
                </c:pt>
                <c:pt idx="3">
                  <c:v>1426852.8908475558</c:v>
                </c:pt>
                <c:pt idx="4">
                  <c:v>4315075.1749814581</c:v>
                </c:pt>
                <c:pt idx="5">
                  <c:v>0</c:v>
                </c:pt>
                <c:pt idx="6">
                  <c:v>495096.12276749546</c:v>
                </c:pt>
              </c:numCache>
            </c:numRef>
          </c:val>
        </c:ser>
        <c:dLbls/>
        <c:axId val="61620992"/>
        <c:axId val="61622528"/>
      </c:barChart>
      <c:catAx>
        <c:axId val="61620992"/>
        <c:scaling>
          <c:orientation val="minMax"/>
        </c:scaling>
        <c:axPos val="b"/>
        <c:numFmt formatCode="#,##0" sourceLinked="1"/>
        <c:tickLblPos val="nextTo"/>
        <c:txPr>
          <a:bodyPr/>
          <a:lstStyle/>
          <a:p>
            <a:pPr>
              <a:defRPr lang="sr-Latn-RS"/>
            </a:pPr>
            <a:endParaRPr lang="en-US"/>
          </a:p>
        </c:txPr>
        <c:crossAx val="61622528"/>
        <c:crosses val="autoZero"/>
        <c:auto val="1"/>
        <c:lblAlgn val="ctr"/>
        <c:lblOffset val="100"/>
      </c:catAx>
      <c:valAx>
        <c:axId val="61622528"/>
        <c:scaling>
          <c:orientation val="minMax"/>
        </c:scaling>
        <c:axPos val="l"/>
        <c:majorGridlines/>
        <c:numFmt formatCode="#,##0" sourceLinked="1"/>
        <c:tickLblPos val="nextTo"/>
        <c:txPr>
          <a:bodyPr/>
          <a:lstStyle/>
          <a:p>
            <a:pPr>
              <a:defRPr lang="sr-Latn-RS"/>
            </a:pPr>
            <a:endParaRPr lang="en-US"/>
          </a:p>
        </c:txPr>
        <c:crossAx val="61620992"/>
        <c:crosses val="autoZero"/>
        <c:crossBetween val="between"/>
      </c:valAx>
    </c:plotArea>
    <c:legend>
      <c:legendPos val="r"/>
      <c:layout/>
      <c:txPr>
        <a:bodyPr/>
        <a:lstStyle/>
        <a:p>
          <a:pPr>
            <a:defRPr lang="sr-Latn-RS"/>
          </a:pPr>
          <a:endParaRPr lang="en-US"/>
        </a:p>
      </c:txPr>
    </c:legend>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plotArea>
      <c:layout/>
      <c:pieChart>
        <c:varyColors val="1"/>
        <c:ser>
          <c:idx val="0"/>
          <c:order val="0"/>
          <c:explosion val="25"/>
          <c:dPt>
            <c:idx val="0"/>
          </c:dPt>
          <c:dPt>
            <c:idx val="1"/>
          </c:dPt>
          <c:dPt>
            <c:idx val="2"/>
          </c:dPt>
          <c:dPt>
            <c:idx val="3"/>
          </c:dPt>
          <c:dPt>
            <c:idx val="4"/>
          </c:dPt>
          <c:dPt>
            <c:idx val="5"/>
          </c:dPt>
          <c:dLbls>
            <c:txPr>
              <a:bodyPr/>
              <a:lstStyle/>
              <a:p>
                <a:pPr>
                  <a:defRPr lang="sr-Latn-RS"/>
                </a:pPr>
                <a:endParaRPr lang="en-US"/>
              </a:p>
            </c:txPr>
            <c:showCatName val="1"/>
            <c:showPercent val="1"/>
            <c:showLeaderLines val="1"/>
          </c:dLbls>
          <c:cat>
            <c:strRef>
              <c:f>'TV oglasavanje izbori 2016 graf'!$O$14:$O$19</c:f>
              <c:strCache>
                <c:ptCount val="6"/>
                <c:pt idx="0">
                  <c:v>SNS</c:v>
                </c:pt>
                <c:pt idx="1">
                  <c:v>ČBČ</c:v>
                </c:pt>
                <c:pt idx="2">
                  <c:v>D-D</c:v>
                </c:pt>
                <c:pt idx="3">
                  <c:v>SPS</c:v>
                </c:pt>
                <c:pt idx="4">
                  <c:v>SRS</c:v>
                </c:pt>
                <c:pt idx="5">
                  <c:v>DS</c:v>
                </c:pt>
              </c:strCache>
            </c:strRef>
          </c:cat>
          <c:val>
            <c:numRef>
              <c:f>'TV oglasavanje izbori 2016 graf'!$P$14:$P$19</c:f>
              <c:numCache>
                <c:formatCode>#,##0</c:formatCode>
                <c:ptCount val="6"/>
                <c:pt idx="0">
                  <c:v>530009033.04000002</c:v>
                </c:pt>
                <c:pt idx="1">
                  <c:v>46118205.359999999</c:v>
                </c:pt>
                <c:pt idx="2">
                  <c:v>17597471.568</c:v>
                </c:pt>
                <c:pt idx="3">
                  <c:v>175256488.07999998</c:v>
                </c:pt>
                <c:pt idx="4">
                  <c:v>60811320</c:v>
                </c:pt>
                <c:pt idx="5">
                  <c:v>37907612.400000006</c:v>
                </c:pt>
              </c:numCache>
            </c:numRef>
          </c:val>
        </c:ser>
        <c:dLbls/>
        <c:firstSliceAng val="0"/>
      </c:pieChart>
      <c:spPr>
        <a:noFill/>
        <a:ln w="25400">
          <a:noFill/>
        </a:ln>
      </c:spPr>
    </c:plotArea>
    <c:plotVisOnly val="1"/>
    <c:dispBlanksAs val="zero"/>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plotArea>
      <c:layout>
        <c:manualLayout>
          <c:layoutTarget val="inner"/>
          <c:xMode val="edge"/>
          <c:yMode val="edge"/>
          <c:x val="0.12898121764666895"/>
          <c:y val="9.0659644693713168E-2"/>
          <c:w val="0.51433250987498835"/>
          <c:h val="0.56868322580601882"/>
        </c:manualLayout>
      </c:layout>
      <c:barChart>
        <c:barDir val="col"/>
        <c:grouping val="clustered"/>
        <c:ser>
          <c:idx val="0"/>
          <c:order val="0"/>
          <c:tx>
            <c:strRef>
              <c:f>'[Vesna tabele i grafikoni 17 05 2016 .xls]br.političkih bil.12,14,16'!$B$29:$B$30</c:f>
              <c:strCache>
                <c:ptCount val="1"/>
                <c:pt idx="0">
                  <c:v>izbori 2012. % političkih u odnosu na uzorak</c:v>
                </c:pt>
              </c:strCache>
            </c:strRef>
          </c:tx>
          <c:spPr>
            <a:solidFill>
              <a:srgbClr val="9999FF"/>
            </a:solidFill>
            <a:ln w="12700">
              <a:solidFill>
                <a:srgbClr val="000000"/>
              </a:solidFill>
              <a:prstDash val="solid"/>
            </a:ln>
          </c:spPr>
          <c:cat>
            <c:strRef>
              <c:f>'[Vesna tabele i grafikoni 17 05 2016 .xls]br.političkih bil.12,14,16'!$A$31:$A$38</c:f>
              <c:strCache>
                <c:ptCount val="8"/>
                <c:pt idx="0">
                  <c:v>prva nedelja</c:v>
                </c:pt>
                <c:pt idx="1">
                  <c:v>druga nedelja</c:v>
                </c:pt>
                <c:pt idx="2">
                  <c:v>treća nedelja</c:v>
                </c:pt>
                <c:pt idx="3">
                  <c:v>četvrta nedelja</c:v>
                </c:pt>
                <c:pt idx="4">
                  <c:v>peta nedelja</c:v>
                </c:pt>
                <c:pt idx="5">
                  <c:v>šesta nedelja</c:v>
                </c:pt>
                <c:pt idx="6">
                  <c:v>sedma nedelja</c:v>
                </c:pt>
                <c:pt idx="7">
                  <c:v>osma nedelja</c:v>
                </c:pt>
              </c:strCache>
            </c:strRef>
          </c:cat>
          <c:val>
            <c:numRef>
              <c:f>'[Vesna tabele i grafikoni 17 05 2016 .xls]br.političkih bil.12,14,16'!$B$31:$B$38</c:f>
              <c:numCache>
                <c:formatCode>0.00</c:formatCode>
                <c:ptCount val="8"/>
                <c:pt idx="0">
                  <c:v>33.020000000000003</c:v>
                </c:pt>
                <c:pt idx="1">
                  <c:v>46.620000000000005</c:v>
                </c:pt>
                <c:pt idx="2">
                  <c:v>57</c:v>
                </c:pt>
                <c:pt idx="3">
                  <c:v>60.74</c:v>
                </c:pt>
                <c:pt idx="4">
                  <c:v>71.940000000000012</c:v>
                </c:pt>
                <c:pt idx="5">
                  <c:v>70.78</c:v>
                </c:pt>
                <c:pt idx="6">
                  <c:v>35.020000000000003</c:v>
                </c:pt>
                <c:pt idx="7">
                  <c:v>35.020000000000003</c:v>
                </c:pt>
              </c:numCache>
            </c:numRef>
          </c:val>
        </c:ser>
        <c:ser>
          <c:idx val="1"/>
          <c:order val="1"/>
          <c:tx>
            <c:strRef>
              <c:f>'[Vesna tabele i grafikoni 17 05 2016 .xls]br.političkih bil.12,14,16'!$C$29:$C$30</c:f>
              <c:strCache>
                <c:ptCount val="1"/>
                <c:pt idx="0">
                  <c:v>izbori 2014 % političkih u odnosu na uzorak</c:v>
                </c:pt>
              </c:strCache>
            </c:strRef>
          </c:tx>
          <c:spPr>
            <a:solidFill>
              <a:srgbClr val="993366"/>
            </a:solidFill>
            <a:ln w="12700">
              <a:solidFill>
                <a:srgbClr val="000000"/>
              </a:solidFill>
              <a:prstDash val="solid"/>
            </a:ln>
          </c:spPr>
          <c:cat>
            <c:strRef>
              <c:f>'[Vesna tabele i grafikoni 17 05 2016 .xls]br.političkih bil.12,14,16'!$A$31:$A$38</c:f>
              <c:strCache>
                <c:ptCount val="8"/>
                <c:pt idx="0">
                  <c:v>prva nedelja</c:v>
                </c:pt>
                <c:pt idx="1">
                  <c:v>druga nedelja</c:v>
                </c:pt>
                <c:pt idx="2">
                  <c:v>treća nedelja</c:v>
                </c:pt>
                <c:pt idx="3">
                  <c:v>četvrta nedelja</c:v>
                </c:pt>
                <c:pt idx="4">
                  <c:v>peta nedelja</c:v>
                </c:pt>
                <c:pt idx="5">
                  <c:v>šesta nedelja</c:v>
                </c:pt>
                <c:pt idx="6">
                  <c:v>sedma nedelja</c:v>
                </c:pt>
                <c:pt idx="7">
                  <c:v>osma nedelja</c:v>
                </c:pt>
              </c:strCache>
            </c:strRef>
          </c:cat>
          <c:val>
            <c:numRef>
              <c:f>'[Vesna tabele i grafikoni 17 05 2016 .xls]br.političkih bil.12,14,16'!$C$31:$C$38</c:f>
              <c:numCache>
                <c:formatCode>0.00</c:formatCode>
                <c:ptCount val="8"/>
                <c:pt idx="0">
                  <c:v>31.73</c:v>
                </c:pt>
                <c:pt idx="1">
                  <c:v>57.98</c:v>
                </c:pt>
                <c:pt idx="2">
                  <c:v>69.98</c:v>
                </c:pt>
                <c:pt idx="3">
                  <c:v>71.099999999999994</c:v>
                </c:pt>
                <c:pt idx="4">
                  <c:v>57.7</c:v>
                </c:pt>
              </c:numCache>
            </c:numRef>
          </c:val>
        </c:ser>
        <c:ser>
          <c:idx val="2"/>
          <c:order val="2"/>
          <c:tx>
            <c:strRef>
              <c:f>'[Vesna tabele i grafikoni 17 05 2016 .xls]br.političkih bil.12,14,16'!$D$29:$D$30</c:f>
              <c:strCache>
                <c:ptCount val="1"/>
                <c:pt idx="0">
                  <c:v>izbori 2016. % političkih u odnosu na uzorak</c:v>
                </c:pt>
              </c:strCache>
            </c:strRef>
          </c:tx>
          <c:spPr>
            <a:solidFill>
              <a:srgbClr val="FFFFCC"/>
            </a:solidFill>
            <a:ln w="12700">
              <a:solidFill>
                <a:srgbClr val="000000"/>
              </a:solidFill>
              <a:prstDash val="solid"/>
            </a:ln>
          </c:spPr>
          <c:cat>
            <c:strRef>
              <c:f>'[Vesna tabele i grafikoni 17 05 2016 .xls]br.političkih bil.12,14,16'!$A$31:$A$38</c:f>
              <c:strCache>
                <c:ptCount val="8"/>
                <c:pt idx="0">
                  <c:v>prva nedelja</c:v>
                </c:pt>
                <c:pt idx="1">
                  <c:v>druga nedelja</c:v>
                </c:pt>
                <c:pt idx="2">
                  <c:v>treća nedelja</c:v>
                </c:pt>
                <c:pt idx="3">
                  <c:v>četvrta nedelja</c:v>
                </c:pt>
                <c:pt idx="4">
                  <c:v>peta nedelja</c:v>
                </c:pt>
                <c:pt idx="5">
                  <c:v>šesta nedelja</c:v>
                </c:pt>
                <c:pt idx="6">
                  <c:v>sedma nedelja</c:v>
                </c:pt>
                <c:pt idx="7">
                  <c:v>osma nedelja</c:v>
                </c:pt>
              </c:strCache>
            </c:strRef>
          </c:cat>
          <c:val>
            <c:numRef>
              <c:f>'[Vesna tabele i grafikoni 17 05 2016 .xls]br.političkih bil.12,14,16'!$D$31:$D$38</c:f>
              <c:numCache>
                <c:formatCode>0.00</c:formatCode>
                <c:ptCount val="8"/>
                <c:pt idx="0">
                  <c:v>3.21</c:v>
                </c:pt>
                <c:pt idx="1">
                  <c:v>4.08</c:v>
                </c:pt>
                <c:pt idx="2">
                  <c:v>18.95</c:v>
                </c:pt>
                <c:pt idx="3">
                  <c:v>24.419999999999998</c:v>
                </c:pt>
                <c:pt idx="4">
                  <c:v>31.74</c:v>
                </c:pt>
                <c:pt idx="5">
                  <c:v>33</c:v>
                </c:pt>
              </c:numCache>
            </c:numRef>
          </c:val>
        </c:ser>
        <c:dLbls/>
        <c:axId val="61726720"/>
        <c:axId val="61728256"/>
      </c:barChart>
      <c:catAx>
        <c:axId val="61726720"/>
        <c:scaling>
          <c:orientation val="minMax"/>
        </c:scaling>
        <c:axPos val="b"/>
        <c:numFmt formatCode="General" sourceLinked="1"/>
        <c:majorTickMark val="in"/>
        <c:tickLblPos val="nextTo"/>
        <c:spPr>
          <a:ln w="3175">
            <a:solidFill>
              <a:srgbClr val="000000"/>
            </a:solidFill>
            <a:prstDash val="solid"/>
          </a:ln>
        </c:spPr>
        <c:txPr>
          <a:bodyPr rot="-2700000" vert="horz"/>
          <a:lstStyle/>
          <a:p>
            <a:pPr>
              <a:defRPr lang="sr-Latn-RS" sz="1025" b="0" i="0" u="none" strike="noStrike" baseline="0">
                <a:solidFill>
                  <a:srgbClr val="000000"/>
                </a:solidFill>
                <a:latin typeface="Arial"/>
                <a:ea typeface="Arial"/>
                <a:cs typeface="Arial"/>
              </a:defRPr>
            </a:pPr>
            <a:endParaRPr lang="en-US"/>
          </a:p>
        </c:txPr>
        <c:crossAx val="61728256"/>
        <c:crosses val="autoZero"/>
        <c:auto val="1"/>
        <c:lblAlgn val="ctr"/>
        <c:lblOffset val="100"/>
        <c:tickLblSkip val="1"/>
        <c:tickMarkSkip val="1"/>
      </c:catAx>
      <c:valAx>
        <c:axId val="61728256"/>
        <c:scaling>
          <c:orientation val="minMax"/>
        </c:scaling>
        <c:axPos val="l"/>
        <c:majorGridlines>
          <c:spPr>
            <a:ln w="3175">
              <a:solidFill>
                <a:srgbClr val="000000"/>
              </a:solidFill>
              <a:prstDash val="solid"/>
            </a:ln>
          </c:spPr>
        </c:majorGridlines>
        <c:numFmt formatCode="0.00" sourceLinked="1"/>
        <c:majorTickMark val="in"/>
        <c:tickLblPos val="nextTo"/>
        <c:spPr>
          <a:ln w="3175">
            <a:solidFill>
              <a:srgbClr val="000000"/>
            </a:solidFill>
            <a:prstDash val="solid"/>
          </a:ln>
        </c:spPr>
        <c:txPr>
          <a:bodyPr rot="0" vert="horz"/>
          <a:lstStyle/>
          <a:p>
            <a:pPr>
              <a:defRPr lang="sr-Latn-RS" sz="1025" b="0" i="0" u="none" strike="noStrike" baseline="0">
                <a:solidFill>
                  <a:srgbClr val="000000"/>
                </a:solidFill>
                <a:latin typeface="Arial"/>
                <a:ea typeface="Arial"/>
                <a:cs typeface="Arial"/>
              </a:defRPr>
            </a:pPr>
            <a:endParaRPr lang="en-US"/>
          </a:p>
        </c:txPr>
        <c:crossAx val="61726720"/>
        <c:crosses val="autoZero"/>
        <c:crossBetween val="between"/>
      </c:valAx>
      <c:spPr>
        <a:solidFill>
          <a:srgbClr val="C0C0C0"/>
        </a:solidFill>
        <a:ln w="3175">
          <a:solidFill>
            <a:srgbClr val="808080"/>
          </a:solidFill>
          <a:prstDash val="solid"/>
        </a:ln>
      </c:spPr>
    </c:plotArea>
    <c:legend>
      <c:legendPos val="r"/>
      <c:layout>
        <c:manualLayout>
          <c:xMode val="edge"/>
          <c:yMode val="edge"/>
          <c:x val="0.66401441677359208"/>
          <c:y val="0.189561075268673"/>
          <c:w val="0.32006450304914152"/>
          <c:h val="0.37362762661651477"/>
        </c:manualLayout>
      </c:layout>
      <c:spPr>
        <a:solidFill>
          <a:srgbClr val="FFFFFF"/>
        </a:solidFill>
        <a:ln w="3175">
          <a:solidFill>
            <a:srgbClr val="000000"/>
          </a:solidFill>
          <a:prstDash val="solid"/>
        </a:ln>
      </c:spPr>
      <c:txPr>
        <a:bodyPr/>
        <a:lstStyle/>
        <a:p>
          <a:pPr>
            <a:defRPr lang="sr-Latn-RS" sz="940" b="0" i="0" u="none" strike="noStrike" baseline="0">
              <a:solidFill>
                <a:srgbClr val="000000"/>
              </a:solidFill>
              <a:latin typeface="Arial"/>
              <a:ea typeface="Arial"/>
              <a:cs typeface="Arial"/>
            </a:defRPr>
          </a:pPr>
          <a:endParaRPr lang="en-US"/>
        </a:p>
      </c:txPr>
    </c:legend>
    <c:plotVisOnly val="1"/>
    <c:dispBlanksAs val="gap"/>
  </c:chart>
  <c:spPr>
    <a:solidFill>
      <a:srgbClr val="FFFFFF"/>
    </a:solidFill>
    <a:ln w="3175">
      <a:solidFill>
        <a:srgbClr val="000000"/>
      </a:solidFill>
      <a:prstDash val="solid"/>
    </a:ln>
  </c:spPr>
  <c:txPr>
    <a:bodyPr/>
    <a:lstStyle/>
    <a:p>
      <a:pPr>
        <a:defRPr sz="1025" b="0" i="0" u="none" strike="noStrike" baseline="0">
          <a:solidFill>
            <a:srgbClr val="000000"/>
          </a:solidFill>
          <a:latin typeface="Arial"/>
          <a:ea typeface="Arial"/>
          <a:cs typeface="Arial"/>
        </a:defRPr>
      </a:pPr>
      <a:endParaRPr lang="en-US"/>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ABEDD98A-E731-45D2-866A-A1E7A7D6583F}" type="datetimeFigureOut">
              <a:rPr lang="en-US" smtClean="0"/>
              <a:pPr/>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C66A12-56CC-4183-92DE-89F10A46AD60}"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BEDD98A-E731-45D2-866A-A1E7A7D6583F}" type="datetimeFigureOut">
              <a:rPr lang="en-US" smtClean="0"/>
              <a:pPr/>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C66A12-56CC-4183-92DE-89F10A46AD6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BEDD98A-E731-45D2-866A-A1E7A7D6583F}" type="datetimeFigureOut">
              <a:rPr lang="en-US" smtClean="0"/>
              <a:pPr/>
              <a:t>5/18/2016</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BBC66A12-56CC-4183-92DE-89F10A46AD6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BEDD98A-E731-45D2-866A-A1E7A7D6583F}" type="datetimeFigureOut">
              <a:rPr lang="en-US" smtClean="0"/>
              <a:pPr/>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C66A12-56CC-4183-92DE-89F10A46AD60}" type="slidenum">
              <a:rPr lang="en-US" smtClean="0"/>
              <a:pPr/>
              <a:t>‹#›</a:t>
            </a:fld>
            <a:endParaRPr lang="en-US"/>
          </a:p>
        </p:txBody>
      </p:sp>
      <p:pic>
        <p:nvPicPr>
          <p:cNvPr id="7" name="Picture 3"/>
          <p:cNvPicPr>
            <a:picLocks noChangeAspect="1" noChangeArrowheads="1"/>
          </p:cNvPicPr>
          <p:nvPr userDrawn="1"/>
        </p:nvPicPr>
        <p:blipFill>
          <a:blip r:embed="rId2"/>
          <a:srcRect/>
          <a:stretch>
            <a:fillRect/>
          </a:stretch>
        </p:blipFill>
        <p:spPr bwMode="auto">
          <a:xfrm>
            <a:off x="6804248" y="6296025"/>
            <a:ext cx="2117725" cy="561975"/>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BEDD98A-E731-45D2-866A-A1E7A7D6583F}" type="datetimeFigureOut">
              <a:rPr lang="en-US" smtClean="0"/>
              <a:pPr/>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C66A12-56CC-4183-92DE-89F10A46AD6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BEDD98A-E731-45D2-866A-A1E7A7D6583F}" type="datetimeFigureOut">
              <a:rPr lang="en-US" smtClean="0"/>
              <a:pPr/>
              <a:t>5/18/2016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C66A12-56CC-4183-92DE-89F10A46AD6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BEDD98A-E731-45D2-866A-A1E7A7D6583F}" type="datetimeFigureOut">
              <a:rPr lang="en-US" smtClean="0"/>
              <a:pPr/>
              <a:t>5/18/2016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C66A12-56CC-4183-92DE-89F10A46AD6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BEDD98A-E731-45D2-866A-A1E7A7D6583F}" type="datetimeFigureOut">
              <a:rPr lang="en-US" smtClean="0"/>
              <a:pPr/>
              <a:t>5/18/2016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C66A12-56CC-4183-92DE-89F10A46AD6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EDD98A-E731-45D2-866A-A1E7A7D6583F}" type="datetimeFigureOut">
              <a:rPr lang="en-US" smtClean="0"/>
              <a:pPr/>
              <a:t>5/18/2016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C66A12-56CC-4183-92DE-89F10A46AD6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BEDD98A-E731-45D2-866A-A1E7A7D6583F}" type="datetimeFigureOut">
              <a:rPr lang="en-US" smtClean="0"/>
              <a:pPr/>
              <a:t>5/18/2016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C66A12-56CC-4183-92DE-89F10A46AD60}"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ABEDD98A-E731-45D2-866A-A1E7A7D6583F}" type="datetimeFigureOut">
              <a:rPr lang="en-US" smtClean="0"/>
              <a:pPr/>
              <a:t>5/18/2016</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BBC66A12-56CC-4183-92DE-89F10A46AD6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ABEDD98A-E731-45D2-866A-A1E7A7D6583F}" type="datetimeFigureOut">
              <a:rPr lang="en-US" smtClean="0"/>
              <a:pPr/>
              <a:t>5/18/2016</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BBC66A12-56CC-4183-92DE-89F10A46AD6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2071678"/>
            <a:ext cx="7929618" cy="1898653"/>
          </a:xfrm>
        </p:spPr>
        <p:txBody>
          <a:bodyPr>
            <a:normAutofit/>
          </a:bodyPr>
          <a:lstStyle/>
          <a:p>
            <a:r>
              <a:rPr lang="sr-Latn-RS" dirty="0" smtClean="0"/>
              <a:t>Monitoring finansiranja izborne kampanje 2016</a:t>
            </a:r>
            <a:endParaRPr lang="sr-Latn-RS" dirty="0"/>
          </a:p>
        </p:txBody>
      </p:sp>
      <p:sp>
        <p:nvSpPr>
          <p:cNvPr id="3" name="Subtitle 2"/>
          <p:cNvSpPr>
            <a:spLocks noGrp="1"/>
          </p:cNvSpPr>
          <p:nvPr>
            <p:ph type="subTitle" idx="1"/>
          </p:nvPr>
        </p:nvSpPr>
        <p:spPr>
          <a:xfrm>
            <a:off x="1785918" y="5105400"/>
            <a:ext cx="5500726" cy="1252558"/>
          </a:xfrm>
        </p:spPr>
        <p:txBody>
          <a:bodyPr>
            <a:normAutofit/>
          </a:bodyPr>
          <a:lstStyle/>
          <a:p>
            <a:pPr algn="ctr"/>
            <a:r>
              <a:rPr lang="sr-Latn-RS" sz="2400" dirty="0" smtClean="0"/>
              <a:t>18. maj</a:t>
            </a:r>
            <a:r>
              <a:rPr lang="sr-Latn-RS" sz="2400" b="0" dirty="0" smtClean="0"/>
              <a:t> 201</a:t>
            </a:r>
            <a:r>
              <a:rPr lang="en-US" sz="2400" b="0" dirty="0" smtClean="0"/>
              <a:t>6</a:t>
            </a:r>
            <a:r>
              <a:rPr lang="sr-Latn-RS" sz="2400" b="0" dirty="0" smtClean="0"/>
              <a:t>.</a:t>
            </a:r>
            <a:endParaRPr lang="en-US" sz="2400" b="0" dirty="0" smtClean="0"/>
          </a:p>
          <a:p>
            <a:pPr algn="ctr"/>
            <a:r>
              <a:rPr lang="sr-Latn-CS" sz="2400" b="1" dirty="0"/>
              <a:t>Transparentnost – Srbija </a:t>
            </a:r>
            <a:endParaRPr lang="en-US" sz="2400" dirty="0"/>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7" name="Picture 3"/>
          <p:cNvPicPr>
            <a:picLocks noChangeAspect="1" noChangeArrowheads="1"/>
          </p:cNvPicPr>
          <p:nvPr/>
        </p:nvPicPr>
        <p:blipFill>
          <a:blip r:embed="rId2"/>
          <a:srcRect/>
          <a:stretch>
            <a:fillRect/>
          </a:stretch>
        </p:blipFill>
        <p:spPr bwMode="auto">
          <a:xfrm>
            <a:off x="1142976" y="571480"/>
            <a:ext cx="2117725" cy="561975"/>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RS" dirty="0" smtClean="0"/>
              <a:t>Štampani mediji – procena u EUR</a:t>
            </a:r>
            <a:endParaRPr lang="sr-Latn-R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611560" y="1628800"/>
            <a:ext cx="7848871" cy="446449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7218496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RS" dirty="0" smtClean="0"/>
              <a:t>Štampani mediji – udeo lista u oglašavanju</a:t>
            </a:r>
            <a:endParaRPr lang="sr-Latn-RS"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395536" y="1556792"/>
            <a:ext cx="8136903" cy="46805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6500437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RS" dirty="0" smtClean="0"/>
              <a:t>Bilbordi – broj političkih oglasa kroz izbore</a:t>
            </a:r>
            <a:endParaRPr lang="sr-Latn-RS" dirty="0"/>
          </a:p>
        </p:txBody>
      </p:sp>
      <p:graphicFrame>
        <p:nvGraphicFramePr>
          <p:cNvPr id="4" name="Content Placeholder 3"/>
          <p:cNvGraphicFramePr>
            <a:graphicFrameLocks noGrp="1"/>
          </p:cNvGraphicFramePr>
          <p:nvPr>
            <p:ph idx="1"/>
          </p:nvPr>
        </p:nvGraphicFramePr>
        <p:xfrm>
          <a:off x="457200" y="1774825"/>
          <a:ext cx="8229600" cy="46259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4199679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O projektu</a:t>
            </a:r>
            <a:endParaRPr lang="sr-Latn-RS" dirty="0"/>
          </a:p>
        </p:txBody>
      </p:sp>
      <p:sp>
        <p:nvSpPr>
          <p:cNvPr id="3" name="Content Placeholder 2"/>
          <p:cNvSpPr>
            <a:spLocks noGrp="1"/>
          </p:cNvSpPr>
          <p:nvPr>
            <p:ph idx="1"/>
          </p:nvPr>
        </p:nvSpPr>
        <p:spPr/>
        <p:txBody>
          <a:bodyPr>
            <a:normAutofit fontScale="85000" lnSpcReduction="10000"/>
          </a:bodyPr>
          <a:lstStyle/>
          <a:p>
            <a:r>
              <a:rPr lang="sr-Latn-RS" dirty="0" smtClean="0"/>
              <a:t>Transparentnost Srbija je pratila finansiranje izborne kampanje kroz terenski monitoring u Beogradu, Novom Sadu i Nišu, praćenjem medijskog oglašavanja u nacionalnim medijima, prikupljanjem podataka od državnih organa i na druge načine. </a:t>
            </a:r>
          </a:p>
          <a:p>
            <a:r>
              <a:rPr lang="sr-Latn-RS" dirty="0" smtClean="0"/>
              <a:t>TS je pored toga pratila „funkcionersku kampanju“ – intenzitet promotivnih aktivnosti javnih funkcionera tokom kampanje, na uzorku.</a:t>
            </a:r>
          </a:p>
          <a:p>
            <a:r>
              <a:rPr lang="sr-Latn-RS" dirty="0" smtClean="0"/>
              <a:t>Projekat se nastavlja razmatranjem izveštaja o finansiranju kampanje </a:t>
            </a:r>
          </a:p>
          <a:p>
            <a:r>
              <a:rPr lang="sr-Latn-RS" dirty="0" smtClean="0"/>
              <a:t>Projekat je podržala Fondacija za otvoreno društvo Srbije/ svi izloženi stavovi pripadaju TS</a:t>
            </a:r>
            <a:endParaRPr lang="sr-Latn-RS" dirty="0"/>
          </a:p>
        </p:txBody>
      </p:sp>
    </p:spTree>
    <p:extLst>
      <p:ext uri="{BB962C8B-B14F-4D97-AF65-F5344CB8AC3E}">
        <p14:creationId xmlns:p14="http://schemas.microsoft.com/office/powerpoint/2010/main" xmlns="" val="1080292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RS" dirty="0" smtClean="0"/>
              <a:t>Prioriteti u vezi sa izbornom kampanjom...</a:t>
            </a:r>
            <a:endParaRPr lang="en-US" dirty="0"/>
          </a:p>
        </p:txBody>
      </p:sp>
      <p:sp>
        <p:nvSpPr>
          <p:cNvPr id="3" name="Content Placeholder 2"/>
          <p:cNvSpPr>
            <a:spLocks noGrp="1"/>
          </p:cNvSpPr>
          <p:nvPr>
            <p:ph idx="1"/>
          </p:nvPr>
        </p:nvSpPr>
        <p:spPr/>
        <p:txBody>
          <a:bodyPr>
            <a:normAutofit fontScale="47500" lnSpcReduction="20000"/>
          </a:bodyPr>
          <a:lstStyle/>
          <a:p>
            <a:pPr lvl="0"/>
            <a:r>
              <a:rPr lang="sr-Latn-RS" b="1" dirty="0" smtClean="0"/>
              <a:t>Iz „Prioriteta za buduću Vladu i Skupštinu Srbije“ koje je Transparentnost – Srbija objavila pred izbore 2016: </a:t>
            </a:r>
          </a:p>
          <a:p>
            <a:pPr lvl="0"/>
            <a:r>
              <a:rPr lang="sr-Latn-RS" b="1" dirty="0" smtClean="0"/>
              <a:t>„Sve </a:t>
            </a:r>
            <a:r>
              <a:rPr lang="sr-Latn-RS" b="1" dirty="0"/>
              <a:t>političke stranke, koalicije i grupe građana </a:t>
            </a:r>
            <a:r>
              <a:rPr lang="sr-Latn-RS" dirty="0"/>
              <a:t>treba da na vreme predaju izveštaje o finansiranju kampanje za parlamentarne, pokrajinske i lokalne izbore, da podrže sprovođenje temeljne kontrole tih izveštaja i sprovođenje zakonskih mera protiv eventualnih prekršilaca. Poštovanje propisa u izbornoj kampanji treba da prate i sledeći organi: Agencija za borbu protiv korupcije (u vezi sa finansiranjem kampanje i postupanjem javnih funkcionera), Regulatorno telo za elektronske medije (u vezi sa narušavanjem ravnopravnosti pri oglašavanju i predstavljanju učesnika izbora u medijima), Državna revizorska institucija (u vezi sa korišćenjem javnih resursa tokom kampanje), javno tužilaštvo (u vezi sa zloupotrebom javnih resursa i davanjem mita u vezi sa glasanjem) i Fiskalni savet (u vezi sa predizbornim obećanjima koja mogu imati uticaja na fiskalnu ravnotežu). Sa žaljenjem konstatujemo da ni za ove izbore nije formiran Nadzorni odbor Narodne skupštine, koji je obavezan na osnovu Zakona o izboru narodnih poslanika, jer Vlada i većina poslaničkih kluobova (osim tri) nisu predložili kandidate za to telo. Usled toga ni jedan državni organ neće pratiti u dovoljnoj meri neke problematične pojave u kampanji. Zbog toga, TS smatra da bi ovaj odbor trebalo formirati odmah nakon konstituisanja novog saziva Narodne skupštine i da bi zakonski okvir za izbornu kampanju trebalo dopuniti, pre svega kroz ograničavanje promotivnih aktivnosti javnih funkcionera u doba kampanje i kroz postavljanje pravila u vezi sa kampanjama koje treća lica vode u vezi sa izborima</a:t>
            </a:r>
            <a:r>
              <a:rPr lang="sr-Latn-RS" dirty="0" smtClean="0"/>
              <a:t>.“  </a:t>
            </a:r>
            <a:endParaRPr lang="sr-Latn-RS" dirty="0"/>
          </a:p>
          <a:p>
            <a:endParaRPr lang="en-US" dirty="0"/>
          </a:p>
        </p:txBody>
      </p:sp>
    </p:spTree>
    <p:extLst>
      <p:ext uri="{BB962C8B-B14F-4D97-AF65-F5344CB8AC3E}">
        <p14:creationId xmlns:p14="http://schemas.microsoft.com/office/powerpoint/2010/main" xmlns="" val="9318010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Nerešeni problemi</a:t>
            </a:r>
            <a:endParaRPr lang="sr-Latn-RS" dirty="0"/>
          </a:p>
        </p:txBody>
      </p:sp>
      <p:sp>
        <p:nvSpPr>
          <p:cNvPr id="3" name="Content Placeholder 2"/>
          <p:cNvSpPr>
            <a:spLocks noGrp="1"/>
          </p:cNvSpPr>
          <p:nvPr>
            <p:ph idx="1"/>
          </p:nvPr>
        </p:nvSpPr>
        <p:spPr/>
        <p:txBody>
          <a:bodyPr/>
          <a:lstStyle/>
          <a:p>
            <a:r>
              <a:rPr lang="sr-Latn-RS" dirty="0" smtClean="0"/>
              <a:t>Status RIK</a:t>
            </a:r>
          </a:p>
          <a:p>
            <a:r>
              <a:rPr lang="sr-Latn-RS" dirty="0" smtClean="0"/>
              <a:t>Birački spisak</a:t>
            </a:r>
          </a:p>
          <a:p>
            <a:r>
              <a:rPr lang="sr-Latn-RS" dirty="0" smtClean="0"/>
              <a:t>Kontrola dela izbornog procesa</a:t>
            </a:r>
          </a:p>
          <a:p>
            <a:r>
              <a:rPr lang="sr-Latn-RS" dirty="0" smtClean="0"/>
              <a:t>Falsifikovanje potpisa</a:t>
            </a:r>
          </a:p>
          <a:p>
            <a:r>
              <a:rPr lang="sr-Latn-RS" dirty="0" smtClean="0"/>
              <a:t>„Manjinske“ liste</a:t>
            </a:r>
          </a:p>
          <a:p>
            <a:r>
              <a:rPr lang="sr-Latn-RS" dirty="0" smtClean="0"/>
              <a:t>Položaj grupa građana</a:t>
            </a:r>
          </a:p>
          <a:p>
            <a:r>
              <a:rPr lang="sr-Latn-RS" dirty="0" smtClean="0"/>
              <a:t>Oglašavanje u vezi sa kampanjom </a:t>
            </a:r>
          </a:p>
          <a:p>
            <a:r>
              <a:rPr lang="sr-Latn-RS" dirty="0" smtClean="0"/>
              <a:t>Državno oglašavanje</a:t>
            </a:r>
            <a:endParaRPr lang="sr-Latn-RS" dirty="0"/>
          </a:p>
        </p:txBody>
      </p:sp>
    </p:spTree>
    <p:extLst>
      <p:ext uri="{BB962C8B-B14F-4D97-AF65-F5344CB8AC3E}">
        <p14:creationId xmlns:p14="http://schemas.microsoft.com/office/powerpoint/2010/main" xmlns="" val="35939101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Nerešeni problemi</a:t>
            </a:r>
            <a:endParaRPr lang="sr-Latn-RS" dirty="0"/>
          </a:p>
        </p:txBody>
      </p:sp>
      <p:sp>
        <p:nvSpPr>
          <p:cNvPr id="3" name="Content Placeholder 2"/>
          <p:cNvSpPr>
            <a:spLocks noGrp="1"/>
          </p:cNvSpPr>
          <p:nvPr>
            <p:ph idx="1"/>
          </p:nvPr>
        </p:nvSpPr>
        <p:spPr/>
        <p:txBody>
          <a:bodyPr>
            <a:normAutofit fontScale="85000" lnSpcReduction="10000"/>
          </a:bodyPr>
          <a:lstStyle/>
          <a:p>
            <a:r>
              <a:rPr lang="sr-Latn-RS" dirty="0" smtClean="0"/>
              <a:t>Neograničeni rashodi</a:t>
            </a:r>
          </a:p>
          <a:p>
            <a:r>
              <a:rPr lang="sr-Latn-RS" dirty="0" smtClean="0"/>
              <a:t>Nedovoljno precizna pravila o kreditima i dugovanjima, nedostupnost podataka dok traje kampanja, nema rokova za provere</a:t>
            </a:r>
          </a:p>
          <a:p>
            <a:r>
              <a:rPr lang="sr-Latn-RS" dirty="0" smtClean="0"/>
              <a:t>Loša rešenja raspodele budžetskih sredstava – nejasna svrha i izmene Zakona iz 2014</a:t>
            </a:r>
          </a:p>
          <a:p>
            <a:r>
              <a:rPr lang="sr-Latn-RS" dirty="0" smtClean="0"/>
              <a:t>Neispitane sumnje u zloupotrebu resursa i kupovinu glasova i odsustvo ohrabrenja da se slučajevi prijave</a:t>
            </a:r>
          </a:p>
          <a:p>
            <a:r>
              <a:rPr lang="sr-Latn-RS" dirty="0" smtClean="0"/>
              <a:t>Nema nadzornog odbora </a:t>
            </a:r>
          </a:p>
          <a:p>
            <a:r>
              <a:rPr lang="sr-Latn-RS" dirty="0" smtClean="0"/>
              <a:t>Nema ograničenja „funkcionerske kampanje“</a:t>
            </a:r>
          </a:p>
          <a:p>
            <a:r>
              <a:rPr lang="sr-Latn-RS" dirty="0" smtClean="0"/>
              <a:t>Nepotpuna pravila o medijskom predstavljanju</a:t>
            </a:r>
          </a:p>
          <a:p>
            <a:r>
              <a:rPr lang="sr-Latn-RS" dirty="0" smtClean="0"/>
              <a:t>Nepotpuni i neproverljivi predizborni programi</a:t>
            </a:r>
          </a:p>
          <a:p>
            <a:endParaRPr lang="sr-Latn-RS" dirty="0" smtClean="0"/>
          </a:p>
          <a:p>
            <a:endParaRPr lang="sr-Latn-RS" dirty="0" smtClean="0"/>
          </a:p>
          <a:p>
            <a:endParaRPr lang="sr-Latn-RS" dirty="0"/>
          </a:p>
        </p:txBody>
      </p:sp>
    </p:spTree>
    <p:extLst>
      <p:ext uri="{BB962C8B-B14F-4D97-AF65-F5344CB8AC3E}">
        <p14:creationId xmlns:p14="http://schemas.microsoft.com/office/powerpoint/2010/main" xmlns="" val="8733461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RS" dirty="0" smtClean="0"/>
              <a:t>Glavni zaključci – razlozi jeftinije kampanje</a:t>
            </a:r>
            <a:endParaRPr lang="sr-Latn-RS" dirty="0"/>
          </a:p>
        </p:txBody>
      </p:sp>
      <p:sp>
        <p:nvSpPr>
          <p:cNvPr id="3" name="Content Placeholder 2"/>
          <p:cNvSpPr>
            <a:spLocks noGrp="1"/>
          </p:cNvSpPr>
          <p:nvPr>
            <p:ph idx="1"/>
          </p:nvPr>
        </p:nvSpPr>
        <p:spPr/>
        <p:txBody>
          <a:bodyPr>
            <a:normAutofit fontScale="70000" lnSpcReduction="20000"/>
          </a:bodyPr>
          <a:lstStyle/>
          <a:p>
            <a:r>
              <a:rPr lang="sr-Latn-RS" dirty="0"/>
              <a:t>Direktni </a:t>
            </a:r>
            <a:r>
              <a:rPr lang="sr-Latn-RS" b="1" dirty="0"/>
              <a:t>troškovi kampanje su i dalje veoma visoki, ali su bili nešto manji nego ranijih </a:t>
            </a:r>
            <a:r>
              <a:rPr lang="sr-Latn-RS" b="1" dirty="0" smtClean="0"/>
              <a:t>godina</a:t>
            </a:r>
            <a:r>
              <a:rPr lang="sr-Latn-RS" dirty="0" smtClean="0"/>
              <a:t>. </a:t>
            </a:r>
          </a:p>
          <a:p>
            <a:r>
              <a:rPr lang="sr-Latn-RS" dirty="0" smtClean="0"/>
              <a:t>Brojne </a:t>
            </a:r>
            <a:r>
              <a:rPr lang="sr-Latn-RS" dirty="0"/>
              <a:t>opozicione liste, koje su se nadmetale oko istog segmenta biračkog tela, </a:t>
            </a:r>
            <a:r>
              <a:rPr lang="sr-Latn-RS" b="1" dirty="0"/>
              <a:t>nisu imale na raspolaganju budžetske resurse za vođenje skupih kampanja</a:t>
            </a:r>
            <a:r>
              <a:rPr lang="sr-Latn-RS" dirty="0"/>
              <a:t>, a predizborne prognoze im nisu davale šanse da osvoje vlast, pa stoga nisu bili atraktivni ni lukrativnim finansijerima. </a:t>
            </a:r>
            <a:endParaRPr lang="sr-Latn-RS" dirty="0" smtClean="0"/>
          </a:p>
          <a:p>
            <a:r>
              <a:rPr lang="sr-Latn-RS" b="1" dirty="0" smtClean="0"/>
              <a:t>Jedina </a:t>
            </a:r>
            <a:r>
              <a:rPr lang="sr-Latn-RS" b="1" dirty="0"/>
              <a:t>stranka koja je raspolagala viškom novca iz budžeta</a:t>
            </a:r>
            <a:r>
              <a:rPr lang="sr-Latn-RS" dirty="0"/>
              <a:t>, i bila najatraktivnija za finansijere na osnovu prognoza ko će činiti buduću vlast (SNS), </a:t>
            </a:r>
            <a:r>
              <a:rPr lang="sr-Latn-RS" b="1" dirty="0"/>
              <a:t>nije ni imala naročite potrebe za reklamiranjem</a:t>
            </a:r>
            <a:r>
              <a:rPr lang="sr-Latn-RS" dirty="0"/>
              <a:t>, usled sveprisustva svojih funkcionera u medijima u raznim, navodno redovnim, aktivnostima</a:t>
            </a:r>
            <a:r>
              <a:rPr lang="sr-Latn-RS" dirty="0" smtClean="0"/>
              <a:t>.</a:t>
            </a:r>
          </a:p>
          <a:p>
            <a:r>
              <a:rPr lang="sr-Latn-RS" dirty="0" smtClean="0"/>
              <a:t>Kraća kampanja</a:t>
            </a:r>
          </a:p>
          <a:p>
            <a:r>
              <a:rPr lang="sr-Latn-RS" dirty="0" smtClean="0"/>
              <a:t>Smanjena budžetska davanja</a:t>
            </a:r>
            <a:endParaRPr lang="sr-Latn-RS" dirty="0"/>
          </a:p>
          <a:p>
            <a:endParaRPr lang="sr-Latn-RS" dirty="0"/>
          </a:p>
        </p:txBody>
      </p:sp>
    </p:spTree>
    <p:extLst>
      <p:ext uri="{BB962C8B-B14F-4D97-AF65-F5344CB8AC3E}">
        <p14:creationId xmlns:p14="http://schemas.microsoft.com/office/powerpoint/2010/main" xmlns="" val="3288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RS" dirty="0" smtClean="0"/>
              <a:t>Glavni zaključci – novi trendovi finansiranja i kampanje</a:t>
            </a:r>
            <a:endParaRPr lang="sr-Latn-RS" dirty="0"/>
          </a:p>
        </p:txBody>
      </p:sp>
      <p:sp>
        <p:nvSpPr>
          <p:cNvPr id="3" name="Content Placeholder 2"/>
          <p:cNvSpPr>
            <a:spLocks noGrp="1"/>
          </p:cNvSpPr>
          <p:nvPr>
            <p:ph idx="1"/>
          </p:nvPr>
        </p:nvSpPr>
        <p:spPr/>
        <p:txBody>
          <a:bodyPr>
            <a:normAutofit fontScale="92500" lnSpcReduction="20000"/>
          </a:bodyPr>
          <a:lstStyle/>
          <a:p>
            <a:r>
              <a:rPr lang="sr-Latn-RS" dirty="0" smtClean="0"/>
              <a:t>Korelacija uloga i izbornog uspeha se može uočiti ali je uzročno- posledična veza upitna </a:t>
            </a:r>
          </a:p>
          <a:p>
            <a:r>
              <a:rPr lang="sr-Latn-RS" dirty="0" smtClean="0"/>
              <a:t>DJB dobija 6% glasova sa zanemarljivim ulaganjima – izuzetak koji potvrđuje pravilo ili najava krupnih promena? </a:t>
            </a:r>
          </a:p>
          <a:p>
            <a:r>
              <a:rPr lang="sr-Latn-RS" dirty="0" smtClean="0"/>
              <a:t>Rast jaza u troškovima kampanje – izrazita dominacija SNS</a:t>
            </a:r>
          </a:p>
          <a:p>
            <a:r>
              <a:rPr lang="sr-Latn-RS" dirty="0" smtClean="0"/>
              <a:t>Vrste rashoda – TV oglasi najveći trošak, smanjenje broja velikih skupova, masovan organizovan prevoz; više oglasa na društvnim mrežama i direktna komunikacija</a:t>
            </a:r>
          </a:p>
          <a:p>
            <a:endParaRPr lang="sr-Latn-RS" dirty="0" smtClean="0"/>
          </a:p>
          <a:p>
            <a:endParaRPr lang="sr-Latn-RS" dirty="0"/>
          </a:p>
        </p:txBody>
      </p:sp>
    </p:spTree>
    <p:extLst>
      <p:ext uri="{BB962C8B-B14F-4D97-AF65-F5344CB8AC3E}">
        <p14:creationId xmlns:p14="http://schemas.microsoft.com/office/powerpoint/2010/main" xmlns="" val="1492543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RS" dirty="0" smtClean="0"/>
              <a:t>TV oglašavanje – u EUR i poređenje  sa 2014</a:t>
            </a:r>
            <a:endParaRPr lang="sr-Latn-RS" dirty="0"/>
          </a:p>
        </p:txBody>
      </p:sp>
      <p:graphicFrame>
        <p:nvGraphicFramePr>
          <p:cNvPr id="4" name="Content Placeholder 3"/>
          <p:cNvGraphicFramePr>
            <a:graphicFrameLocks noGrp="1"/>
          </p:cNvGraphicFramePr>
          <p:nvPr>
            <p:ph idx="1"/>
          </p:nvPr>
        </p:nvGraphicFramePr>
        <p:xfrm>
          <a:off x="457200" y="1774825"/>
          <a:ext cx="8229600" cy="46259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39668227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TV oglašavanje – udeo stranaka</a:t>
            </a:r>
            <a:endParaRPr lang="sr-Latn-RS" dirty="0"/>
          </a:p>
        </p:txBody>
      </p:sp>
      <p:graphicFrame>
        <p:nvGraphicFramePr>
          <p:cNvPr id="4" name="Content Placeholder 3"/>
          <p:cNvGraphicFramePr>
            <a:graphicFrameLocks noGrp="1"/>
          </p:cNvGraphicFramePr>
          <p:nvPr>
            <p:ph idx="1"/>
          </p:nvPr>
        </p:nvGraphicFramePr>
        <p:xfrm>
          <a:off x="457200" y="1774825"/>
          <a:ext cx="8229600" cy="46259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36104327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886</TotalTime>
  <Words>699</Words>
  <Application>Microsoft Office PowerPoint</Application>
  <PresentationFormat>On-screen Show (4:3)</PresentationFormat>
  <Paragraphs>46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Module</vt:lpstr>
      <vt:lpstr>Monitoring finansiranja izborne kampanje 2016</vt:lpstr>
      <vt:lpstr>O projektu</vt:lpstr>
      <vt:lpstr>Prioriteti u vezi sa izbornom kampanjom...</vt:lpstr>
      <vt:lpstr>Nerešeni problemi</vt:lpstr>
      <vt:lpstr>Nerešeni problemi</vt:lpstr>
      <vt:lpstr>Glavni zaključci – razlozi jeftinije kampanje</vt:lpstr>
      <vt:lpstr>Glavni zaključci – novi trendovi finansiranja i kampanje</vt:lpstr>
      <vt:lpstr>TV oglašavanje – u EUR i poređenje  sa 2014</vt:lpstr>
      <vt:lpstr>TV oglašavanje – udeo stranaka</vt:lpstr>
      <vt:lpstr>Štampani mediji – procena u EUR</vt:lpstr>
      <vt:lpstr>Štampani mediji – udeo lista u oglašavanju</vt:lpstr>
      <vt:lpstr>Bilbordi – broj političkih oglasa kroz izbore</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Efekti Zakona o javnim preduzećima   politizacija ili profesionalizacija</dc:title>
  <dc:creator>x4</dc:creator>
  <cp:lastModifiedBy>Zlatko</cp:lastModifiedBy>
  <cp:revision>33</cp:revision>
  <dcterms:created xsi:type="dcterms:W3CDTF">2014-11-04T10:51:14Z</dcterms:created>
  <dcterms:modified xsi:type="dcterms:W3CDTF">2016-05-18T18:28:35Z</dcterms:modified>
</cp:coreProperties>
</file>