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charts/chart17.xml" ContentType="application/vnd.openxmlformats-officedocument.drawingml.char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Swork\Desktop\TRANSPARENCY\EU%20projekat%20-%20informatori%202014\Informatori\&#1048;&#1085;&#1092;&#1086;&#1088;&#1084;&#1072;&#1090;&#1086;&#1088;&#1080;%2010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Swork\Desktop\TRANSPARENCY\EU%20projekat%20-%20informatori%202014\Informatori\&#1048;&#1085;&#1092;&#1086;&#1088;&#1084;&#1072;&#1090;&#1086;&#1088;&#1080;%2010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Swork\Desktop\TRANSPARENCY\EU%20projekat%20-%20informatori%202014\Informatori\&#1048;&#1085;&#1092;&#1086;&#1088;&#1084;&#1072;&#1090;&#1086;&#1088;&#1080;%2010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Swork\Desktop\TRANSPARENCY\EU%20projekat%20-%20informatori%202014\Informatori\&#1048;&#1085;&#1092;&#1086;&#1088;&#1084;&#1072;&#1090;&#1086;&#1088;&#1080;%2010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Swork\Desktop\TRANSPARENCY\EU%20projekat%20-%20informatori%202014\Informatori\&#1048;&#1085;&#1092;&#1086;&#1088;&#1084;&#1072;&#1090;&#1086;&#1088;&#1080;%2010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Swork\Desktop\TRANSPARENCY\EU%20projekat%20-%20informatori%202014\Informatori\&#1048;&#1085;&#1092;&#1086;&#1088;&#1084;&#1072;&#1090;&#1086;&#1088;&#1080;%2010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Swork\Desktop\TRANSPARENCY\EU%20projekat%20-%20informatori%202014\Informatori\Min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Swork\Desktop\TRANSPARENCY\EU%20projekat%20-%20informatori%202014\Informatori\Min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Swork\Desktop\TRANSPARENCY\EU%20projekat%20-%20informatori%202014\Informatori\Min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Swork\Desktop\TRANSPARENCY\EU%20projekat%20-%20informatori%202014\Informatori\&#1048;&#1085;&#1092;&#1086;&#1088;&#1084;&#1072;&#1090;&#1086;&#1088;&#1080;%2010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Swork\Desktop\TRANSPARENCY\EU%20projekat%20-%20informatori%202014\Informatori\&#1048;&#1085;&#1092;&#1086;&#1088;&#1084;&#1072;&#1090;&#1086;&#1088;&#1080;%2010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Swork\Desktop\TRANSPARENCY\EU%20projekat%20-%20informatori%202014\Informatori\&#1048;&#1085;&#1092;&#1086;&#1088;&#1084;&#1072;&#1090;&#1086;&#1088;&#1080;%2010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Swork\Desktop\TRANSPARENCY\EU%20projekat%20-%20informatori%202014\Informatori\&#1048;&#1085;&#1092;&#1086;&#1088;&#1084;&#1072;&#1090;&#1086;&#1088;&#1080;%2010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Swork\Desktop\TRANSPARENCY\EU%20projekat%20-%20informatori%202014\Informatori\&#1048;&#1085;&#1092;&#1086;&#1088;&#1084;&#1072;&#1090;&#1086;&#1088;&#1080;%2010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Swork\Desktop\TRANSPARENCY\EU%20projekat%20-%20informatori%202014\Informatori\&#1048;&#1085;&#1092;&#1086;&#1088;&#1084;&#1072;&#1090;&#1086;&#1088;&#1080;%2010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Swork\Desktop\TRANSPARENCY\EU%20projekat%20-%20informatori%202014\Informatori\&#1048;&#1085;&#1092;&#1086;&#1088;&#1084;&#1072;&#1090;&#1086;&#1088;&#1080;%2010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Swork\Desktop\TRANSPARENCY\EU%20projekat%20-%20informatori%202014\Informatori\&#1048;&#1085;&#1092;&#1086;&#1088;&#1084;&#1072;&#1090;&#1086;&#1088;&#1080;%201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pieChart>
        <c:varyColors val="1"/>
        <c:ser>
          <c:idx val="0"/>
          <c:order val="0"/>
          <c:dLbls>
            <c:showVal val="1"/>
            <c:showLeaderLines val="1"/>
          </c:dLbls>
          <c:cat>
            <c:strRef>
              <c:f>Пите!$C$9:$G$9</c:f>
              <c:strCache>
                <c:ptCount val="5"/>
                <c:pt idx="0">
                  <c:v>Линкови постоје и раде</c:v>
                </c:pt>
                <c:pt idx="1">
                  <c:v>Линкови постоје и један не ради</c:v>
                </c:pt>
                <c:pt idx="2">
                  <c:v>Линкови постоје и више од једног не ради</c:v>
                </c:pt>
                <c:pt idx="3">
                  <c:v>Линкови не постоје уопште</c:v>
                </c:pt>
                <c:pt idx="4">
                  <c:v>Линкови не раде</c:v>
                </c:pt>
              </c:strCache>
            </c:strRef>
          </c:cat>
          <c:val>
            <c:numRef>
              <c:f>Пите!$C$10:$G$10</c:f>
              <c:numCache>
                <c:formatCode>General</c:formatCode>
                <c:ptCount val="5"/>
                <c:pt idx="0">
                  <c:v>19</c:v>
                </c:pt>
                <c:pt idx="1">
                  <c:v>2</c:v>
                </c:pt>
                <c:pt idx="2">
                  <c:v>1</c:v>
                </c:pt>
                <c:pt idx="3">
                  <c:v>3</c:v>
                </c:pt>
                <c:pt idx="4">
                  <c:v>6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showVal val="1"/>
            <c:showLeaderLines val="1"/>
          </c:dLbls>
          <c:cat>
            <c:strRef>
              <c:f>Пите!$C$45:$G$45</c:f>
              <c:strCache>
                <c:ptCount val="5"/>
                <c:pt idx="0">
                  <c:v>Наведени сви тражени подаци (извод из налаза, линк ка целом документу) или напомена да није вршена ревизија </c:v>
                </c:pt>
                <c:pt idx="1">
                  <c:v>Наведен већи број података </c:v>
                </c:pt>
                <c:pt idx="2">
                  <c:v>Наведено да је извршена ревизија без осталих података</c:v>
                </c:pt>
                <c:pt idx="3">
                  <c:v>Наведен мали број података </c:v>
                </c:pt>
                <c:pt idx="4">
                  <c:v>Ништа од наведеног</c:v>
                </c:pt>
              </c:strCache>
            </c:strRef>
          </c:cat>
          <c:val>
            <c:numRef>
              <c:f>Пите!$C$46:$G$46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30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pie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Пите!$C$49:$G$49</c:f>
              <c:strCache>
                <c:ptCount val="5"/>
                <c:pt idx="0">
                  <c:v>Објављени планови јавних набавки за претходну и текућу годину или линк ка њима; објављени подаци из тромесечних извештаја за претходну и текућу годину или линк ка њима; наведени додатни подаци (линк ка текућим набавкама)</c:v>
                </c:pt>
                <c:pt idx="1">
                  <c:v>Наведен већи број података </c:v>
                </c:pt>
                <c:pt idx="2">
                  <c:v>Недостаје пола података</c:v>
                </c:pt>
                <c:pt idx="3">
                  <c:v>Наведен мали број података </c:v>
                </c:pt>
                <c:pt idx="4">
                  <c:v>Није представио ниједан од тражених података</c:v>
                </c:pt>
              </c:strCache>
            </c:strRef>
          </c:cat>
          <c:val>
            <c:numRef>
              <c:f>Пите!$C$50:$G$50</c:f>
              <c:numCache>
                <c:formatCode>General</c:formatCode>
                <c:ptCount val="5"/>
                <c:pt idx="0">
                  <c:v>2</c:v>
                </c:pt>
                <c:pt idx="1">
                  <c:v>2</c:v>
                </c:pt>
                <c:pt idx="2">
                  <c:v>6</c:v>
                </c:pt>
                <c:pt idx="3">
                  <c:v>11</c:v>
                </c:pt>
                <c:pt idx="4">
                  <c:v>10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pie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Пите!$C$53:$G$53</c:f>
              <c:strCache>
                <c:ptCount val="5"/>
                <c:pt idx="0">
                  <c:v>Објављено да орган не додељује државну помоћ или су објављени за претходну и текућу годину подаци: врста (нпр. субвенција, дотација); износ; број корисника; линк ка додатним документима </c:v>
                </c:pt>
                <c:pt idx="1">
                  <c:v>Недостаје линк </c:v>
                </c:pt>
                <c:pt idx="2">
                  <c:v>Недостаје број корисника</c:v>
                </c:pt>
                <c:pt idx="3">
                  <c:v>Недостају подаци за једну годину или врста и правни основ помоћи</c:v>
                </c:pt>
                <c:pt idx="4">
                  <c:v>Уколико је објављено да не додељује а додељује</c:v>
                </c:pt>
              </c:strCache>
            </c:strRef>
          </c:cat>
          <c:val>
            <c:numRef>
              <c:f>Пите!$C$54:$G$54</c:f>
              <c:numCache>
                <c:formatCode>General</c:formatCode>
                <c:ptCount val="5"/>
                <c:pt idx="0">
                  <c:v>14</c:v>
                </c:pt>
                <c:pt idx="1">
                  <c:v>0</c:v>
                </c:pt>
                <c:pt idx="2">
                  <c:v>5</c:v>
                </c:pt>
                <c:pt idx="3">
                  <c:v>2</c:v>
                </c:pt>
                <c:pt idx="4">
                  <c:v>10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pieChart>
        <c:varyColors val="1"/>
        <c:ser>
          <c:idx val="0"/>
          <c:order val="0"/>
          <c:dLbls>
            <c:showVal val="1"/>
            <c:showLeaderLines val="1"/>
          </c:dLbls>
          <c:cat>
            <c:strRef>
              <c:f>Пите!$C$57:$G$57</c:f>
              <c:strCache>
                <c:ptCount val="5"/>
                <c:pt idx="0">
                  <c:v>Подаци представљени у складу са Упутством </c:v>
                </c:pt>
                <c:pt idx="1">
                  <c:v>Нису представњени сви тражени подаци или нису ажурирани дуже од годину дана </c:v>
                </c:pt>
                <c:pt idx="2">
                  <c:v>Нису представњени сви тражени подаци или нису ажурирани дуже од годину дана </c:v>
                </c:pt>
                <c:pt idx="3">
                  <c:v>Нису представњени сви тражени подаци или нису ажурирани дуже од годину дана </c:v>
                </c:pt>
                <c:pt idx="4">
                  <c:v>Није представио ниједан од тражених података</c:v>
                </c:pt>
              </c:strCache>
            </c:strRef>
          </c:cat>
          <c:val>
            <c:numRef>
              <c:f>Пите!$C$58:$G$58</c:f>
              <c:numCache>
                <c:formatCode>General</c:formatCode>
                <c:ptCount val="5"/>
                <c:pt idx="0">
                  <c:v>3</c:v>
                </c:pt>
                <c:pt idx="1">
                  <c:v>4</c:v>
                </c:pt>
                <c:pt idx="2">
                  <c:v>8</c:v>
                </c:pt>
                <c:pt idx="3">
                  <c:v>6</c:v>
                </c:pt>
                <c:pt idx="4">
                  <c:v>10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pieChart>
        <c:varyColors val="1"/>
        <c:ser>
          <c:idx val="0"/>
          <c:order val="0"/>
          <c:dLbls>
            <c:showVal val="1"/>
            <c:showLeaderLines val="1"/>
          </c:dLbls>
          <c:cat>
            <c:strRef>
              <c:f>Пите!$C$61:$G$61</c:f>
              <c:strCache>
                <c:ptCount val="5"/>
                <c:pt idx="0">
                  <c:v>Орган наводи изричито да није имао овакву помоћ или наводи да је имао и наводи назив даваоца, правни основ, вредност или врсту помоћи, циљеве и резултате, за прошлу и текућу годину</c:v>
                </c:pt>
                <c:pt idx="1">
                  <c:v>Изостављен мали број података</c:v>
                </c:pt>
                <c:pt idx="2">
                  <c:v>Изостављено пола података</c:v>
                </c:pt>
                <c:pt idx="3">
                  <c:v>Изостављен већи број података</c:v>
                </c:pt>
                <c:pt idx="4">
                  <c:v> Не наводи се ништа </c:v>
                </c:pt>
              </c:strCache>
            </c:strRef>
          </c:cat>
          <c:val>
            <c:numRef>
              <c:f>Пите!$C$62:$G$62</c:f>
              <c:numCache>
                <c:formatCode>General</c:formatCode>
                <c:ptCount val="5"/>
                <c:pt idx="0">
                  <c:v>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28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pieChart>
        <c:varyColors val="1"/>
        <c:ser>
          <c:idx val="0"/>
          <c:order val="0"/>
          <c:dLbls>
            <c:showVal val="1"/>
            <c:showLeaderLines val="1"/>
          </c:dLbls>
          <c:cat>
            <c:strRef>
              <c:f>Pite!$B$5:$F$5</c:f>
              <c:strCache>
                <c:ptCount val="5"/>
                <c:pt idx="0">
                  <c:v>Ажуриран у последњих месец дана</c:v>
                </c:pt>
                <c:pt idx="1">
                  <c:v>Ажуриран у последњих месец дана али из осталих делова информатора се види да нису све информације ажуриране</c:v>
                </c:pt>
                <c:pt idx="2">
                  <c:v>Последње ажурирање у последњих 2 до 6 месеци </c:v>
                </c:pt>
                <c:pt idx="3">
                  <c:v>Ажуриран од 7 до 12 месеци раније</c:v>
                </c:pt>
                <c:pt idx="4">
                  <c:v>Ажуриран пре више од 12 месеци</c:v>
                </c:pt>
              </c:strCache>
            </c:strRef>
          </c:cat>
          <c:val>
            <c:numRef>
              <c:f>Pite!$B$6:$F$6</c:f>
              <c:numCache>
                <c:formatCode>General</c:formatCode>
                <c:ptCount val="5"/>
                <c:pt idx="0">
                  <c:v>11</c:v>
                </c:pt>
                <c:pt idx="1">
                  <c:v>0</c:v>
                </c:pt>
                <c:pt idx="2">
                  <c:v>5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pieChart>
        <c:varyColors val="1"/>
        <c:ser>
          <c:idx val="0"/>
          <c:order val="0"/>
          <c:dLbls>
            <c:showVal val="1"/>
            <c:showLeaderLines val="1"/>
          </c:dLbls>
          <c:cat>
            <c:strRef>
              <c:f>Pite!$B$11:$F$11</c:f>
              <c:strCache>
                <c:ptCount val="5"/>
                <c:pt idx="0">
                  <c:v>Дат приказ остварених прихода и расхода током године који није старији од месец дана и детаљан је на више од три цифре класификације</c:v>
                </c:pt>
                <c:pt idx="1">
                  <c:v>на три цифре класификације или не старији од 3 месеца</c:v>
                </c:pt>
                <c:pt idx="2">
                  <c:v>на три цифре класификације, старији од 3 месеца</c:v>
                </c:pt>
                <c:pt idx="3">
                  <c:v>неки други недостатак (старије од три месеца, неупоредивост са одобреним буџетом) </c:v>
                </c:pt>
                <c:pt idx="4">
                  <c:v>Нису представљени</c:v>
                </c:pt>
              </c:strCache>
            </c:strRef>
          </c:cat>
          <c:val>
            <c:numRef>
              <c:f>Pite!$B$12:$F$12</c:f>
              <c:numCache>
                <c:formatCode>General</c:formatCode>
                <c:ptCount val="5"/>
                <c:pt idx="0">
                  <c:v>6</c:v>
                </c:pt>
                <c:pt idx="1">
                  <c:v>4</c:v>
                </c:pt>
                <c:pt idx="2">
                  <c:v>6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pieChart>
        <c:varyColors val="1"/>
        <c:ser>
          <c:idx val="0"/>
          <c:order val="0"/>
          <c:dLbls>
            <c:showVal val="1"/>
            <c:showLeaderLines val="1"/>
          </c:dLbls>
          <c:cat>
            <c:strRef>
              <c:f>Pite!$C$16:$G$16</c:f>
              <c:strCache>
                <c:ptCount val="5"/>
                <c:pt idx="0">
                  <c:v>Објављени планови јавних набавки за претходну и текућу годину или линк ка њима; објављени подаци из тромесечних извештаја за претходну и текућу годину или линк ка њима; наведени додатни подаци (линк ка текућим набавкама)</c:v>
                </c:pt>
                <c:pt idx="1">
                  <c:v>Недостаје мали број података </c:v>
                </c:pt>
                <c:pt idx="2">
                  <c:v>Недостаје пола података </c:v>
                </c:pt>
                <c:pt idx="3">
                  <c:v>Недостаје већи број података </c:v>
                </c:pt>
                <c:pt idx="4">
                  <c:v>Није представио ниједан од тражених података</c:v>
                </c:pt>
              </c:strCache>
            </c:strRef>
          </c:cat>
          <c:val>
            <c:numRef>
              <c:f>Pite!$C$17:$G$17</c:f>
              <c:numCache>
                <c:formatCode>General</c:formatCode>
                <c:ptCount val="5"/>
                <c:pt idx="0">
                  <c:v>4</c:v>
                </c:pt>
                <c:pt idx="1">
                  <c:v>5</c:v>
                </c:pt>
                <c:pt idx="2">
                  <c:v>5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pieChart>
        <c:varyColors val="1"/>
        <c:ser>
          <c:idx val="0"/>
          <c:order val="0"/>
          <c:dLbls>
            <c:showVal val="1"/>
            <c:showLeaderLines val="1"/>
          </c:dLbls>
          <c:cat>
            <c:strRef>
              <c:f>Пите!$C$13:$H$13</c:f>
              <c:strCache>
                <c:ptCount val="6"/>
                <c:pt idx="0">
                  <c:v>Ажуриран у последњих месец дана</c:v>
                </c:pt>
                <c:pt idx="1">
                  <c:v>Ажуриран у последњих месец дана али из осталих делова информатора се види да нису све информације ажуриране</c:v>
                </c:pt>
                <c:pt idx="2">
                  <c:v>Последње ажурирање у последњих 2 до 6 месеци </c:v>
                </c:pt>
                <c:pt idx="3">
                  <c:v>Ажуриран од 7 до 12 месеци раније</c:v>
                </c:pt>
                <c:pt idx="4">
                  <c:v>Ажуриран пре више од 12 месеци</c:v>
                </c:pt>
                <c:pt idx="5">
                  <c:v>Непознато</c:v>
                </c:pt>
              </c:strCache>
            </c:strRef>
          </c:cat>
          <c:val>
            <c:numRef>
              <c:f>Пите!$C$14:$H$14</c:f>
              <c:numCache>
                <c:formatCode>General</c:formatCode>
                <c:ptCount val="6"/>
                <c:pt idx="0">
                  <c:v>3</c:v>
                </c:pt>
                <c:pt idx="1">
                  <c:v>1</c:v>
                </c:pt>
                <c:pt idx="2">
                  <c:v>14</c:v>
                </c:pt>
                <c:pt idx="3">
                  <c:v>10</c:v>
                </c:pt>
                <c:pt idx="4">
                  <c:v>1</c:v>
                </c:pt>
                <c:pt idx="5">
                  <c:v>2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pieChart>
        <c:varyColors val="1"/>
        <c:ser>
          <c:idx val="0"/>
          <c:order val="0"/>
          <c:dLbls>
            <c:showVal val="1"/>
            <c:showLeaderLines val="1"/>
          </c:dLbls>
          <c:cat>
            <c:strRef>
              <c:f>Пите!$C$17:$G$17</c:f>
              <c:strCache>
                <c:ptCount val="5"/>
                <c:pt idx="0">
                  <c:v>Наведено за све услуге</c:v>
                </c:pt>
                <c:pt idx="1">
                  <c:v>Наведено за већи број услуга</c:v>
                </c:pt>
                <c:pt idx="2">
                  <c:v>Наведено само за неке услуге</c:v>
                </c:pt>
                <c:pt idx="3">
                  <c:v>Наведено само за мањи број услуга</c:v>
                </c:pt>
                <c:pt idx="4">
                  <c:v>Није наведено</c:v>
                </c:pt>
              </c:strCache>
            </c:strRef>
          </c:cat>
          <c:val>
            <c:numRef>
              <c:f>Пите!$C$18:$G$18</c:f>
              <c:numCache>
                <c:formatCode>General</c:formatCode>
                <c:ptCount val="5"/>
                <c:pt idx="0">
                  <c:v>4</c:v>
                </c:pt>
                <c:pt idx="2">
                  <c:v>14</c:v>
                </c:pt>
                <c:pt idx="4">
                  <c:v>13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doughnutChart>
        <c:varyColors val="1"/>
        <c:ser>
          <c:idx val="0"/>
          <c:order val="0"/>
          <c:dLbls>
            <c:showVal val="1"/>
            <c:showLeaderLines val="1"/>
          </c:dLbls>
          <c:cat>
            <c:strRef>
              <c:f>Пите!$C$21:$G$21</c:f>
              <c:strCache>
                <c:ptCount val="5"/>
                <c:pt idx="0">
                  <c:v>Наведено за све услуге</c:v>
                </c:pt>
                <c:pt idx="1">
                  <c:v>Наведено за већи број услуга</c:v>
                </c:pt>
                <c:pt idx="2">
                  <c:v>Наведено само за неке услуге</c:v>
                </c:pt>
                <c:pt idx="3">
                  <c:v>Наведено само за мањи број услуга</c:v>
                </c:pt>
                <c:pt idx="4">
                  <c:v>Није наведено</c:v>
                </c:pt>
              </c:strCache>
            </c:strRef>
          </c:cat>
          <c:val>
            <c:numRef>
              <c:f>Пите!$C$22:$G$22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27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doughnutChart>
        <c:varyColors val="1"/>
        <c:ser>
          <c:idx val="0"/>
          <c:order val="0"/>
          <c:dLbls>
            <c:showVal val="1"/>
            <c:showLeaderLines val="1"/>
          </c:dLbls>
          <c:cat>
            <c:strRef>
              <c:f>Пите!$C$25:$G$25</c:f>
              <c:strCache>
                <c:ptCount val="5"/>
                <c:pt idx="0">
                  <c:v>Наведено све, исцрпно и детаљно</c:v>
                </c:pt>
                <c:pt idx="1">
                  <c:v>Недостаје мали број тражених податак </c:v>
                </c:pt>
                <c:pt idx="2">
                  <c:v>Недостаје неки од тражених података </c:v>
                </c:pt>
                <c:pt idx="3">
                  <c:v>Недостаје велики број тражених података </c:v>
                </c:pt>
                <c:pt idx="4">
                  <c:v>Није представио ниједан од тражених података</c:v>
                </c:pt>
              </c:strCache>
            </c:strRef>
          </c:cat>
          <c:val>
            <c:numRef>
              <c:f>Пите!$C$26:$G$26</c:f>
              <c:numCache>
                <c:formatCode>General</c:formatCode>
                <c:ptCount val="5"/>
                <c:pt idx="0">
                  <c:v>3</c:v>
                </c:pt>
                <c:pt idx="1">
                  <c:v>3</c:v>
                </c:pt>
                <c:pt idx="2">
                  <c:v>5</c:v>
                </c:pt>
                <c:pt idx="3">
                  <c:v>3</c:v>
                </c:pt>
                <c:pt idx="4">
                  <c:v>17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/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doughnutChart>
        <c:varyColors val="1"/>
        <c:ser>
          <c:idx val="0"/>
          <c:order val="0"/>
          <c:dLbls>
            <c:showVal val="1"/>
            <c:showLeaderLines val="1"/>
          </c:dLbls>
          <c:cat>
            <c:strRef>
              <c:f>Пите!$C$29:$G$29</c:f>
              <c:strCache>
                <c:ptCount val="5"/>
                <c:pt idx="0">
                  <c:v>Постоје за све наведене услуге или напомена да није потребан званичан формулар</c:v>
                </c:pt>
                <c:pt idx="1">
                  <c:v>Наведено за већи број услуга</c:v>
                </c:pt>
                <c:pt idx="2">
                  <c:v>Наведено само за неке услуге</c:v>
                </c:pt>
                <c:pt idx="3">
                  <c:v>Наведено само за мањи број услуга</c:v>
                </c:pt>
                <c:pt idx="4">
                  <c:v>Нису дати формулари</c:v>
                </c:pt>
              </c:strCache>
            </c:strRef>
          </c:cat>
          <c:val>
            <c:numRef>
              <c:f>Пите!$C$30:$G$30</c:f>
              <c:numCache>
                <c:formatCode>General</c:formatCode>
                <c:ptCount val="5"/>
                <c:pt idx="0">
                  <c:v>1</c:v>
                </c:pt>
                <c:pt idx="1">
                  <c:v>3</c:v>
                </c:pt>
                <c:pt idx="2">
                  <c:v>3</c:v>
                </c:pt>
                <c:pt idx="3">
                  <c:v>2</c:v>
                </c:pt>
                <c:pt idx="4">
                  <c:v>22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/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doughnutChart>
        <c:varyColors val="1"/>
        <c:ser>
          <c:idx val="0"/>
          <c:order val="0"/>
          <c:dLbls>
            <c:showVal val="1"/>
            <c:showLeaderLines val="1"/>
          </c:dLbls>
          <c:cat>
            <c:strRef>
              <c:f>Пите!$C$33:$G$33</c:f>
              <c:strCache>
                <c:ptCount val="5"/>
                <c:pt idx="0">
                  <c:v>Табеларни приказ садржи тражене податке и постоји могућност претраге по поступцима у току</c:v>
                </c:pt>
                <c:pt idx="1">
                  <c:v>Нема могућности претраге</c:v>
                </c:pt>
                <c:pt idx="2">
                  <c:v>Недостаје неки од података</c:v>
                </c:pt>
                <c:pt idx="3">
                  <c:v>Недостају 2 податка</c:v>
                </c:pt>
                <c:pt idx="4">
                  <c:v>Недостају подаци</c:v>
                </c:pt>
              </c:strCache>
            </c:strRef>
          </c:cat>
          <c:val>
            <c:numRef>
              <c:f>Пите!$C$34:$G$34</c:f>
              <c:numCache>
                <c:formatCode>General</c:formatCode>
                <c:ptCount val="5"/>
                <c:pt idx="0">
                  <c:v>0</c:v>
                </c:pt>
                <c:pt idx="1">
                  <c:v>6</c:v>
                </c:pt>
                <c:pt idx="2">
                  <c:v>8</c:v>
                </c:pt>
                <c:pt idx="3">
                  <c:v>2</c:v>
                </c:pt>
                <c:pt idx="4">
                  <c:v>15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/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showVal val="1"/>
            <c:showLeaderLines val="1"/>
          </c:dLbls>
          <c:cat>
            <c:strRef>
              <c:f>Пите!$C$37:$G$37</c:f>
              <c:strCache>
                <c:ptCount val="5"/>
                <c:pt idx="0">
                  <c:v>Дати су подаци о буџету за текућу годину (планирани* и одобрени* буџет), подаци о буџету за претходну годину (одобрено* и реализовано*), на најмање три цифре класификације и образложење буџета за текућу годину* </c:v>
                </c:pt>
                <c:pt idx="1">
                  <c:v>Недостаје један податак</c:v>
                </c:pt>
                <c:pt idx="2">
                  <c:v>Недостају два податка </c:v>
                </c:pt>
                <c:pt idx="3">
                  <c:v>Недостаје више од два податка </c:v>
                </c:pt>
                <c:pt idx="4">
                  <c:v>Није наведено</c:v>
                </c:pt>
              </c:strCache>
            </c:strRef>
          </c:cat>
          <c:val>
            <c:numRef>
              <c:f>Пите!$C$38:$G$38</c:f>
              <c:numCache>
                <c:formatCode>General</c:formatCode>
                <c:ptCount val="5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4</c:v>
                </c:pt>
                <c:pt idx="4">
                  <c:v>18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showVal val="1"/>
            <c:showLeaderLines val="1"/>
          </c:dLbls>
          <c:cat>
            <c:strRef>
              <c:f>Пите!$C$41:$G$41</c:f>
              <c:strCache>
                <c:ptCount val="5"/>
                <c:pt idx="0">
                  <c:v>Дат приказ остварених прихода и расхода током године који није старији од месец дана и детаљан је на више од три цифре класификације</c:v>
                </c:pt>
                <c:pt idx="1">
                  <c:v>На три цифре класификације или не старији од 3 месеца</c:v>
                </c:pt>
                <c:pt idx="2">
                  <c:v>На три цифре класификације, старији од 3 месеца</c:v>
                </c:pt>
                <c:pt idx="3">
                  <c:v>Неки други недостатак (старије од три месеца, неупоредивост са одобреним буџетом) </c:v>
                </c:pt>
                <c:pt idx="4">
                  <c:v>Нису представљени</c:v>
                </c:pt>
              </c:strCache>
            </c:strRef>
          </c:cat>
          <c:val>
            <c:numRef>
              <c:f>Пите!$C$42:$G$42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5</c:v>
                </c:pt>
                <c:pt idx="3">
                  <c:v>1</c:v>
                </c:pt>
                <c:pt idx="4">
                  <c:v>24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E44E-0632-4F8D-965F-0EB476C8B08B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12447-B9A4-4A07-B634-85449DD677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E44E-0632-4F8D-965F-0EB476C8B08B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12447-B9A4-4A07-B634-85449DD677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E44E-0632-4F8D-965F-0EB476C8B08B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12447-B9A4-4A07-B634-85449DD677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E44E-0632-4F8D-965F-0EB476C8B08B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12447-B9A4-4A07-B634-85449DD6776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/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6248400"/>
            <a:ext cx="1885950" cy="4572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E44E-0632-4F8D-965F-0EB476C8B08B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12447-B9A4-4A07-B634-85449DD677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E44E-0632-4F8D-965F-0EB476C8B08B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12447-B9A4-4A07-B634-85449DD677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E44E-0632-4F8D-965F-0EB476C8B08B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12447-B9A4-4A07-B634-85449DD677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E44E-0632-4F8D-965F-0EB476C8B08B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12447-B9A4-4A07-B634-85449DD677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E44E-0632-4F8D-965F-0EB476C8B08B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12447-B9A4-4A07-B634-85449DD677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E44E-0632-4F8D-965F-0EB476C8B08B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12447-B9A4-4A07-B634-85449DD677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E44E-0632-4F8D-965F-0EB476C8B08B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12447-B9A4-4A07-B634-85449DD677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EE44E-0632-4F8D-965F-0EB476C8B08B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12447-B9A4-4A07-B634-85449DD6776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Cyrl-RS" sz="6000" b="1" dirty="0" smtClean="0"/>
              <a:t>Информатори о раду</a:t>
            </a:r>
            <a:r>
              <a:rPr lang="sr-Latn-RS" sz="6000" b="1" dirty="0" smtClean="0"/>
              <a:t> </a:t>
            </a:r>
            <a:r>
              <a:rPr lang="en-US" sz="6000" b="1" dirty="0"/>
              <a:t/>
            </a:r>
            <a:br>
              <a:rPr lang="en-US" sz="6000" b="1" dirty="0"/>
            </a:br>
            <a:r>
              <a:rPr lang="sr-Cyrl-RS" sz="3100" b="1" dirty="0" smtClean="0"/>
              <a:t>Налази истраживања у 2015. години</a:t>
            </a:r>
            <a:r>
              <a:rPr lang="sr-Latn-RS" sz="3100" b="1" dirty="0" smtClean="0"/>
              <a:t> </a:t>
            </a:r>
            <a:r>
              <a:rPr lang="en-US" sz="2200" b="1" dirty="0"/>
              <a:t/>
            </a:r>
            <a:br>
              <a:rPr lang="en-US" sz="2200" b="1" dirty="0"/>
            </a:br>
            <a:endParaRPr lang="en-US" sz="2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495800"/>
            <a:ext cx="6400800" cy="1752600"/>
          </a:xfrm>
        </p:spPr>
        <p:txBody>
          <a:bodyPr/>
          <a:lstStyle/>
          <a:p>
            <a:r>
              <a:rPr lang="sr-Cyrl-RS" dirty="0" smtClean="0"/>
              <a:t>Транспарентност Србија</a:t>
            </a:r>
          </a:p>
          <a:p>
            <a:r>
              <a:rPr lang="sr-Cyrl-RS" sz="2400" dirty="0" smtClean="0"/>
              <a:t>27. Март 2015.</a:t>
            </a:r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Реализација буџета у току буџетске године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Подаци о ревизији буџета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Подаци о планираним и спроведеним  јавним набавкама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Подаци о државној помоћи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Подаци о средствима рада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Подаци о добијеним донацијама и програмима сарадње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4000" dirty="0" smtClean="0"/>
              <a:t>Анализа Информатора о раду Министарстава</a:t>
            </a: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sz="3600" dirty="0" smtClean="0"/>
              <a:t>Ажурирање објављених информатора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Реализација буџета у току буџетске године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Подаци о планираним и спроведеним  јавним набавкама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2296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Линкови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Ажурирање објављених информатора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 има право на услугу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Који је стварни или уобичајени рок за пружање услуга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Навођење радње којом се услуга почиње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Формулари за добијање услуге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Подаци о пруженим услугама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Подаци о планираном и одобреном буџету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98</Words>
  <Application>Microsoft Office PowerPoint</Application>
  <PresentationFormat>On-screen Show (4:3)</PresentationFormat>
  <Paragraphs>20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Информатори о раду  Налази истраживања у 2015. години  </vt:lpstr>
      <vt:lpstr>Линкови</vt:lpstr>
      <vt:lpstr>Ажурирање објављених информатора</vt:lpstr>
      <vt:lpstr>Ко има право на услугу</vt:lpstr>
      <vt:lpstr>Који је стварни или уобичајени рок за пружање услуга</vt:lpstr>
      <vt:lpstr>Навођење радње којом се услуга почиње</vt:lpstr>
      <vt:lpstr>Формулари за добијање услуге</vt:lpstr>
      <vt:lpstr>Подаци о пруженим услугама</vt:lpstr>
      <vt:lpstr>Подаци о планираном и одобреном буџету</vt:lpstr>
      <vt:lpstr>Реализација буџета у току буџетске године</vt:lpstr>
      <vt:lpstr>Подаци о ревизији буџета</vt:lpstr>
      <vt:lpstr>Подаци о планираним и спроведеним  јавним набавкама</vt:lpstr>
      <vt:lpstr>Подаци о државној помоћи</vt:lpstr>
      <vt:lpstr>Подаци о средствима рада</vt:lpstr>
      <vt:lpstr>Подаци о добијеним донацијама и програмима сарадње</vt:lpstr>
      <vt:lpstr>Анализа Информатора о раду Министарстава Ажурирање објављених информатора</vt:lpstr>
      <vt:lpstr>Реализација буџета у току буџетске године</vt:lpstr>
      <vt:lpstr>Подаци о планираним и спроведеним  јавним набавкама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Информатори о раду  Налази истраживања у 2015. години</dc:title>
  <dc:creator>TSwork</dc:creator>
  <cp:lastModifiedBy>TSwork</cp:lastModifiedBy>
  <cp:revision>7</cp:revision>
  <dcterms:created xsi:type="dcterms:W3CDTF">2015-03-27T08:45:21Z</dcterms:created>
  <dcterms:modified xsi:type="dcterms:W3CDTF">2015-03-27T09:21:02Z</dcterms:modified>
</cp:coreProperties>
</file>