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8" r:id="rId3"/>
    <p:sldId id="277"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BEDD98A-E731-45D2-866A-A1E7A7D6583F}"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66A12-56CC-4183-92DE-89F10A46AD6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EDD98A-E731-45D2-866A-A1E7A7D6583F}"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66A12-56CC-4183-92DE-89F10A46AD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EDD98A-E731-45D2-866A-A1E7A7D6583F}" type="datetimeFigureOut">
              <a:rPr lang="en-US" smtClean="0"/>
              <a:pPr/>
              <a:t>5/18/2016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BC66A12-56CC-4183-92DE-89F10A46AD6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sr-Latn-R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8EE9284-D129-4D7D-A340-77D6D4CC6576}" type="slidenum">
              <a:rPr lang="en-US"/>
              <a:pPr/>
              <a:t>‹#›</a:t>
            </a:fld>
            <a:endParaRPr lang="en-US"/>
          </a:p>
        </p:txBody>
      </p:sp>
    </p:spTree>
    <p:extLst>
      <p:ext uri="{BB962C8B-B14F-4D97-AF65-F5344CB8AC3E}">
        <p14:creationId xmlns:p14="http://schemas.microsoft.com/office/powerpoint/2010/main" xmlns="" val="77726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sr-Latn-R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828CA78-D2CD-4C0F-9019-496D8680966C}" type="slidenum">
              <a:rPr lang="en-US"/>
              <a:pPr/>
              <a:t>‹#›</a:t>
            </a:fld>
            <a:endParaRPr lang="en-US"/>
          </a:p>
        </p:txBody>
      </p:sp>
    </p:spTree>
    <p:extLst>
      <p:ext uri="{BB962C8B-B14F-4D97-AF65-F5344CB8AC3E}">
        <p14:creationId xmlns:p14="http://schemas.microsoft.com/office/powerpoint/2010/main" xmlns="" val="2218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EDD98A-E731-45D2-866A-A1E7A7D6583F}"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66A12-56CC-4183-92DE-89F10A46AD60}" type="slidenum">
              <a:rPr lang="en-US" smtClean="0"/>
              <a:pPr/>
              <a:t>‹#›</a:t>
            </a:fld>
            <a:endParaRPr lang="en-US"/>
          </a:p>
        </p:txBody>
      </p:sp>
      <p:pic>
        <p:nvPicPr>
          <p:cNvPr id="7" name="Picture 3"/>
          <p:cNvPicPr>
            <a:picLocks noChangeAspect="1" noChangeArrowheads="1"/>
          </p:cNvPicPr>
          <p:nvPr userDrawn="1"/>
        </p:nvPicPr>
        <p:blipFill>
          <a:blip r:embed="rId2"/>
          <a:srcRect/>
          <a:stretch>
            <a:fillRect/>
          </a:stretch>
        </p:blipFill>
        <p:spPr bwMode="auto">
          <a:xfrm>
            <a:off x="6804248" y="6296025"/>
            <a:ext cx="2117725" cy="5619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EDD98A-E731-45D2-866A-A1E7A7D6583F}"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66A12-56CC-4183-92DE-89F10A46AD6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EDD98A-E731-45D2-866A-A1E7A7D6583F}"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66A12-56CC-4183-92DE-89F10A46AD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BEDD98A-E731-45D2-866A-A1E7A7D6583F}" type="datetimeFigureOut">
              <a:rPr lang="en-US" smtClean="0"/>
              <a:pPr/>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66A12-56CC-4183-92DE-89F10A46AD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BEDD98A-E731-45D2-866A-A1E7A7D6583F}" type="datetimeFigureOut">
              <a:rPr lang="en-US" smtClean="0"/>
              <a:pPr/>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66A12-56CC-4183-92DE-89F10A46AD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DD98A-E731-45D2-866A-A1E7A7D6583F}" type="datetimeFigureOut">
              <a:rPr lang="en-US" smtClean="0"/>
              <a:pPr/>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C66A12-56CC-4183-92DE-89F10A46AD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BEDD98A-E731-45D2-866A-A1E7A7D6583F}"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66A12-56CC-4183-92DE-89F10A46AD6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BEDD98A-E731-45D2-866A-A1E7A7D6583F}" type="datetimeFigureOut">
              <a:rPr lang="en-US" smtClean="0"/>
              <a:pPr/>
              <a:t>5/18/2016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BC66A12-56CC-4183-92DE-89F10A46AD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BEDD98A-E731-45D2-866A-A1E7A7D6583F}" type="datetimeFigureOut">
              <a:rPr lang="en-US" smtClean="0"/>
              <a:pPr/>
              <a:t>5/18/2016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BC66A12-56CC-4183-92DE-89F10A46AD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071678"/>
            <a:ext cx="7929618" cy="1898653"/>
          </a:xfrm>
        </p:spPr>
        <p:txBody>
          <a:bodyPr>
            <a:normAutofit/>
          </a:bodyPr>
          <a:lstStyle/>
          <a:p>
            <a:r>
              <a:rPr lang="sr-Latn-RS" dirty="0" smtClean="0"/>
              <a:t>Monitoring finansiranja izborne kampanje 2016</a:t>
            </a:r>
            <a:endParaRPr lang="sr-Latn-RS" dirty="0"/>
          </a:p>
        </p:txBody>
      </p:sp>
      <p:sp>
        <p:nvSpPr>
          <p:cNvPr id="3" name="Subtitle 2"/>
          <p:cNvSpPr>
            <a:spLocks noGrp="1"/>
          </p:cNvSpPr>
          <p:nvPr>
            <p:ph type="subTitle" idx="1"/>
          </p:nvPr>
        </p:nvSpPr>
        <p:spPr>
          <a:xfrm>
            <a:off x="1785918" y="5105400"/>
            <a:ext cx="5500726" cy="1252558"/>
          </a:xfrm>
        </p:spPr>
        <p:txBody>
          <a:bodyPr>
            <a:normAutofit/>
          </a:bodyPr>
          <a:lstStyle/>
          <a:p>
            <a:pPr algn="ctr"/>
            <a:r>
              <a:rPr lang="sr-Latn-RS" sz="2400" dirty="0" smtClean="0"/>
              <a:t>18. maj</a:t>
            </a:r>
            <a:r>
              <a:rPr lang="sr-Latn-RS" sz="2400" b="0" dirty="0" smtClean="0"/>
              <a:t> 201</a:t>
            </a:r>
            <a:r>
              <a:rPr lang="en-US" sz="2400" b="0" dirty="0" smtClean="0"/>
              <a:t>6</a:t>
            </a:r>
            <a:r>
              <a:rPr lang="sr-Latn-RS" sz="2400" b="0" dirty="0" smtClean="0"/>
              <a:t>.</a:t>
            </a:r>
            <a:endParaRPr lang="en-US" sz="2400" b="0" dirty="0" smtClean="0"/>
          </a:p>
          <a:p>
            <a:pPr algn="ctr"/>
            <a:r>
              <a:rPr lang="sr-Latn-CS" sz="2400" b="1" dirty="0"/>
              <a:t>Transparentnost – Srbija </a:t>
            </a:r>
            <a:endParaRPr lang="en-US" sz="2400"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2"/>
          <a:srcRect/>
          <a:stretch>
            <a:fillRect/>
          </a:stretch>
        </p:blipFill>
        <p:spPr bwMode="auto">
          <a:xfrm>
            <a:off x="1142976" y="571480"/>
            <a:ext cx="2117725" cy="5619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sr-Latn-RS" altLang="en-US" dirty="0" smtClean="0"/>
              <a:t>Funkcionerska kampanja</a:t>
            </a:r>
            <a:endParaRPr lang="sr-Latn-RS" altLang="en-US" dirty="0"/>
          </a:p>
        </p:txBody>
      </p:sp>
      <p:pic>
        <p:nvPicPr>
          <p:cNvPr id="10243" name="Picture 3" descr="sa jednog ne funkcionerskog ne stranačkog skupa u Beogradu "/>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242888" y="2422525"/>
            <a:ext cx="4329112" cy="3233738"/>
          </a:xfrm>
          <a:noFill/>
          <a:ln/>
        </p:spPr>
      </p:pic>
      <p:pic>
        <p:nvPicPr>
          <p:cNvPr id="10244" name="Picture 4" descr="Tan2016-4-9_123340379_5-620x350"/>
          <p:cNvPicPr>
            <a:picLocks noGrp="1" noChangeAspect="1" noChangeArrowheads="1"/>
          </p:cNvPicPr>
          <p:nvPr>
            <p:ph sz="quarter" idx="2"/>
          </p:nvPr>
        </p:nvPicPr>
        <p:blipFill>
          <a:blip r:embed="rId3">
            <a:extLst>
              <a:ext uri="{28A0092B-C50C-407E-A947-70E740481C1C}">
                <a14:useLocalDpi xmlns:a14="http://schemas.microsoft.com/office/drawing/2010/main" xmlns="" val="0"/>
              </a:ext>
            </a:extLst>
          </a:blip>
          <a:srcRect/>
          <a:stretch>
            <a:fillRect/>
          </a:stretch>
        </p:blipFill>
        <p:spPr>
          <a:xfrm>
            <a:off x="4814888" y="1419225"/>
            <a:ext cx="4022725" cy="2270125"/>
          </a:xfrm>
          <a:noFill/>
          <a:ln/>
        </p:spPr>
      </p:pic>
      <p:pic>
        <p:nvPicPr>
          <p:cNvPr id="10245" name="Picture 5" descr="13055066_987729374657372_7905280224394143306_o"/>
          <p:cNvPicPr>
            <a:picLocks noGrp="1" noChangeAspect="1" noChangeArrowheads="1"/>
          </p:cNvPicPr>
          <p:nvPr>
            <p:ph sz="quarter" idx="3"/>
          </p:nvPr>
        </p:nvPicPr>
        <p:blipFill>
          <a:blip r:embed="rId4" cstate="print">
            <a:extLst>
              <a:ext uri="{28A0092B-C50C-407E-A947-70E740481C1C}">
                <a14:useLocalDpi xmlns:a14="http://schemas.microsoft.com/office/drawing/2010/main" xmlns="" val="0"/>
              </a:ext>
            </a:extLst>
          </a:blip>
          <a:srcRect/>
          <a:stretch>
            <a:fillRect/>
          </a:stretch>
        </p:blipFill>
        <p:spPr>
          <a:xfrm>
            <a:off x="4814888" y="4183063"/>
            <a:ext cx="4157662" cy="2338387"/>
          </a:xfrm>
          <a:noFill/>
          <a:ln/>
        </p:spPr>
      </p:pic>
    </p:spTree>
    <p:extLst>
      <p:ext uri="{BB962C8B-B14F-4D97-AF65-F5344CB8AC3E}">
        <p14:creationId xmlns:p14="http://schemas.microsoft.com/office/powerpoint/2010/main" xmlns="" val="96214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sr-Cyrl-RS" altLang="en-US" sz="4000" dirty="0" smtClean="0"/>
              <a:t>...</a:t>
            </a:r>
            <a:r>
              <a:rPr lang="sr-Latn-RS" altLang="en-US" sz="4000" dirty="0"/>
              <a:t> </a:t>
            </a:r>
            <a:r>
              <a:rPr lang="sr-Latn-RS" altLang="en-US" sz="4000" dirty="0" smtClean="0"/>
              <a:t>i drugi susreti sa građanima</a:t>
            </a:r>
            <a:endParaRPr lang="sr-Latn-RS" altLang="en-US" sz="4000" dirty="0"/>
          </a:p>
        </p:txBody>
      </p:sp>
      <p:pic>
        <p:nvPicPr>
          <p:cNvPr id="11267" name="Picture 3" descr="13047725_987729261324050_5321464490942474229_o"/>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a:xfrm>
            <a:off x="533400" y="1600200"/>
            <a:ext cx="3886200" cy="2185988"/>
          </a:xfrm>
          <a:noFill/>
          <a:ln/>
        </p:spPr>
      </p:pic>
      <p:pic>
        <p:nvPicPr>
          <p:cNvPr id="11268" name="Picture 4" descr="WP_20160420_18_08_57_Pro"/>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4721225" y="1600200"/>
            <a:ext cx="3892550" cy="2185988"/>
          </a:xfrm>
          <a:noFill/>
          <a:ln/>
        </p:spPr>
      </p:pic>
      <p:pic>
        <p:nvPicPr>
          <p:cNvPr id="11269" name="Picture 5" descr="13055161_987727141324262_7787677601364692856_o"/>
          <p:cNvPicPr>
            <a:picLocks noGrp="1" noChangeAspect="1" noChangeArrowheads="1"/>
          </p:cNvPicPr>
          <p:nvPr>
            <p:ph sz="quarter" idx="3"/>
          </p:nvPr>
        </p:nvPicPr>
        <p:blipFill>
          <a:blip r:embed="rId4" cstate="print">
            <a:extLst>
              <a:ext uri="{28A0092B-C50C-407E-A947-70E740481C1C}">
                <a14:useLocalDpi xmlns:a14="http://schemas.microsoft.com/office/drawing/2010/main" xmlns="" val="0"/>
              </a:ext>
            </a:extLst>
          </a:blip>
          <a:srcRect/>
          <a:stretch>
            <a:fillRect/>
          </a:stretch>
        </p:blipFill>
        <p:spPr>
          <a:xfrm>
            <a:off x="533400" y="3938588"/>
            <a:ext cx="3886200" cy="2185987"/>
          </a:xfrm>
          <a:noFill/>
          <a:ln/>
        </p:spPr>
      </p:pic>
      <p:pic>
        <p:nvPicPr>
          <p:cNvPr id="11270" name="Picture 6" descr="13029508_987727214657588_6007088593251195269_o"/>
          <p:cNvPicPr>
            <a:picLocks noGrp="1" noChangeAspect="1" noChangeArrowheads="1"/>
          </p:cNvPicPr>
          <p:nvPr>
            <p:ph sz="quarter" idx="4"/>
          </p:nvPr>
        </p:nvPicPr>
        <p:blipFill>
          <a:blip r:embed="rId5" cstate="print">
            <a:extLst>
              <a:ext uri="{28A0092B-C50C-407E-A947-70E740481C1C}">
                <a14:useLocalDpi xmlns:a14="http://schemas.microsoft.com/office/drawing/2010/main" xmlns="" val="0"/>
              </a:ext>
            </a:extLst>
          </a:blip>
          <a:srcRect/>
          <a:stretch>
            <a:fillRect/>
          </a:stretch>
        </p:blipFill>
        <p:spPr>
          <a:xfrm>
            <a:off x="4724400" y="3938588"/>
            <a:ext cx="3886200" cy="2185987"/>
          </a:xfrm>
          <a:noFill/>
          <a:ln/>
        </p:spPr>
      </p:pic>
    </p:spTree>
    <p:extLst>
      <p:ext uri="{BB962C8B-B14F-4D97-AF65-F5344CB8AC3E}">
        <p14:creationId xmlns:p14="http://schemas.microsoft.com/office/powerpoint/2010/main" xmlns="" val="294818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sr-Latn-RS" altLang="en-US" dirty="0" smtClean="0"/>
              <a:t>Veliki stranački skupovi</a:t>
            </a:r>
            <a:endParaRPr lang="sr-Latn-RS" altLang="en-US" dirty="0"/>
          </a:p>
        </p:txBody>
      </p:sp>
      <p:pic>
        <p:nvPicPr>
          <p:cNvPr id="12291" name="Picture 3" descr="12993396_10209583723459644_7464794023720572393_n"/>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457200" y="2025650"/>
            <a:ext cx="4414838" cy="3311525"/>
          </a:xfrm>
          <a:noFill/>
          <a:ln/>
        </p:spPr>
      </p:pic>
      <p:pic>
        <p:nvPicPr>
          <p:cNvPr id="12292" name="Picture 4" descr="13041383_987730267990616_781042617887759203_o"/>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4618038" y="1685925"/>
            <a:ext cx="3886200" cy="2187575"/>
          </a:xfrm>
          <a:noFill/>
          <a:ln/>
        </p:spPr>
      </p:pic>
      <p:pic>
        <p:nvPicPr>
          <p:cNvPr id="12293" name="Picture 5" descr="WP_20160409_12_12_10_Pro"/>
          <p:cNvPicPr>
            <a:picLocks noGrp="1" noChangeAspect="1" noChangeArrowheads="1"/>
          </p:cNvPicPr>
          <p:nvPr>
            <p:ph sz="quarter" idx="3"/>
          </p:nvPr>
        </p:nvPicPr>
        <p:blipFill>
          <a:blip r:embed="rId4" cstate="print">
            <a:extLst>
              <a:ext uri="{28A0092B-C50C-407E-A947-70E740481C1C}">
                <a14:useLocalDpi xmlns:a14="http://schemas.microsoft.com/office/drawing/2010/main" xmlns="" val="0"/>
              </a:ext>
            </a:extLst>
          </a:blip>
          <a:srcRect/>
          <a:stretch>
            <a:fillRect/>
          </a:stretch>
        </p:blipFill>
        <p:spPr>
          <a:xfrm>
            <a:off x="4611688" y="4244975"/>
            <a:ext cx="3892550" cy="2185988"/>
          </a:xfrm>
          <a:noFill/>
          <a:ln/>
        </p:spPr>
      </p:pic>
    </p:spTree>
    <p:extLst>
      <p:ext uri="{BB962C8B-B14F-4D97-AF65-F5344CB8AC3E}">
        <p14:creationId xmlns:p14="http://schemas.microsoft.com/office/powerpoint/2010/main" xmlns="" val="577247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sr-Latn-RS" altLang="en-US" dirty="0" smtClean="0"/>
              <a:t>Propagandni materijal</a:t>
            </a:r>
            <a:endParaRPr lang="sr-Latn-RS" altLang="en-US" dirty="0"/>
          </a:p>
        </p:txBody>
      </p:sp>
      <p:pic>
        <p:nvPicPr>
          <p:cNvPr id="13315" name="Picture 3" descr="13029502_987732451323731_1112166768315649698_o"/>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1203325" y="1600200"/>
            <a:ext cx="2625725" cy="4667250"/>
          </a:xfrm>
          <a:noFill/>
          <a:ln/>
        </p:spPr>
      </p:pic>
      <p:pic>
        <p:nvPicPr>
          <p:cNvPr id="13316" name="Picture 4" descr="13063105_987734434656866_1869206322060670795_o"/>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5314950" y="1600200"/>
            <a:ext cx="2625725" cy="4668838"/>
          </a:xfrm>
          <a:noFill/>
          <a:ln/>
        </p:spPr>
      </p:pic>
    </p:spTree>
    <p:extLst>
      <p:ext uri="{BB962C8B-B14F-4D97-AF65-F5344CB8AC3E}">
        <p14:creationId xmlns:p14="http://schemas.microsoft.com/office/powerpoint/2010/main" xmlns="" val="616804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G_20160420_223144"/>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347913"/>
            <a:ext cx="4038600" cy="3028950"/>
          </a:xfrm>
          <a:noFill/>
          <a:ln/>
        </p:spPr>
      </p:pic>
      <p:sp>
        <p:nvSpPr>
          <p:cNvPr id="14339" name="Rectangle 3"/>
          <p:cNvSpPr>
            <a:spLocks noGrp="1" noChangeArrowheads="1"/>
          </p:cNvSpPr>
          <p:nvPr>
            <p:ph type="title"/>
          </p:nvPr>
        </p:nvSpPr>
        <p:spPr/>
        <p:txBody>
          <a:bodyPr>
            <a:normAutofit/>
          </a:bodyPr>
          <a:lstStyle/>
          <a:p>
            <a:r>
              <a:rPr lang="sr-Latn-RS" altLang="en-US" sz="3600" dirty="0"/>
              <a:t>Propagandni materijal</a:t>
            </a:r>
            <a:endParaRPr lang="sr-Latn-RS" altLang="en-US" sz="4000" dirty="0"/>
          </a:p>
        </p:txBody>
      </p:sp>
      <p:pic>
        <p:nvPicPr>
          <p:cNvPr id="14340" name="Picture 4" descr="IMG_20160420_223408"/>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648200" y="2347913"/>
            <a:ext cx="4038600" cy="3028950"/>
          </a:xfrm>
          <a:noFill/>
          <a:ln/>
        </p:spPr>
      </p:pic>
    </p:spTree>
    <p:extLst>
      <p:ext uri="{BB962C8B-B14F-4D97-AF65-F5344CB8AC3E}">
        <p14:creationId xmlns:p14="http://schemas.microsoft.com/office/powerpoint/2010/main" xmlns="" val="66388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sr-Latn-RS" altLang="en-US" sz="4000" dirty="0"/>
              <a:t>Lokalna kampanja</a:t>
            </a:r>
          </a:p>
        </p:txBody>
      </p:sp>
      <p:pic>
        <p:nvPicPr>
          <p:cNvPr id="15363" name="Picture 3" descr="13047738_10209732395415104_4297643085535723049_o"/>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a:xfrm>
            <a:off x="1019175" y="1600200"/>
            <a:ext cx="3119438" cy="2339975"/>
          </a:xfrm>
          <a:noFill/>
          <a:ln/>
        </p:spPr>
      </p:pic>
      <p:pic>
        <p:nvPicPr>
          <p:cNvPr id="15364" name="Picture 4" descr="IMG_20160420_220831"/>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5076825" y="1516063"/>
            <a:ext cx="2914650" cy="2185987"/>
          </a:xfrm>
          <a:noFill/>
          <a:ln/>
        </p:spPr>
      </p:pic>
      <p:pic>
        <p:nvPicPr>
          <p:cNvPr id="15365" name="Picture 5" descr="IMG_20160420_220545"/>
          <p:cNvPicPr>
            <a:picLocks noGrp="1" noChangeAspect="1" noChangeArrowheads="1"/>
          </p:cNvPicPr>
          <p:nvPr>
            <p:ph sz="quarter" idx="3"/>
          </p:nvPr>
        </p:nvPicPr>
        <p:blipFill>
          <a:blip r:embed="rId4" cstate="print">
            <a:extLst>
              <a:ext uri="{28A0092B-C50C-407E-A947-70E740481C1C}">
                <a14:useLocalDpi xmlns:a14="http://schemas.microsoft.com/office/drawing/2010/main" xmlns="" val="0"/>
              </a:ext>
            </a:extLst>
          </a:blip>
          <a:srcRect/>
          <a:stretch>
            <a:fillRect/>
          </a:stretch>
        </p:blipFill>
        <p:spPr>
          <a:xfrm>
            <a:off x="1019175" y="3940175"/>
            <a:ext cx="3008313" cy="2257425"/>
          </a:xfrm>
          <a:noFill/>
          <a:ln/>
        </p:spPr>
      </p:pic>
      <p:pic>
        <p:nvPicPr>
          <p:cNvPr id="15366" name="Picture 6" descr="IMG_20160421_081558"/>
          <p:cNvPicPr>
            <a:picLocks noGrp="1" noChangeAspect="1" noChangeArrowheads="1"/>
          </p:cNvPicPr>
          <p:nvPr>
            <p:ph sz="quarter" idx="4"/>
          </p:nvPr>
        </p:nvPicPr>
        <p:blipFill>
          <a:blip r:embed="rId5" cstate="print">
            <a:extLst>
              <a:ext uri="{28A0092B-C50C-407E-A947-70E740481C1C}">
                <a14:useLocalDpi xmlns:a14="http://schemas.microsoft.com/office/drawing/2010/main" xmlns="" val="0"/>
              </a:ext>
            </a:extLst>
          </a:blip>
          <a:srcRect/>
          <a:stretch>
            <a:fillRect/>
          </a:stretch>
        </p:blipFill>
        <p:spPr>
          <a:xfrm>
            <a:off x="4610100" y="3702050"/>
            <a:ext cx="1924050" cy="2566988"/>
          </a:xfrm>
          <a:noFill/>
          <a:ln/>
        </p:spPr>
      </p:pic>
      <p:pic>
        <p:nvPicPr>
          <p:cNvPr id="15367" name="Picture 7" descr="IMG_20160421_16464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45325" y="3702050"/>
            <a:ext cx="1893888" cy="252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0636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sr-Latn-RS" altLang="en-US" sz="4000" dirty="0" smtClean="0"/>
              <a:t>Lokalna kampanja</a:t>
            </a:r>
            <a:endParaRPr lang="sr-Latn-RS" altLang="en-US" sz="4000" dirty="0"/>
          </a:p>
        </p:txBody>
      </p:sp>
      <p:pic>
        <p:nvPicPr>
          <p:cNvPr id="16387" name="Picture 3" descr="IMG_20160420_221546"/>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347913"/>
            <a:ext cx="4038600" cy="3028950"/>
          </a:xfrm>
          <a:noFill/>
          <a:ln/>
        </p:spPr>
      </p:pic>
      <p:pic>
        <p:nvPicPr>
          <p:cNvPr id="16388" name="Picture 4" descr="13029597_987730607990582_7498878319633005287_o"/>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4724400" y="1600200"/>
            <a:ext cx="3886200" cy="2185988"/>
          </a:xfrm>
          <a:noFill/>
          <a:ln/>
        </p:spPr>
      </p:pic>
      <p:pic>
        <p:nvPicPr>
          <p:cNvPr id="16389" name="Picture 5" descr="13055735_10209732396535132_8198969005214328488_o"/>
          <p:cNvPicPr>
            <a:picLocks noGrp="1" noChangeAspect="1" noChangeArrowheads="1"/>
          </p:cNvPicPr>
          <p:nvPr>
            <p:ph sz="quarter" idx="3"/>
          </p:nvPr>
        </p:nvPicPr>
        <p:blipFill>
          <a:blip r:embed="rId4" cstate="print">
            <a:extLst>
              <a:ext uri="{28A0092B-C50C-407E-A947-70E740481C1C}">
                <a14:useLocalDpi xmlns:a14="http://schemas.microsoft.com/office/drawing/2010/main" xmlns="" val="0"/>
              </a:ext>
            </a:extLst>
          </a:blip>
          <a:srcRect/>
          <a:stretch>
            <a:fillRect/>
          </a:stretch>
        </p:blipFill>
        <p:spPr>
          <a:xfrm>
            <a:off x="5848350" y="3938588"/>
            <a:ext cx="2032000" cy="2709862"/>
          </a:xfrm>
          <a:noFill/>
          <a:ln/>
        </p:spPr>
      </p:pic>
    </p:spTree>
    <p:extLst>
      <p:ext uri="{BB962C8B-B14F-4D97-AF65-F5344CB8AC3E}">
        <p14:creationId xmlns:p14="http://schemas.microsoft.com/office/powerpoint/2010/main" xmlns="" val="665799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17488"/>
            <a:ext cx="8229600" cy="1257300"/>
          </a:xfrm>
        </p:spPr>
        <p:txBody>
          <a:bodyPr>
            <a:normAutofit/>
          </a:bodyPr>
          <a:lstStyle/>
          <a:p>
            <a:r>
              <a:rPr lang="sr-Latn-RS" altLang="en-US" sz="4000" dirty="0"/>
              <a:t>Lokalna kampanja</a:t>
            </a:r>
          </a:p>
        </p:txBody>
      </p:sp>
      <p:pic>
        <p:nvPicPr>
          <p:cNvPr id="17411" name="Picture 3" descr="WP_20160407_18_18_41_Pro"/>
          <p:cNvPicPr>
            <a:picLocks noGrp="1" noChangeAspect="1" noChangeArrowheads="1"/>
          </p:cNvPicPr>
          <p:nvPr>
            <p:ph sz="quarter" idx="3"/>
          </p:nvPr>
        </p:nvPicPr>
        <p:blipFill>
          <a:blip r:embed="rId2" cstate="print">
            <a:extLst>
              <a:ext uri="{28A0092B-C50C-407E-A947-70E740481C1C}">
                <a14:useLocalDpi xmlns:a14="http://schemas.microsoft.com/office/drawing/2010/main" xmlns="" val="0"/>
              </a:ext>
            </a:extLst>
          </a:blip>
          <a:srcRect/>
          <a:stretch>
            <a:fillRect/>
          </a:stretch>
        </p:blipFill>
        <p:spPr>
          <a:xfrm>
            <a:off x="4794250" y="1404938"/>
            <a:ext cx="3892550" cy="2185987"/>
          </a:xfrm>
          <a:noFill/>
          <a:ln/>
        </p:spPr>
      </p:pic>
      <p:pic>
        <p:nvPicPr>
          <p:cNvPr id="17412" name="Picture 4" descr="IMG-20160409-WA0001"/>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915988" y="1911350"/>
            <a:ext cx="3222625" cy="4298950"/>
          </a:xfrm>
          <a:noFill/>
          <a:ln/>
        </p:spPr>
      </p:pic>
      <p:pic>
        <p:nvPicPr>
          <p:cNvPr id="17413" name="Picture 5" descr="IMG-20160409-WA0004"/>
          <p:cNvPicPr>
            <a:picLocks noGrp="1" noChangeAspect="1" noChangeArrowheads="1"/>
          </p:cNvPicPr>
          <p:nvPr>
            <p:ph sz="half" idx="1"/>
          </p:nvPr>
        </p:nvPicPr>
        <p:blipFill>
          <a:blip r:embed="rId4" cstate="print">
            <a:extLst>
              <a:ext uri="{28A0092B-C50C-407E-A947-70E740481C1C}">
                <a14:useLocalDpi xmlns:a14="http://schemas.microsoft.com/office/drawing/2010/main" xmlns="" val="0"/>
              </a:ext>
            </a:extLst>
          </a:blip>
          <a:srcRect/>
          <a:stretch>
            <a:fillRect/>
          </a:stretch>
        </p:blipFill>
        <p:spPr>
          <a:xfrm>
            <a:off x="4794250" y="3789363"/>
            <a:ext cx="3703638" cy="2776537"/>
          </a:xfrm>
          <a:noFill/>
          <a:ln/>
        </p:spPr>
      </p:pic>
    </p:spTree>
    <p:extLst>
      <p:ext uri="{BB962C8B-B14F-4D97-AF65-F5344CB8AC3E}">
        <p14:creationId xmlns:p14="http://schemas.microsoft.com/office/powerpoint/2010/main" xmlns="" val="317697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sr-Latn-RS" altLang="en-US" dirty="0" smtClean="0"/>
              <a:t>Propagandni materijali</a:t>
            </a:r>
            <a:endParaRPr lang="sr-Latn-RS" altLang="en-US" dirty="0"/>
          </a:p>
        </p:txBody>
      </p:sp>
      <p:pic>
        <p:nvPicPr>
          <p:cNvPr id="18435" name="Picture 3" descr="13000277_10206518815431104_6340104168106977120_n"/>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654050" y="1600200"/>
            <a:ext cx="3619500" cy="4525963"/>
          </a:xfrm>
          <a:noFill/>
          <a:ln/>
        </p:spPr>
      </p:pic>
      <p:pic>
        <p:nvPicPr>
          <p:cNvPr id="18436" name="Picture 4" descr="IMG_20160420_222148"/>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5221288" y="1417638"/>
            <a:ext cx="2914650" cy="2185987"/>
          </a:xfrm>
          <a:noFill/>
          <a:ln/>
        </p:spPr>
      </p:pic>
      <p:pic>
        <p:nvPicPr>
          <p:cNvPr id="18437" name="Picture 5" descr="20160405_102900"/>
          <p:cNvPicPr>
            <a:picLocks noGrp="1" noChangeAspect="1" noChangeArrowheads="1"/>
          </p:cNvPicPr>
          <p:nvPr>
            <p:ph sz="quarter" idx="3"/>
          </p:nvPr>
        </p:nvPicPr>
        <p:blipFill>
          <a:blip r:embed="rId4" cstate="print">
            <a:extLst>
              <a:ext uri="{28A0092B-C50C-407E-A947-70E740481C1C}">
                <a14:useLocalDpi xmlns:a14="http://schemas.microsoft.com/office/drawing/2010/main" xmlns="" val="0"/>
              </a:ext>
            </a:extLst>
          </a:blip>
          <a:srcRect/>
          <a:stretch>
            <a:fillRect/>
          </a:stretch>
        </p:blipFill>
        <p:spPr>
          <a:xfrm>
            <a:off x="4637088" y="3940175"/>
            <a:ext cx="3886200" cy="2185988"/>
          </a:xfrm>
          <a:noFill/>
          <a:ln/>
        </p:spPr>
      </p:pic>
    </p:spTree>
    <p:extLst>
      <p:ext uri="{BB962C8B-B14F-4D97-AF65-F5344CB8AC3E}">
        <p14:creationId xmlns:p14="http://schemas.microsoft.com/office/powerpoint/2010/main" xmlns="" val="544715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sr-Latn-RS" altLang="en-US" dirty="0" smtClean="0"/>
              <a:t>Antikampanja</a:t>
            </a:r>
            <a:endParaRPr lang="sr-Latn-RS" altLang="en-US" dirty="0"/>
          </a:p>
        </p:txBody>
      </p:sp>
      <p:pic>
        <p:nvPicPr>
          <p:cNvPr id="19459" name="Picture 3" descr="13041375_987730954657214_5088393657359275572_o"/>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1516063"/>
            <a:ext cx="4038600" cy="2271712"/>
          </a:xfrm>
          <a:noFill/>
          <a:ln/>
        </p:spPr>
      </p:pic>
      <p:pic>
        <p:nvPicPr>
          <p:cNvPr id="19460" name="Picture 4" descr="IMG_20160424_124302"/>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1219200" y="4090988"/>
            <a:ext cx="2914650" cy="2185987"/>
          </a:xfrm>
          <a:noFill/>
          <a:ln/>
        </p:spPr>
      </p:pic>
      <p:pic>
        <p:nvPicPr>
          <p:cNvPr id="19461" name="Picture 5" descr="13063303_10206561894028042_8579220262003196422_o"/>
          <p:cNvPicPr>
            <a:picLocks noGrp="1" noChangeAspect="1" noChangeArrowheads="1"/>
          </p:cNvPicPr>
          <p:nvPr>
            <p:ph sz="quarter" idx="3"/>
          </p:nvPr>
        </p:nvPicPr>
        <p:blipFill>
          <a:blip r:embed="rId4" cstate="print">
            <a:extLst>
              <a:ext uri="{28A0092B-C50C-407E-A947-70E740481C1C}">
                <a14:useLocalDpi xmlns:a14="http://schemas.microsoft.com/office/drawing/2010/main" xmlns="" val="0"/>
              </a:ext>
            </a:extLst>
          </a:blip>
          <a:srcRect/>
          <a:stretch>
            <a:fillRect/>
          </a:stretch>
        </p:blipFill>
        <p:spPr>
          <a:xfrm>
            <a:off x="5018088" y="1514475"/>
            <a:ext cx="3449637" cy="4600575"/>
          </a:xfrm>
          <a:noFill/>
          <a:ln/>
        </p:spPr>
      </p:pic>
    </p:spTree>
    <p:extLst>
      <p:ext uri="{BB962C8B-B14F-4D97-AF65-F5344CB8AC3E}">
        <p14:creationId xmlns:p14="http://schemas.microsoft.com/office/powerpoint/2010/main" xmlns="" val="268730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O projektu</a:t>
            </a:r>
            <a:endParaRPr lang="sr-Latn-RS" dirty="0"/>
          </a:p>
        </p:txBody>
      </p:sp>
      <p:sp>
        <p:nvSpPr>
          <p:cNvPr id="3" name="Content Placeholder 2"/>
          <p:cNvSpPr>
            <a:spLocks noGrp="1"/>
          </p:cNvSpPr>
          <p:nvPr>
            <p:ph idx="1"/>
          </p:nvPr>
        </p:nvSpPr>
        <p:spPr/>
        <p:txBody>
          <a:bodyPr>
            <a:normAutofit fontScale="85000" lnSpcReduction="10000"/>
          </a:bodyPr>
          <a:lstStyle/>
          <a:p>
            <a:r>
              <a:rPr lang="sr-Latn-RS" dirty="0" smtClean="0"/>
              <a:t>Transparentnost Srbija je pratila finansiranje izborne kampanje kroz terenski monitoring u Beogradu, Novom Sadu i Nišu, praćenjem medijskog oglašavanja u nacionalnim medijima, prikupljanjem podataka od državnih organa i na druge načine. </a:t>
            </a:r>
          </a:p>
          <a:p>
            <a:r>
              <a:rPr lang="sr-Latn-RS" dirty="0" smtClean="0"/>
              <a:t>TS je pored toga pratila „funkcionersku kampanju“ – intenzitet promotivnih aktivnosti javnih funkcionera tokom kampanje, na uzorku.</a:t>
            </a:r>
          </a:p>
          <a:p>
            <a:r>
              <a:rPr lang="sr-Latn-RS" dirty="0" smtClean="0"/>
              <a:t>Projekat se nastavlja razmatranjem izveštaja o finansiranju kampanje </a:t>
            </a:r>
          </a:p>
          <a:p>
            <a:r>
              <a:rPr lang="sr-Latn-RS" dirty="0" smtClean="0"/>
              <a:t>Projekat je podržala Fondacija za otvoreno društvo Srbije/ svi izloženi stavovi pripadaju TS</a:t>
            </a:r>
            <a:endParaRPr lang="sr-Latn-RS" dirty="0"/>
          </a:p>
        </p:txBody>
      </p:sp>
    </p:spTree>
    <p:extLst>
      <p:ext uri="{BB962C8B-B14F-4D97-AF65-F5344CB8AC3E}">
        <p14:creationId xmlns:p14="http://schemas.microsoft.com/office/powerpoint/2010/main" xmlns="" val="108029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sr-Cyrl-RS" altLang="en-US" dirty="0" smtClean="0"/>
              <a:t>...</a:t>
            </a:r>
            <a:r>
              <a:rPr lang="sr-Latn-RS" altLang="en-US" dirty="0"/>
              <a:t> </a:t>
            </a:r>
            <a:r>
              <a:rPr lang="sr-Latn-RS" altLang="en-US" dirty="0" smtClean="0"/>
              <a:t>i jedna poslovna ideja</a:t>
            </a:r>
            <a:endParaRPr lang="sr-Latn-RS" altLang="en-US" dirty="0"/>
          </a:p>
        </p:txBody>
      </p:sp>
      <p:pic>
        <p:nvPicPr>
          <p:cNvPr id="20483" name="Picture 3" descr="nove maske za telefon"/>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554163" y="1600200"/>
            <a:ext cx="6034087" cy="4525963"/>
          </a:xfrm>
          <a:noFill/>
          <a:ln/>
        </p:spPr>
      </p:pic>
    </p:spTree>
    <p:extLst>
      <p:ext uri="{BB962C8B-B14F-4D97-AF65-F5344CB8AC3E}">
        <p14:creationId xmlns:p14="http://schemas.microsoft.com/office/powerpoint/2010/main" xmlns="" val="346843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Prioriteti u vezi sa izbornom kampanjom...</a:t>
            </a:r>
            <a:endParaRPr lang="en-US" dirty="0"/>
          </a:p>
        </p:txBody>
      </p:sp>
      <p:sp>
        <p:nvSpPr>
          <p:cNvPr id="3" name="Content Placeholder 2"/>
          <p:cNvSpPr>
            <a:spLocks noGrp="1"/>
          </p:cNvSpPr>
          <p:nvPr>
            <p:ph idx="1"/>
          </p:nvPr>
        </p:nvSpPr>
        <p:spPr/>
        <p:txBody>
          <a:bodyPr>
            <a:normAutofit fontScale="47500" lnSpcReduction="20000"/>
          </a:bodyPr>
          <a:lstStyle/>
          <a:p>
            <a:pPr lvl="0"/>
            <a:r>
              <a:rPr lang="sr-Latn-RS" b="1" dirty="0" smtClean="0"/>
              <a:t>Iz „Prioriteta za buduću Vladu i Skupštinu Srbije“ koje je Transparentnost – Srbija objavila pred izbore 2016: </a:t>
            </a:r>
          </a:p>
          <a:p>
            <a:pPr lvl="0"/>
            <a:r>
              <a:rPr lang="sr-Latn-RS" b="1" dirty="0" smtClean="0"/>
              <a:t>„Sve </a:t>
            </a:r>
            <a:r>
              <a:rPr lang="sr-Latn-RS" b="1" dirty="0"/>
              <a:t>političke stranke, koalicije i grupe građana </a:t>
            </a:r>
            <a:r>
              <a:rPr lang="sr-Latn-RS" dirty="0"/>
              <a:t>treba da na vreme predaju izveštaje o finansiranju kampanje za parlamentarne, pokrajinske i lokalne izbore, da podrže sprovođenje temeljne kontrole tih izveštaja i sprovođenje zakonskih mera protiv eventualnih prekršilaca. Poštovanje propisa u izbornoj kampanji treba da prate i sledeći organi: Agencija za borbu protiv korupcije (u vezi sa finansiranjem kampanje i postupanjem javnih funkcionera), Regulatorno telo za elektronske medije (u vezi sa narušavanjem ravnopravnosti pri oglašavanju i predstavljanju učesnika izbora u medijima), Državna revizorska institucija (u vezi sa korišćenjem javnih resursa tokom kampanje), javno tužilaštvo (u vezi sa zloupotrebom javnih resursa i davanjem mita u vezi sa glasanjem) i Fiskalni savet (u vezi sa predizbornim obećanjima koja mogu imati uticaja na fiskalnu ravnotežu). Sa žaljenjem konstatujemo da ni za ove izbore nije formiran Nadzorni odbor Narodne skupštine, koji je obavezan na osnovu Zakona o izboru narodnih poslanika, jer Vlada i većina poslaničkih kluobova (osim tri) nisu predložili kandidate za to telo. Usled toga ni jedan državni organ neće pratiti u dovoljnoj meri neke problematične pojave u kampanji. Zbog toga, TS smatra da bi ovaj odbor trebalo formirati odmah nakon konstituisanja novog saziva Narodne skupštine i da bi zakonski okvir za izbornu kampanju trebalo dopuniti, pre svega kroz ograničavanje promotivnih aktivnosti javnih funkcionera u doba kampanje i kroz postavljanje pravila u vezi sa kampanjama koje treća lica vode u vezi sa izborima</a:t>
            </a:r>
            <a:r>
              <a:rPr lang="sr-Latn-RS" dirty="0" smtClean="0"/>
              <a:t>.“  </a:t>
            </a:r>
            <a:endParaRPr lang="sr-Latn-RS" dirty="0"/>
          </a:p>
          <a:p>
            <a:endParaRPr lang="en-US" dirty="0"/>
          </a:p>
        </p:txBody>
      </p:sp>
    </p:spTree>
    <p:extLst>
      <p:ext uri="{BB962C8B-B14F-4D97-AF65-F5344CB8AC3E}">
        <p14:creationId xmlns:p14="http://schemas.microsoft.com/office/powerpoint/2010/main" xmlns="" val="93180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sr-Latn-RS" altLang="en-US" dirty="0" smtClean="0"/>
              <a:t>Plakati</a:t>
            </a:r>
            <a:endParaRPr lang="sr-Latn-RS" altLang="en-US" dirty="0"/>
          </a:p>
        </p:txBody>
      </p:sp>
      <p:pic>
        <p:nvPicPr>
          <p:cNvPr id="4099" name="Picture 3" descr="12983185_10154048752668608_3673369199575996828_o"/>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49275" y="1600200"/>
            <a:ext cx="8045450" cy="4525963"/>
          </a:xfrm>
          <a:noFill/>
          <a:ln/>
        </p:spPr>
      </p:pic>
    </p:spTree>
    <p:extLst>
      <p:ext uri="{BB962C8B-B14F-4D97-AF65-F5344CB8AC3E}">
        <p14:creationId xmlns:p14="http://schemas.microsoft.com/office/powerpoint/2010/main" xmlns="" val="259280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sr-Latn-RS" altLang="en-US" dirty="0"/>
              <a:t>Plakati</a:t>
            </a:r>
            <a:endParaRPr lang="sr-Latn-RS" dirty="0"/>
          </a:p>
        </p:txBody>
      </p:sp>
      <p:pic>
        <p:nvPicPr>
          <p:cNvPr id="5123" name="Picture 3" descr="13055188_987726894657620_5491120456913397332_o"/>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549275" y="1600200"/>
            <a:ext cx="8045450" cy="4525963"/>
          </a:xfrm>
          <a:noFill/>
          <a:ln/>
        </p:spPr>
      </p:pic>
    </p:spTree>
    <p:extLst>
      <p:ext uri="{BB962C8B-B14F-4D97-AF65-F5344CB8AC3E}">
        <p14:creationId xmlns:p14="http://schemas.microsoft.com/office/powerpoint/2010/main" xmlns="" val="171956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sr-Latn-RS" altLang="en-US" dirty="0"/>
              <a:t>Plakati</a:t>
            </a:r>
            <a:endParaRPr lang="sr-Latn-RS" dirty="0"/>
          </a:p>
        </p:txBody>
      </p:sp>
      <p:pic>
        <p:nvPicPr>
          <p:cNvPr id="6147" name="Picture 3" descr="IMG_20160421_103340"/>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4111625" y="1417638"/>
            <a:ext cx="3802063" cy="4364037"/>
          </a:xfrm>
          <a:noFill/>
          <a:ln/>
        </p:spPr>
      </p:pic>
      <p:pic>
        <p:nvPicPr>
          <p:cNvPr id="6148" name="Picture 4" descr="WP_20160420_15_32_54_Pro"/>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617538" y="1422400"/>
            <a:ext cx="2741612" cy="4879975"/>
          </a:xfrm>
          <a:noFill/>
          <a:ln/>
        </p:spPr>
      </p:pic>
      <p:pic>
        <p:nvPicPr>
          <p:cNvPr id="6149" name="Picture 5" descr="13072777_987729544657355_7034849167089298232_o"/>
          <p:cNvPicPr>
            <a:picLocks noGrp="1" noChangeAspect="1" noChangeArrowheads="1"/>
          </p:cNvPicPr>
          <p:nvPr>
            <p:ph sz="quarter" idx="3"/>
          </p:nvPr>
        </p:nvPicPr>
        <p:blipFill>
          <a:blip r:embed="rId4" cstate="print">
            <a:extLst>
              <a:ext uri="{28A0092B-C50C-407E-A947-70E740481C1C}">
                <a14:useLocalDpi xmlns:a14="http://schemas.microsoft.com/office/drawing/2010/main" xmlns="" val="0"/>
              </a:ext>
            </a:extLst>
          </a:blip>
          <a:srcRect/>
          <a:stretch>
            <a:fillRect/>
          </a:stretch>
        </p:blipFill>
        <p:spPr>
          <a:xfrm>
            <a:off x="3857625" y="3884613"/>
            <a:ext cx="4297363" cy="2417762"/>
          </a:xfrm>
          <a:noFill/>
          <a:ln/>
        </p:spPr>
      </p:pic>
    </p:spTree>
    <p:extLst>
      <p:ext uri="{BB962C8B-B14F-4D97-AF65-F5344CB8AC3E}">
        <p14:creationId xmlns:p14="http://schemas.microsoft.com/office/powerpoint/2010/main" xmlns="" val="3624231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sr-Latn-RS" altLang="en-US" dirty="0" smtClean="0"/>
              <a:t>Bilbordi</a:t>
            </a:r>
            <a:endParaRPr lang="sr-Latn-RS" altLang="en-US" dirty="0"/>
          </a:p>
        </p:txBody>
      </p:sp>
      <p:pic>
        <p:nvPicPr>
          <p:cNvPr id="7171" name="Picture 3" descr="IMG_20160407_11520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777875" y="1600200"/>
            <a:ext cx="3395663" cy="4525963"/>
          </a:xfrm>
          <a:noFill/>
          <a:ln/>
        </p:spPr>
      </p:pic>
      <p:pic>
        <p:nvPicPr>
          <p:cNvPr id="7172" name="Picture 4" descr="Fotografija-0196"/>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648200" y="2422525"/>
            <a:ext cx="4038600" cy="3028950"/>
          </a:xfrm>
          <a:noFill/>
          <a:ln/>
        </p:spPr>
      </p:pic>
    </p:spTree>
    <p:extLst>
      <p:ext uri="{BB962C8B-B14F-4D97-AF65-F5344CB8AC3E}">
        <p14:creationId xmlns:p14="http://schemas.microsoft.com/office/powerpoint/2010/main" xmlns="" val="120641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G_20160416_123844"/>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777875" y="1600200"/>
            <a:ext cx="3395663" cy="4525963"/>
          </a:xfrm>
          <a:noFill/>
          <a:ln/>
        </p:spPr>
      </p:pic>
      <p:sp>
        <p:nvSpPr>
          <p:cNvPr id="8195" name="Rectangle 3"/>
          <p:cNvSpPr>
            <a:spLocks noGrp="1" noChangeArrowheads="1"/>
          </p:cNvSpPr>
          <p:nvPr>
            <p:ph type="title"/>
          </p:nvPr>
        </p:nvSpPr>
        <p:spPr/>
        <p:txBody>
          <a:bodyPr/>
          <a:lstStyle/>
          <a:p>
            <a:r>
              <a:rPr lang="sr-Latn-RS" altLang="en-US" dirty="0"/>
              <a:t>Bilbordi</a:t>
            </a:r>
            <a:endParaRPr lang="sr-Latn-RS" dirty="0"/>
          </a:p>
        </p:txBody>
      </p:sp>
      <p:pic>
        <p:nvPicPr>
          <p:cNvPr id="8196" name="Picture 4" descr="IMG_20160416_124003"/>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968875" y="1600200"/>
            <a:ext cx="3395663" cy="4525963"/>
          </a:xfrm>
          <a:noFill/>
          <a:ln/>
        </p:spPr>
      </p:pic>
    </p:spTree>
    <p:extLst>
      <p:ext uri="{BB962C8B-B14F-4D97-AF65-F5344CB8AC3E}">
        <p14:creationId xmlns:p14="http://schemas.microsoft.com/office/powerpoint/2010/main" xmlns="" val="8853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P_20160408_10_17_23_Pro"/>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1204913" y="1600200"/>
            <a:ext cx="2541587" cy="4525963"/>
          </a:xfrm>
          <a:noFill/>
          <a:ln/>
        </p:spPr>
      </p:pic>
      <p:sp>
        <p:nvSpPr>
          <p:cNvPr id="9219" name="Rectangle 3"/>
          <p:cNvSpPr>
            <a:spLocks noGrp="1" noChangeArrowheads="1"/>
          </p:cNvSpPr>
          <p:nvPr>
            <p:ph type="title"/>
          </p:nvPr>
        </p:nvSpPr>
        <p:spPr/>
        <p:txBody>
          <a:bodyPr/>
          <a:lstStyle/>
          <a:p>
            <a:r>
              <a:rPr lang="sr-Latn-RS" altLang="en-US" dirty="0"/>
              <a:t>Bilbordi</a:t>
            </a:r>
            <a:endParaRPr lang="sr-Latn-RS" dirty="0"/>
          </a:p>
        </p:txBody>
      </p:sp>
      <p:pic>
        <p:nvPicPr>
          <p:cNvPr id="9220" name="Picture 4" descr="WP_20160420_15_58_20_Pro"/>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5395913" y="1600200"/>
            <a:ext cx="2541587" cy="4525963"/>
          </a:xfrm>
          <a:noFill/>
          <a:ln/>
        </p:spPr>
      </p:pic>
    </p:spTree>
    <p:extLst>
      <p:ext uri="{BB962C8B-B14F-4D97-AF65-F5344CB8AC3E}">
        <p14:creationId xmlns:p14="http://schemas.microsoft.com/office/powerpoint/2010/main" xmlns="" val="4000481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811</TotalTime>
  <Words>409</Words>
  <Application>Microsoft Office PowerPoint</Application>
  <PresentationFormat>On-screen Show (4:3)</PresentationFormat>
  <Paragraphs>28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Module</vt:lpstr>
      <vt:lpstr>Monitoring finansiranja izborne kampanje 2016</vt:lpstr>
      <vt:lpstr>O projektu</vt:lpstr>
      <vt:lpstr>Prioriteti u vezi sa izbornom kampanjom...</vt:lpstr>
      <vt:lpstr>Plakati</vt:lpstr>
      <vt:lpstr>Plakati</vt:lpstr>
      <vt:lpstr>Plakati</vt:lpstr>
      <vt:lpstr>Bilbordi</vt:lpstr>
      <vt:lpstr>Bilbordi</vt:lpstr>
      <vt:lpstr>Bilbordi</vt:lpstr>
      <vt:lpstr>Funkcionerska kampanja</vt:lpstr>
      <vt:lpstr>... i drugi susreti sa građanima</vt:lpstr>
      <vt:lpstr>Veliki stranački skupovi</vt:lpstr>
      <vt:lpstr>Propagandni materijal</vt:lpstr>
      <vt:lpstr>Propagandni materijal</vt:lpstr>
      <vt:lpstr>Lokalna kampanja</vt:lpstr>
      <vt:lpstr>Lokalna kampanja</vt:lpstr>
      <vt:lpstr>Lokalna kampanja</vt:lpstr>
      <vt:lpstr>Propagandni materijali</vt:lpstr>
      <vt:lpstr>Antikampanja</vt:lpstr>
      <vt:lpstr>... i jedna poslovna ideja</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Efekti Zakona o javnim preduzećima   politizacija ili profesionalizacija</dc:title>
  <dc:creator>x4</dc:creator>
  <cp:lastModifiedBy>Zlatko</cp:lastModifiedBy>
  <cp:revision>26</cp:revision>
  <dcterms:created xsi:type="dcterms:W3CDTF">2014-11-04T10:51:14Z</dcterms:created>
  <dcterms:modified xsi:type="dcterms:W3CDTF">2016-05-18T18:29:09Z</dcterms:modified>
</cp:coreProperties>
</file>