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828" r:id="rId2"/>
  </p:sldMasterIdLst>
  <p:notesMasterIdLst>
    <p:notesMasterId r:id="rId29"/>
  </p:notesMasterIdLst>
  <p:handoutMasterIdLst>
    <p:handoutMasterId r:id="rId30"/>
  </p:handoutMasterIdLst>
  <p:sldIdLst>
    <p:sldId id="340" r:id="rId3"/>
    <p:sldId id="380" r:id="rId4"/>
    <p:sldId id="278" r:id="rId5"/>
    <p:sldId id="382" r:id="rId6"/>
    <p:sldId id="383" r:id="rId7"/>
    <p:sldId id="384" r:id="rId8"/>
    <p:sldId id="385" r:id="rId9"/>
    <p:sldId id="355" r:id="rId10"/>
    <p:sldId id="366" r:id="rId11"/>
    <p:sldId id="351" r:id="rId12"/>
    <p:sldId id="358" r:id="rId13"/>
    <p:sldId id="372" r:id="rId14"/>
    <p:sldId id="390" r:id="rId15"/>
    <p:sldId id="389" r:id="rId16"/>
    <p:sldId id="361" r:id="rId17"/>
    <p:sldId id="363" r:id="rId18"/>
    <p:sldId id="367" r:id="rId19"/>
    <p:sldId id="371" r:id="rId20"/>
    <p:sldId id="376" r:id="rId21"/>
    <p:sldId id="394" r:id="rId22"/>
    <p:sldId id="395" r:id="rId23"/>
    <p:sldId id="377" r:id="rId24"/>
    <p:sldId id="386" r:id="rId25"/>
    <p:sldId id="387" r:id="rId26"/>
    <p:sldId id="393" r:id="rId27"/>
    <p:sldId id="391" r:id="rId28"/>
  </p:sldIdLst>
  <p:sldSz cx="9144000" cy="6858000" type="screen4x3"/>
  <p:notesSz cx="6669088" cy="9872663"/>
  <p:defaultTextStyle>
    <a:defPPr>
      <a:defRPr lang="en-GB"/>
    </a:defPPr>
    <a:lvl1pPr algn="l" rtl="0" fontAlgn="base">
      <a:spcBef>
        <a:spcPct val="0"/>
      </a:spcBef>
      <a:spcAft>
        <a:spcPct val="0"/>
      </a:spcAft>
      <a:defRPr sz="36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36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36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36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3600" kern="1200">
        <a:solidFill>
          <a:schemeClr val="tx1"/>
        </a:solidFill>
        <a:latin typeface="Times New Roman" pitchFamily="18" charset="0"/>
        <a:ea typeface="+mn-ea"/>
        <a:cs typeface="Arial" pitchFamily="34" charset="0"/>
      </a:defRPr>
    </a:lvl5pPr>
    <a:lvl6pPr marL="2286000" algn="l" defTabSz="914400" rtl="0" eaLnBrk="1" latinLnBrk="0" hangingPunct="1">
      <a:defRPr sz="3600" kern="1200">
        <a:solidFill>
          <a:schemeClr val="tx1"/>
        </a:solidFill>
        <a:latin typeface="Times New Roman" pitchFamily="18" charset="0"/>
        <a:ea typeface="+mn-ea"/>
        <a:cs typeface="Arial" pitchFamily="34" charset="0"/>
      </a:defRPr>
    </a:lvl6pPr>
    <a:lvl7pPr marL="2743200" algn="l" defTabSz="914400" rtl="0" eaLnBrk="1" latinLnBrk="0" hangingPunct="1">
      <a:defRPr sz="3600" kern="1200">
        <a:solidFill>
          <a:schemeClr val="tx1"/>
        </a:solidFill>
        <a:latin typeface="Times New Roman" pitchFamily="18" charset="0"/>
        <a:ea typeface="+mn-ea"/>
        <a:cs typeface="Arial" pitchFamily="34" charset="0"/>
      </a:defRPr>
    </a:lvl7pPr>
    <a:lvl8pPr marL="3200400" algn="l" defTabSz="914400" rtl="0" eaLnBrk="1" latinLnBrk="0" hangingPunct="1">
      <a:defRPr sz="3600" kern="1200">
        <a:solidFill>
          <a:schemeClr val="tx1"/>
        </a:solidFill>
        <a:latin typeface="Times New Roman" pitchFamily="18" charset="0"/>
        <a:ea typeface="+mn-ea"/>
        <a:cs typeface="Arial" pitchFamily="34" charset="0"/>
      </a:defRPr>
    </a:lvl8pPr>
    <a:lvl9pPr marL="3657600" algn="l" defTabSz="914400" rtl="0" eaLnBrk="1" latinLnBrk="0" hangingPunct="1">
      <a:defRPr sz="36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99"/>
    <a:srgbClr val="FFD44B"/>
    <a:srgbClr val="FF0066"/>
    <a:srgbClr val="FF9900"/>
    <a:srgbClr val="CC0000"/>
    <a:srgbClr val="0066FF"/>
    <a:srgbClr val="CCCCFF"/>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62" autoAdjust="0"/>
    <p:restoredTop sz="99485" autoAdjust="0"/>
  </p:normalViewPr>
  <p:slideViewPr>
    <p:cSldViewPr>
      <p:cViewPr>
        <p:scale>
          <a:sx n="75" d="100"/>
          <a:sy n="75" d="100"/>
        </p:scale>
        <p:origin x="-117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0" d="100"/>
          <a:sy n="40" d="100"/>
        </p:scale>
        <p:origin x="-1488" y="-96"/>
      </p:cViewPr>
      <p:guideLst>
        <p:guide orient="horz" pos="3110"/>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2" y="1"/>
            <a:ext cx="2892425" cy="494186"/>
          </a:xfrm>
          <a:prstGeom prst="rect">
            <a:avLst/>
          </a:prstGeom>
          <a:noFill/>
          <a:ln w="9525">
            <a:noFill/>
            <a:miter lim="800000"/>
            <a:headEnd/>
            <a:tailEnd/>
          </a:ln>
          <a:effectLst/>
        </p:spPr>
        <p:txBody>
          <a:bodyPr vert="horz" wrap="square" lIns="90701" tIns="45350" rIns="90701" bIns="45350" numCol="1" anchor="t" anchorCtr="0" compatLnSpc="1">
            <a:prstTxWarp prst="textNoShape">
              <a:avLst/>
            </a:prstTxWarp>
          </a:bodyPr>
          <a:lstStyle>
            <a:lvl1pPr defTabSz="906418" eaLnBrk="0" hangingPunct="0">
              <a:defRPr sz="1200"/>
            </a:lvl1pPr>
          </a:lstStyle>
          <a:p>
            <a:pPr>
              <a:defRPr/>
            </a:pPr>
            <a:endParaRPr lang="en-US"/>
          </a:p>
        </p:txBody>
      </p:sp>
      <p:sp>
        <p:nvSpPr>
          <p:cNvPr id="28675" name="Rectangle 3"/>
          <p:cNvSpPr>
            <a:spLocks noGrp="1" noChangeArrowheads="1"/>
          </p:cNvSpPr>
          <p:nvPr>
            <p:ph type="dt" sz="quarter" idx="1"/>
          </p:nvPr>
        </p:nvSpPr>
        <p:spPr bwMode="auto">
          <a:xfrm>
            <a:off x="3776665" y="1"/>
            <a:ext cx="2892425" cy="494186"/>
          </a:xfrm>
          <a:prstGeom prst="rect">
            <a:avLst/>
          </a:prstGeom>
          <a:noFill/>
          <a:ln w="9525">
            <a:noFill/>
            <a:miter lim="800000"/>
            <a:headEnd/>
            <a:tailEnd/>
          </a:ln>
          <a:effectLst/>
        </p:spPr>
        <p:txBody>
          <a:bodyPr vert="horz" wrap="square" lIns="90701" tIns="45350" rIns="90701" bIns="45350" numCol="1" anchor="t" anchorCtr="0" compatLnSpc="1">
            <a:prstTxWarp prst="textNoShape">
              <a:avLst/>
            </a:prstTxWarp>
          </a:bodyPr>
          <a:lstStyle>
            <a:lvl1pPr algn="r" defTabSz="906418" eaLnBrk="0" hangingPunct="0">
              <a:defRPr sz="1200"/>
            </a:lvl1pPr>
          </a:lstStyle>
          <a:p>
            <a:pPr>
              <a:defRPr/>
            </a:pPr>
            <a:endParaRPr lang="en-US"/>
          </a:p>
        </p:txBody>
      </p:sp>
      <p:sp>
        <p:nvSpPr>
          <p:cNvPr id="28676" name="Rectangle 4"/>
          <p:cNvSpPr>
            <a:spLocks noGrp="1" noChangeArrowheads="1"/>
          </p:cNvSpPr>
          <p:nvPr>
            <p:ph type="ftr" sz="quarter" idx="2"/>
          </p:nvPr>
        </p:nvSpPr>
        <p:spPr bwMode="auto">
          <a:xfrm>
            <a:off x="2" y="9378477"/>
            <a:ext cx="2892425" cy="494186"/>
          </a:xfrm>
          <a:prstGeom prst="rect">
            <a:avLst/>
          </a:prstGeom>
          <a:noFill/>
          <a:ln w="9525">
            <a:noFill/>
            <a:miter lim="800000"/>
            <a:headEnd/>
            <a:tailEnd/>
          </a:ln>
          <a:effectLst/>
        </p:spPr>
        <p:txBody>
          <a:bodyPr vert="horz" wrap="square" lIns="90701" tIns="45350" rIns="90701" bIns="45350" numCol="1" anchor="b" anchorCtr="0" compatLnSpc="1">
            <a:prstTxWarp prst="textNoShape">
              <a:avLst/>
            </a:prstTxWarp>
          </a:bodyPr>
          <a:lstStyle>
            <a:lvl1pPr defTabSz="906418" eaLnBrk="0" hangingPunct="0">
              <a:defRPr sz="1200"/>
            </a:lvl1pPr>
          </a:lstStyle>
          <a:p>
            <a:pPr>
              <a:defRPr/>
            </a:pPr>
            <a:endParaRPr lang="en-US"/>
          </a:p>
        </p:txBody>
      </p:sp>
      <p:sp>
        <p:nvSpPr>
          <p:cNvPr id="28677" name="Rectangle 5"/>
          <p:cNvSpPr>
            <a:spLocks noGrp="1" noChangeArrowheads="1"/>
          </p:cNvSpPr>
          <p:nvPr>
            <p:ph type="sldNum" sz="quarter" idx="3"/>
          </p:nvPr>
        </p:nvSpPr>
        <p:spPr bwMode="auto">
          <a:xfrm>
            <a:off x="3776665" y="9378477"/>
            <a:ext cx="2892425" cy="494186"/>
          </a:xfrm>
          <a:prstGeom prst="rect">
            <a:avLst/>
          </a:prstGeom>
          <a:noFill/>
          <a:ln w="9525">
            <a:noFill/>
            <a:miter lim="800000"/>
            <a:headEnd/>
            <a:tailEnd/>
          </a:ln>
          <a:effectLst/>
        </p:spPr>
        <p:txBody>
          <a:bodyPr vert="horz" wrap="square" lIns="90701" tIns="45350" rIns="90701" bIns="45350" numCol="1" anchor="b" anchorCtr="0" compatLnSpc="1">
            <a:prstTxWarp prst="textNoShape">
              <a:avLst/>
            </a:prstTxWarp>
          </a:bodyPr>
          <a:lstStyle>
            <a:lvl1pPr algn="r" defTabSz="906418" eaLnBrk="0" hangingPunct="0">
              <a:defRPr sz="1200"/>
            </a:lvl1pPr>
          </a:lstStyle>
          <a:p>
            <a:pPr>
              <a:defRPr/>
            </a:pPr>
            <a:fld id="{89C82446-204B-4AF3-A871-462ACC263EE9}" type="slidenum">
              <a:rPr lang="en-GB"/>
              <a:pPr>
                <a:defRPr/>
              </a:pPr>
              <a:t>‹#›</a:t>
            </a:fld>
            <a:endParaRPr lang="en-GB" dirty="0"/>
          </a:p>
        </p:txBody>
      </p:sp>
    </p:spTree>
    <p:extLst>
      <p:ext uri="{BB962C8B-B14F-4D97-AF65-F5344CB8AC3E}">
        <p14:creationId xmlns:p14="http://schemas.microsoft.com/office/powerpoint/2010/main" xmlns="" val="3770063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2" y="1"/>
            <a:ext cx="2892425" cy="494186"/>
          </a:xfrm>
          <a:prstGeom prst="rect">
            <a:avLst/>
          </a:prstGeom>
          <a:noFill/>
          <a:ln w="9525">
            <a:noFill/>
            <a:miter lim="800000"/>
            <a:headEnd/>
            <a:tailEnd/>
          </a:ln>
          <a:effectLst/>
        </p:spPr>
        <p:txBody>
          <a:bodyPr vert="horz" wrap="none" lIns="90701" tIns="45350" rIns="90701" bIns="45350" numCol="1" anchor="ctr" anchorCtr="0" compatLnSpc="1">
            <a:prstTxWarp prst="textNoShape">
              <a:avLst/>
            </a:prstTxWarp>
          </a:bodyPr>
          <a:lstStyle>
            <a:lvl1pPr defTabSz="906418" eaLnBrk="0" hangingPunct="0">
              <a:defRPr sz="1200"/>
            </a:lvl1pPr>
          </a:lstStyle>
          <a:p>
            <a:pPr>
              <a:defRPr/>
            </a:pPr>
            <a:endParaRPr lang="en-US"/>
          </a:p>
        </p:txBody>
      </p:sp>
      <p:sp>
        <p:nvSpPr>
          <p:cNvPr id="67587" name="Rectangle 3"/>
          <p:cNvSpPr>
            <a:spLocks noGrp="1" noChangeArrowheads="1"/>
          </p:cNvSpPr>
          <p:nvPr>
            <p:ph type="dt" idx="1"/>
          </p:nvPr>
        </p:nvSpPr>
        <p:spPr bwMode="auto">
          <a:xfrm>
            <a:off x="3776665" y="1"/>
            <a:ext cx="2892425" cy="494186"/>
          </a:xfrm>
          <a:prstGeom prst="rect">
            <a:avLst/>
          </a:prstGeom>
          <a:noFill/>
          <a:ln w="9525">
            <a:noFill/>
            <a:miter lim="800000"/>
            <a:headEnd/>
            <a:tailEnd/>
          </a:ln>
          <a:effectLst/>
        </p:spPr>
        <p:txBody>
          <a:bodyPr vert="horz" wrap="none" lIns="90701" tIns="45350" rIns="90701" bIns="45350" numCol="1" anchor="ctr" anchorCtr="0" compatLnSpc="1">
            <a:prstTxWarp prst="textNoShape">
              <a:avLst/>
            </a:prstTxWarp>
          </a:bodyPr>
          <a:lstStyle>
            <a:lvl1pPr algn="r" defTabSz="906418" eaLnBrk="0" hangingPunct="0">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868363" y="739775"/>
            <a:ext cx="4935537" cy="3703638"/>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890589" y="4689239"/>
            <a:ext cx="4887912" cy="4442935"/>
          </a:xfrm>
          <a:prstGeom prst="rect">
            <a:avLst/>
          </a:prstGeom>
          <a:noFill/>
          <a:ln w="9525">
            <a:noFill/>
            <a:miter lim="800000"/>
            <a:headEnd/>
            <a:tailEnd/>
          </a:ln>
          <a:effectLst/>
        </p:spPr>
        <p:txBody>
          <a:bodyPr vert="horz" wrap="none" lIns="90701" tIns="45350" rIns="90701" bIns="45350" numCol="1" anchor="ctr" anchorCtr="0" compatLnSpc="1">
            <a:prstTxWarp prst="textNoShape">
              <a:avLst/>
            </a:prstTxWarp>
          </a:bodyPr>
          <a:lstStyle/>
          <a:p>
            <a:pPr lvl="0"/>
            <a:r>
              <a:rPr lang="en-GB" noProof="0" smtClean="0"/>
              <a:t>Klicken Sie, um die Textformatierung des Masters zu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7590" name="Rectangle 6"/>
          <p:cNvSpPr>
            <a:spLocks noGrp="1" noChangeArrowheads="1"/>
          </p:cNvSpPr>
          <p:nvPr>
            <p:ph type="ftr" sz="quarter" idx="4"/>
          </p:nvPr>
        </p:nvSpPr>
        <p:spPr bwMode="auto">
          <a:xfrm>
            <a:off x="2" y="9378477"/>
            <a:ext cx="2892425" cy="494186"/>
          </a:xfrm>
          <a:prstGeom prst="rect">
            <a:avLst/>
          </a:prstGeom>
          <a:noFill/>
          <a:ln w="9525">
            <a:noFill/>
            <a:miter lim="800000"/>
            <a:headEnd/>
            <a:tailEnd/>
          </a:ln>
          <a:effectLst/>
        </p:spPr>
        <p:txBody>
          <a:bodyPr vert="horz" wrap="none" lIns="90701" tIns="45350" rIns="90701" bIns="45350" numCol="1" anchor="b" anchorCtr="0" compatLnSpc="1">
            <a:prstTxWarp prst="textNoShape">
              <a:avLst/>
            </a:prstTxWarp>
          </a:bodyPr>
          <a:lstStyle>
            <a:lvl1pPr defTabSz="906418" eaLnBrk="0" hangingPunct="0">
              <a:defRPr sz="1200"/>
            </a:lvl1pPr>
          </a:lstStyle>
          <a:p>
            <a:pPr>
              <a:defRPr/>
            </a:pPr>
            <a:endParaRPr lang="en-US"/>
          </a:p>
        </p:txBody>
      </p:sp>
      <p:sp>
        <p:nvSpPr>
          <p:cNvPr id="67591" name="Rectangle 7"/>
          <p:cNvSpPr>
            <a:spLocks noGrp="1" noChangeArrowheads="1"/>
          </p:cNvSpPr>
          <p:nvPr>
            <p:ph type="sldNum" sz="quarter" idx="5"/>
          </p:nvPr>
        </p:nvSpPr>
        <p:spPr bwMode="auto">
          <a:xfrm>
            <a:off x="3776665" y="9378477"/>
            <a:ext cx="2892425" cy="494186"/>
          </a:xfrm>
          <a:prstGeom prst="rect">
            <a:avLst/>
          </a:prstGeom>
          <a:noFill/>
          <a:ln w="9525">
            <a:noFill/>
            <a:miter lim="800000"/>
            <a:headEnd/>
            <a:tailEnd/>
          </a:ln>
          <a:effectLst/>
        </p:spPr>
        <p:txBody>
          <a:bodyPr vert="horz" wrap="none" lIns="90701" tIns="45350" rIns="90701" bIns="45350" numCol="1" anchor="b" anchorCtr="0" compatLnSpc="1">
            <a:prstTxWarp prst="textNoShape">
              <a:avLst/>
            </a:prstTxWarp>
          </a:bodyPr>
          <a:lstStyle>
            <a:lvl1pPr algn="r" defTabSz="906418" eaLnBrk="0" hangingPunct="0">
              <a:defRPr sz="1200"/>
            </a:lvl1pPr>
          </a:lstStyle>
          <a:p>
            <a:pPr>
              <a:defRPr/>
            </a:pPr>
            <a:fld id="{C40E4BC4-4761-4912-82A1-C319D690409A}" type="slidenum">
              <a:rPr lang="en-GB"/>
              <a:pPr>
                <a:defRPr/>
              </a:pPr>
              <a:t>‹#›</a:t>
            </a:fld>
            <a:endParaRPr lang="en-GB" dirty="0"/>
          </a:p>
        </p:txBody>
      </p:sp>
    </p:spTree>
    <p:extLst>
      <p:ext uri="{BB962C8B-B14F-4D97-AF65-F5344CB8AC3E}">
        <p14:creationId xmlns:p14="http://schemas.microsoft.com/office/powerpoint/2010/main" xmlns="" val="2495898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4EB6182-1F46-4714-9BA4-5635FE510A2C}" type="slidenum">
              <a:rPr lang="en-GB" altLang="en-US" smtClean="0"/>
              <a:pPr/>
              <a:t>1</a:t>
            </a:fld>
            <a:endParaRPr lang="en-GB"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733413A-5E67-4BB7-AB32-39EB89C5A26E}" type="slidenum">
              <a:rPr lang="en-GB" altLang="en-US" smtClean="0"/>
              <a:pPr/>
              <a:t>3</a:t>
            </a:fld>
            <a:endParaRPr lang="en-GB"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3BDBBBE-7592-40AF-9D92-1B5C327A5BFD}" type="slidenum">
              <a:rPr lang="en-GB" altLang="en-US" smtClean="0"/>
              <a:pPr/>
              <a:t>4</a:t>
            </a:fld>
            <a:endParaRPr lang="en-GB" altLang="en-US" smtClean="0"/>
          </a:p>
        </p:txBody>
      </p:sp>
      <p:sp>
        <p:nvSpPr>
          <p:cNvPr id="28675" name="Rectangle 2"/>
          <p:cNvSpPr>
            <a:spLocks noGrp="1" noRot="1" noChangeAspect="1" noChangeArrowheads="1" noTextEdit="1"/>
          </p:cNvSpPr>
          <p:nvPr>
            <p:ph type="sldImg"/>
          </p:nvPr>
        </p:nvSpPr>
        <p:spPr>
          <a:xfrm>
            <a:off x="868363" y="741363"/>
            <a:ext cx="4933950" cy="3700462"/>
          </a:xfrm>
          <a:ln/>
        </p:spPr>
      </p:sp>
      <p:sp>
        <p:nvSpPr>
          <p:cNvPr id="28676" name="Rectangle 3"/>
          <p:cNvSpPr>
            <a:spLocks noGrp="1" noChangeArrowheads="1"/>
          </p:cNvSpPr>
          <p:nvPr>
            <p:ph type="body" idx="1"/>
          </p:nvPr>
        </p:nvSpPr>
        <p:spPr>
          <a:xfrm>
            <a:off x="889001" y="4689238"/>
            <a:ext cx="4891088" cy="4441357"/>
          </a:xfrm>
          <a:noFill/>
          <a:ln/>
        </p:spPr>
        <p:txBody>
          <a:bodyPr/>
          <a:lstStyle/>
          <a:p>
            <a:r>
              <a:rPr lang="en-GB" altLang="en-US" smtClean="0">
                <a:latin typeface="Arial" pitchFamily="34" charset="0"/>
              </a:rPr>
              <a:t>The pernicious effects of corruption damage all aspects of life and society.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912BA5D-6C35-4233-954D-FD6CF82649BF}" type="slidenum">
              <a:rPr lang="en-GB" altLang="en-US" smtClean="0"/>
              <a:pPr/>
              <a:t>5</a:t>
            </a:fld>
            <a:endParaRPr lang="en-GB" altLang="en-US" smtClean="0"/>
          </a:p>
        </p:txBody>
      </p:sp>
      <p:sp>
        <p:nvSpPr>
          <p:cNvPr id="29699" name="Rectangle 2"/>
          <p:cNvSpPr>
            <a:spLocks noGrp="1" noRot="1" noChangeAspect="1" noChangeArrowheads="1" noTextEdit="1"/>
          </p:cNvSpPr>
          <p:nvPr>
            <p:ph type="sldImg"/>
          </p:nvPr>
        </p:nvSpPr>
        <p:spPr>
          <a:xfrm>
            <a:off x="868363" y="741363"/>
            <a:ext cx="4933950" cy="3700462"/>
          </a:xfrm>
          <a:ln/>
        </p:spPr>
      </p:sp>
      <p:sp>
        <p:nvSpPr>
          <p:cNvPr id="29700" name="Rectangle 3"/>
          <p:cNvSpPr>
            <a:spLocks noGrp="1" noChangeArrowheads="1"/>
          </p:cNvSpPr>
          <p:nvPr>
            <p:ph type="body" idx="1"/>
          </p:nvPr>
        </p:nvSpPr>
        <p:spPr>
          <a:xfrm>
            <a:off x="889001" y="4689238"/>
            <a:ext cx="4891088" cy="4441357"/>
          </a:xfrm>
          <a:noFill/>
          <a:ln/>
        </p:spPr>
        <p:txBody>
          <a:bodyPr/>
          <a:lstStyle/>
          <a:p>
            <a:r>
              <a:rPr lang="en-GB" altLang="en-US" smtClean="0">
                <a:latin typeface="Arial" pitchFamily="34" charset="0"/>
              </a:rPr>
              <a:t>The pernicious effects of corruption damage all aspects of life and society.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6F9ECC8-3626-41E0-9F9F-C5CBD008E62C}" type="slidenum">
              <a:rPr lang="en-GB" altLang="en-US" smtClean="0"/>
              <a:pPr/>
              <a:t>6</a:t>
            </a:fld>
            <a:endParaRPr lang="en-GB" altLang="en-US" smtClean="0"/>
          </a:p>
        </p:txBody>
      </p:sp>
      <p:sp>
        <p:nvSpPr>
          <p:cNvPr id="30723" name="Rectangle 2"/>
          <p:cNvSpPr>
            <a:spLocks noGrp="1" noRot="1" noChangeAspect="1" noChangeArrowheads="1" noTextEdit="1"/>
          </p:cNvSpPr>
          <p:nvPr>
            <p:ph type="sldImg"/>
          </p:nvPr>
        </p:nvSpPr>
        <p:spPr>
          <a:xfrm>
            <a:off x="868363" y="741363"/>
            <a:ext cx="4933950" cy="3700462"/>
          </a:xfrm>
          <a:ln/>
        </p:spPr>
      </p:sp>
      <p:sp>
        <p:nvSpPr>
          <p:cNvPr id="30724" name="Rectangle 3"/>
          <p:cNvSpPr>
            <a:spLocks noGrp="1" noChangeArrowheads="1"/>
          </p:cNvSpPr>
          <p:nvPr>
            <p:ph type="body" idx="1"/>
          </p:nvPr>
        </p:nvSpPr>
        <p:spPr>
          <a:xfrm>
            <a:off x="889001" y="4689238"/>
            <a:ext cx="4891088" cy="4441357"/>
          </a:xfrm>
          <a:noFill/>
          <a:ln/>
        </p:spPr>
        <p:txBody>
          <a:bodyPr/>
          <a:lstStyle/>
          <a:p>
            <a:r>
              <a:rPr lang="en-GB" altLang="en-US" smtClean="0">
                <a:latin typeface="Arial" pitchFamily="34" charset="0"/>
              </a:rPr>
              <a:t>The pernicious effects of corruption damage all aspects of life and society.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9F5EE82-DF66-4B80-83EE-5EC691B02DD6}" type="slidenum">
              <a:rPr lang="en-GB" altLang="en-US" smtClean="0"/>
              <a:pPr/>
              <a:t>7</a:t>
            </a:fld>
            <a:endParaRPr lang="en-GB"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436212F-F27C-4FB7-A382-04FAEE27AE8D}" type="slidenum">
              <a:rPr lang="en-GB" altLang="en-US" smtClean="0"/>
              <a:pPr/>
              <a:t>10</a:t>
            </a:fld>
            <a:endParaRPr lang="en-GB" altLang="en-US" smtClean="0"/>
          </a:p>
        </p:txBody>
      </p:sp>
      <p:sp>
        <p:nvSpPr>
          <p:cNvPr id="32771" name="Rectangle 2"/>
          <p:cNvSpPr>
            <a:spLocks noGrp="1" noRot="1" noChangeAspect="1" noChangeArrowheads="1" noTextEdit="1"/>
          </p:cNvSpPr>
          <p:nvPr>
            <p:ph type="sldImg"/>
          </p:nvPr>
        </p:nvSpPr>
        <p:spPr>
          <a:xfrm>
            <a:off x="868363" y="741363"/>
            <a:ext cx="4933950" cy="3700462"/>
          </a:xfrm>
          <a:ln/>
        </p:spPr>
      </p:sp>
      <p:sp>
        <p:nvSpPr>
          <p:cNvPr id="32772" name="Rectangle 3"/>
          <p:cNvSpPr>
            <a:spLocks noGrp="1" noChangeArrowheads="1"/>
          </p:cNvSpPr>
          <p:nvPr>
            <p:ph type="body" idx="1"/>
          </p:nvPr>
        </p:nvSpPr>
        <p:spPr>
          <a:xfrm>
            <a:off x="889001" y="4689238"/>
            <a:ext cx="4891088" cy="4441357"/>
          </a:xfrm>
          <a:noFill/>
          <a:ln/>
        </p:spPr>
        <p:txBody>
          <a:bodyPr/>
          <a:lstStyle/>
          <a:p>
            <a:r>
              <a:rPr lang="en-GB" altLang="en-US" smtClean="0">
                <a:latin typeface="Arial" pitchFamily="34" charset="0"/>
              </a:rPr>
              <a:t>The pernicious effects of corruption damage all aspects of life and society.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657207A-50A9-4AF2-B5CD-A9CA3E20CB42}" type="slidenum">
              <a:rPr lang="en-GB" altLang="en-US" smtClean="0"/>
              <a:pPr/>
              <a:t>11</a:t>
            </a:fld>
            <a:endParaRPr lang="en-GB"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76275" y="1730375"/>
            <a:ext cx="7788275" cy="1981200"/>
          </a:xfrm>
        </p:spPr>
        <p:txBody>
          <a:bodyPr anchor="b" anchorCtr="1"/>
          <a:lstStyle>
            <a:lvl1pPr>
              <a:lnSpc>
                <a:spcPts val="6400"/>
              </a:lnSpc>
              <a:defRPr sz="5200">
                <a:solidFill>
                  <a:srgbClr val="FFFFFF"/>
                </a:solidFill>
                <a:latin typeface="Helvetica" pitchFamily="2" charset="0"/>
              </a:defRPr>
            </a:lvl1pPr>
          </a:lstStyle>
          <a:p>
            <a:r>
              <a:rPr lang="en-GB"/>
              <a:t>Click to edit Master title style</a:t>
            </a:r>
          </a:p>
        </p:txBody>
      </p:sp>
      <p:sp>
        <p:nvSpPr>
          <p:cNvPr id="4099" name="Rectangle 3"/>
          <p:cNvSpPr>
            <a:spLocks noGrp="1" noChangeArrowheads="1"/>
          </p:cNvSpPr>
          <p:nvPr>
            <p:ph type="subTitle" idx="1"/>
          </p:nvPr>
        </p:nvSpPr>
        <p:spPr>
          <a:xfrm>
            <a:off x="676275" y="3968750"/>
            <a:ext cx="7788275" cy="1489075"/>
          </a:xfrm>
        </p:spPr>
        <p:txBody>
          <a:bodyPr anchorCtr="1"/>
          <a:lstStyle>
            <a:lvl1pPr marL="0" indent="0" algn="ctr">
              <a:buFontTx/>
              <a:buNone/>
              <a:defRPr>
                <a:solidFill>
                  <a:srgbClr val="FFFFFF"/>
                </a:solidFill>
              </a:defRPr>
            </a:lvl1pPr>
          </a:lstStyle>
          <a:p>
            <a:r>
              <a:rPr lang="en-GB"/>
              <a:t>Click to edit Master subtitle style</a:t>
            </a:r>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33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5240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772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62000" y="15240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5240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62000" y="38481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38481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E55CE7C-A0F3-46CB-A0BE-D456FEF08751}"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570D8C-D87E-44F4-AE02-6B40496EE6C9}"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649C9A-7223-4AEB-B9F3-F5296505CFF4}"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94753D-C9C2-40A2-B183-EC6C8B01ADB2}"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B82C2B5-6006-4D99-983A-D95061FD55B4}"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7DE4FF6-9779-482A-BB76-A0152C3A00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9A0793B-CD51-432D-8AC5-E3C0A7966E63}"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4933245-5515-447F-8A9A-6D18CC0703D9}"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8205EB7-3A64-4300-BD43-2F021C174CCE}"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7D69F0-90CA-4EB3-8092-323CC93F70D4}"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AC1877-ACB6-4578-A443-64AD3DFF6013}"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52239C4-C364-44F5-927B-154F53DB271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24"/>
          <p:cNvSpPr txBox="1">
            <a:spLocks noChangeArrowheads="1"/>
          </p:cNvSpPr>
          <p:nvPr/>
        </p:nvSpPr>
        <p:spPr bwMode="auto">
          <a:xfrm>
            <a:off x="5772150" y="6261100"/>
            <a:ext cx="2876550" cy="260350"/>
          </a:xfrm>
          <a:prstGeom prst="rect">
            <a:avLst/>
          </a:prstGeom>
          <a:noFill/>
          <a:ln>
            <a:noFill/>
          </a:ln>
          <a:extLst/>
        </p:spPr>
        <p:txBody>
          <a:bodyPr>
            <a:spAutoFit/>
          </a:bodyPr>
          <a:lstStyle>
            <a:lvl1pPr eaLnBrk="0" hangingPunct="0">
              <a:defRPr sz="3600">
                <a:solidFill>
                  <a:schemeClr val="tx1"/>
                </a:solidFill>
                <a:latin typeface="Times New Roman" pitchFamily="18" charset="0"/>
                <a:cs typeface="Arial" pitchFamily="34" charset="0"/>
              </a:defRPr>
            </a:lvl1pPr>
            <a:lvl2pPr marL="742950" indent="-285750" eaLnBrk="0" hangingPunct="0">
              <a:defRPr sz="3600">
                <a:solidFill>
                  <a:schemeClr val="tx1"/>
                </a:solidFill>
                <a:latin typeface="Times New Roman" pitchFamily="18" charset="0"/>
                <a:cs typeface="Arial" pitchFamily="34" charset="0"/>
              </a:defRPr>
            </a:lvl2pPr>
            <a:lvl3pPr marL="1143000" indent="-228600" eaLnBrk="0" hangingPunct="0">
              <a:defRPr sz="3600">
                <a:solidFill>
                  <a:schemeClr val="tx1"/>
                </a:solidFill>
                <a:latin typeface="Times New Roman" pitchFamily="18" charset="0"/>
                <a:cs typeface="Arial" pitchFamily="34" charset="0"/>
              </a:defRPr>
            </a:lvl3pPr>
            <a:lvl4pPr marL="1600200" indent="-228600" eaLnBrk="0" hangingPunct="0">
              <a:defRPr sz="3600">
                <a:solidFill>
                  <a:schemeClr val="tx1"/>
                </a:solidFill>
                <a:latin typeface="Times New Roman" pitchFamily="18" charset="0"/>
                <a:cs typeface="Arial" pitchFamily="34" charset="0"/>
              </a:defRPr>
            </a:lvl4pPr>
            <a:lvl5pPr marL="2057400" indent="-228600" eaLnBrk="0" hangingPunct="0">
              <a:defRPr sz="36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6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6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6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600">
                <a:solidFill>
                  <a:schemeClr val="tx1"/>
                </a:solidFill>
                <a:latin typeface="Times New Roman" pitchFamily="18" charset="0"/>
                <a:cs typeface="Arial" pitchFamily="34" charset="0"/>
              </a:defRPr>
            </a:lvl9pPr>
          </a:lstStyle>
          <a:p>
            <a:pPr algn="r">
              <a:spcBef>
                <a:spcPct val="50000"/>
              </a:spcBef>
              <a:defRPr/>
            </a:pPr>
            <a:endParaRPr lang="de-DE" sz="1100" smtClean="0">
              <a:solidFill>
                <a:srgbClr val="1E6E04"/>
              </a:solidFill>
              <a:latin typeface="Arial" pitchFamily="34" charset="0"/>
            </a:endParaRPr>
          </a:p>
        </p:txBody>
      </p:sp>
      <p:sp>
        <p:nvSpPr>
          <p:cNvPr id="1027" name="AutoShape 25"/>
          <p:cNvSpPr>
            <a:spLocks noChangeArrowheads="1"/>
          </p:cNvSpPr>
          <p:nvPr/>
        </p:nvSpPr>
        <p:spPr bwMode="auto">
          <a:xfrm>
            <a:off x="-1219200" y="-609600"/>
            <a:ext cx="2438400" cy="8077200"/>
          </a:xfrm>
          <a:prstGeom prst="moon">
            <a:avLst>
              <a:gd name="adj" fmla="val 51301"/>
            </a:avLst>
          </a:prstGeom>
          <a:solidFill>
            <a:srgbClr val="0033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3600">
                <a:solidFill>
                  <a:schemeClr val="tx1"/>
                </a:solidFill>
                <a:latin typeface="Times New Roman" pitchFamily="18" charset="0"/>
                <a:cs typeface="Arial" pitchFamily="34" charset="0"/>
              </a:defRPr>
            </a:lvl1pPr>
            <a:lvl2pPr marL="742950" indent="-285750" eaLnBrk="0" hangingPunct="0">
              <a:defRPr sz="3600">
                <a:solidFill>
                  <a:schemeClr val="tx1"/>
                </a:solidFill>
                <a:latin typeface="Times New Roman" pitchFamily="18" charset="0"/>
                <a:cs typeface="Arial" pitchFamily="34" charset="0"/>
              </a:defRPr>
            </a:lvl2pPr>
            <a:lvl3pPr marL="1143000" indent="-228600" eaLnBrk="0" hangingPunct="0">
              <a:defRPr sz="3600">
                <a:solidFill>
                  <a:schemeClr val="tx1"/>
                </a:solidFill>
                <a:latin typeface="Times New Roman" pitchFamily="18" charset="0"/>
                <a:cs typeface="Arial" pitchFamily="34" charset="0"/>
              </a:defRPr>
            </a:lvl3pPr>
            <a:lvl4pPr marL="1600200" indent="-228600" eaLnBrk="0" hangingPunct="0">
              <a:defRPr sz="3600">
                <a:solidFill>
                  <a:schemeClr val="tx1"/>
                </a:solidFill>
                <a:latin typeface="Times New Roman" pitchFamily="18" charset="0"/>
                <a:cs typeface="Arial" pitchFamily="34" charset="0"/>
              </a:defRPr>
            </a:lvl4pPr>
            <a:lvl5pPr marL="2057400" indent="-228600" eaLnBrk="0" hangingPunct="0">
              <a:defRPr sz="36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36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36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36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3600">
                <a:solidFill>
                  <a:schemeClr val="tx1"/>
                </a:solidFill>
                <a:latin typeface="Times New Roman" pitchFamily="18" charset="0"/>
                <a:cs typeface="Arial" pitchFamily="34" charset="0"/>
              </a:defRPr>
            </a:lvl9pPr>
          </a:lstStyle>
          <a:p>
            <a:pPr algn="ctr">
              <a:defRPr/>
            </a:pPr>
            <a:endParaRPr lang="cs-CZ" altLang="en-US" sz="3200" smtClean="0">
              <a:latin typeface="Geneva CE"/>
            </a:endParaRPr>
          </a:p>
        </p:txBody>
      </p:sp>
      <p:sp>
        <p:nvSpPr>
          <p:cNvPr id="1028" name="Rectangle 26"/>
          <p:cNvSpPr>
            <a:spLocks noGrp="1" noChangeArrowheads="1"/>
          </p:cNvSpPr>
          <p:nvPr>
            <p:ph type="title"/>
          </p:nvPr>
        </p:nvSpPr>
        <p:spPr bwMode="auto">
          <a:xfrm>
            <a:off x="762000" y="5334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9" name="Rectangle 27"/>
          <p:cNvSpPr>
            <a:spLocks noGrp="1" noChangeArrowheads="1"/>
          </p:cNvSpPr>
          <p:nvPr>
            <p:ph type="body" idx="1"/>
          </p:nvPr>
        </p:nvSpPr>
        <p:spPr bwMode="auto">
          <a:xfrm>
            <a:off x="762000" y="15240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pic>
        <p:nvPicPr>
          <p:cNvPr id="1030" name="Picture 29" descr="TI Logo wide ppt"/>
          <p:cNvPicPr>
            <a:picLocks noChangeAspect="1" noChangeArrowheads="1"/>
          </p:cNvPicPr>
          <p:nvPr/>
        </p:nvPicPr>
        <p:blipFill>
          <a:blip r:embed="rId15"/>
          <a:srcRect/>
          <a:stretch>
            <a:fillRect/>
          </a:stretch>
        </p:blipFill>
        <p:spPr bwMode="auto">
          <a:xfrm>
            <a:off x="7451725" y="260350"/>
            <a:ext cx="1468438" cy="368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6"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ransition>
    <p:cut/>
  </p:transition>
  <p:timing>
    <p:tnLst>
      <p:par>
        <p:cTn id="1" dur="indefinite" restart="never" nodeType="tmRoot"/>
      </p:par>
    </p:tnLst>
  </p:timing>
  <p:txStyles>
    <p:titleStyle>
      <a:lvl1pPr algn="ctr" rtl="0" eaLnBrk="0" fontAlgn="base" hangingPunct="0">
        <a:lnSpc>
          <a:spcPts val="4200"/>
        </a:lnSpc>
        <a:spcBef>
          <a:spcPct val="0"/>
        </a:spcBef>
        <a:spcAft>
          <a:spcPct val="0"/>
        </a:spcAft>
        <a:defRPr sz="3200" b="1">
          <a:solidFill>
            <a:srgbClr val="CC3300"/>
          </a:solidFill>
          <a:latin typeface="+mj-lt"/>
          <a:ea typeface="+mj-ea"/>
          <a:cs typeface="+mj-cs"/>
        </a:defRPr>
      </a:lvl1pPr>
      <a:lvl2pPr algn="ctr" rtl="0" eaLnBrk="0" fontAlgn="base" hangingPunct="0">
        <a:lnSpc>
          <a:spcPts val="4200"/>
        </a:lnSpc>
        <a:spcBef>
          <a:spcPct val="0"/>
        </a:spcBef>
        <a:spcAft>
          <a:spcPct val="0"/>
        </a:spcAft>
        <a:defRPr sz="3200" b="1">
          <a:solidFill>
            <a:srgbClr val="CC3300"/>
          </a:solidFill>
          <a:latin typeface="Arial" charset="0"/>
        </a:defRPr>
      </a:lvl2pPr>
      <a:lvl3pPr algn="ctr" rtl="0" eaLnBrk="0" fontAlgn="base" hangingPunct="0">
        <a:lnSpc>
          <a:spcPts val="4200"/>
        </a:lnSpc>
        <a:spcBef>
          <a:spcPct val="0"/>
        </a:spcBef>
        <a:spcAft>
          <a:spcPct val="0"/>
        </a:spcAft>
        <a:defRPr sz="3200" b="1">
          <a:solidFill>
            <a:srgbClr val="CC3300"/>
          </a:solidFill>
          <a:latin typeface="Arial" charset="0"/>
        </a:defRPr>
      </a:lvl3pPr>
      <a:lvl4pPr algn="ctr" rtl="0" eaLnBrk="0" fontAlgn="base" hangingPunct="0">
        <a:lnSpc>
          <a:spcPts val="4200"/>
        </a:lnSpc>
        <a:spcBef>
          <a:spcPct val="0"/>
        </a:spcBef>
        <a:spcAft>
          <a:spcPct val="0"/>
        </a:spcAft>
        <a:defRPr sz="3200" b="1">
          <a:solidFill>
            <a:srgbClr val="CC3300"/>
          </a:solidFill>
          <a:latin typeface="Arial" charset="0"/>
        </a:defRPr>
      </a:lvl4pPr>
      <a:lvl5pPr algn="ctr" rtl="0" eaLnBrk="0" fontAlgn="base" hangingPunct="0">
        <a:lnSpc>
          <a:spcPts val="4200"/>
        </a:lnSpc>
        <a:spcBef>
          <a:spcPct val="0"/>
        </a:spcBef>
        <a:spcAft>
          <a:spcPct val="0"/>
        </a:spcAft>
        <a:defRPr sz="3200" b="1">
          <a:solidFill>
            <a:srgbClr val="CC3300"/>
          </a:solidFill>
          <a:latin typeface="Arial" charset="0"/>
        </a:defRPr>
      </a:lvl5pPr>
      <a:lvl6pPr marL="457200" algn="ctr" rtl="0" eaLnBrk="0" fontAlgn="base" hangingPunct="0">
        <a:lnSpc>
          <a:spcPts val="4200"/>
        </a:lnSpc>
        <a:spcBef>
          <a:spcPct val="0"/>
        </a:spcBef>
        <a:spcAft>
          <a:spcPct val="0"/>
        </a:spcAft>
        <a:defRPr sz="3200" b="1">
          <a:solidFill>
            <a:srgbClr val="CC3300"/>
          </a:solidFill>
          <a:latin typeface="Arial" charset="0"/>
        </a:defRPr>
      </a:lvl6pPr>
      <a:lvl7pPr marL="914400" algn="ctr" rtl="0" eaLnBrk="0" fontAlgn="base" hangingPunct="0">
        <a:lnSpc>
          <a:spcPts val="4200"/>
        </a:lnSpc>
        <a:spcBef>
          <a:spcPct val="0"/>
        </a:spcBef>
        <a:spcAft>
          <a:spcPct val="0"/>
        </a:spcAft>
        <a:defRPr sz="3200" b="1">
          <a:solidFill>
            <a:srgbClr val="CC3300"/>
          </a:solidFill>
          <a:latin typeface="Arial" charset="0"/>
        </a:defRPr>
      </a:lvl7pPr>
      <a:lvl8pPr marL="1371600" algn="ctr" rtl="0" eaLnBrk="0" fontAlgn="base" hangingPunct="0">
        <a:lnSpc>
          <a:spcPts val="4200"/>
        </a:lnSpc>
        <a:spcBef>
          <a:spcPct val="0"/>
        </a:spcBef>
        <a:spcAft>
          <a:spcPct val="0"/>
        </a:spcAft>
        <a:defRPr sz="3200" b="1">
          <a:solidFill>
            <a:srgbClr val="CC3300"/>
          </a:solidFill>
          <a:latin typeface="Arial" charset="0"/>
        </a:defRPr>
      </a:lvl8pPr>
      <a:lvl9pPr marL="1828800" algn="ctr" rtl="0" eaLnBrk="0" fontAlgn="base" hangingPunct="0">
        <a:lnSpc>
          <a:spcPts val="4200"/>
        </a:lnSpc>
        <a:spcBef>
          <a:spcPct val="0"/>
        </a:spcBef>
        <a:spcAft>
          <a:spcPct val="0"/>
        </a:spcAft>
        <a:defRPr sz="3200" b="1">
          <a:solidFill>
            <a:srgbClr val="CC3300"/>
          </a:solidFill>
          <a:latin typeface="Arial" charset="0"/>
        </a:defRPr>
      </a:lvl9pPr>
    </p:titleStyle>
    <p:bodyStyle>
      <a:lvl1pPr marL="285750" indent="-285750" algn="l" rtl="0" eaLnBrk="0" fontAlgn="base" hangingPunct="0">
        <a:lnSpc>
          <a:spcPts val="2700"/>
        </a:lnSpc>
        <a:spcBef>
          <a:spcPct val="0"/>
        </a:spcBef>
        <a:spcAft>
          <a:spcPts val="1300"/>
        </a:spcAft>
        <a:buClr>
          <a:schemeClr val="tx1"/>
        </a:buClr>
        <a:buChar char="•"/>
        <a:defRPr sz="2400">
          <a:solidFill>
            <a:schemeClr val="tx1"/>
          </a:solidFill>
          <a:latin typeface="+mn-lt"/>
          <a:ea typeface="+mn-ea"/>
          <a:cs typeface="+mn-cs"/>
        </a:defRPr>
      </a:lvl1pPr>
      <a:lvl2pPr marL="762000" indent="-285750" algn="l" rtl="0" eaLnBrk="0" fontAlgn="base" hangingPunct="0">
        <a:lnSpc>
          <a:spcPts val="2700"/>
        </a:lnSpc>
        <a:spcBef>
          <a:spcPct val="0"/>
        </a:spcBef>
        <a:spcAft>
          <a:spcPts val="1300"/>
        </a:spcAft>
        <a:buClr>
          <a:srgbClr val="1E6E04"/>
        </a:buClr>
        <a:buChar char="–"/>
        <a:defRPr sz="2100">
          <a:solidFill>
            <a:srgbClr val="05193C"/>
          </a:solidFill>
          <a:latin typeface="+mn-lt"/>
        </a:defRPr>
      </a:lvl2pPr>
      <a:lvl3pPr marL="1181100" indent="-228600" algn="l" rtl="0" eaLnBrk="0" fontAlgn="base" hangingPunct="0">
        <a:lnSpc>
          <a:spcPts val="2700"/>
        </a:lnSpc>
        <a:spcBef>
          <a:spcPts val="1300"/>
        </a:spcBef>
        <a:spcAft>
          <a:spcPct val="0"/>
        </a:spcAft>
        <a:buChar char="•"/>
        <a:defRPr sz="1200" b="1">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pitchFamily="34" charset="-128"/>
              </a:defRPr>
            </a:lvl1pPr>
          </a:lstStyle>
          <a:p>
            <a:pPr>
              <a:defRPr/>
            </a:pPr>
            <a:fld id="{AC2AC15C-A048-423F-9754-30CA1FDF79E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ransparentnost.org.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transparency.org/research/cpi/overvie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0.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1219200" y="-609600"/>
            <a:ext cx="2438400" cy="8077200"/>
          </a:xfrm>
          <a:prstGeom prst="moon">
            <a:avLst>
              <a:gd name="adj" fmla="val 51301"/>
            </a:avLst>
          </a:prstGeom>
          <a:solidFill>
            <a:srgbClr val="003399"/>
          </a:solidFill>
          <a:ln w="9525">
            <a:noFill/>
            <a:miter lim="800000"/>
            <a:headEnd/>
            <a:tailEnd/>
          </a:ln>
        </p:spPr>
        <p:txBody>
          <a:bodyPr wrap="none" anchor="ctr"/>
          <a:lstStyle/>
          <a:p>
            <a:pPr algn="ctr" eaLnBrk="0" hangingPunct="0"/>
            <a:endParaRPr lang="cs-CZ" altLang="en-US" sz="3200">
              <a:latin typeface="Geneva CE"/>
            </a:endParaRPr>
          </a:p>
        </p:txBody>
      </p:sp>
      <p:sp>
        <p:nvSpPr>
          <p:cNvPr id="4099" name="Text Box 3"/>
          <p:cNvSpPr txBox="1">
            <a:spLocks noChangeArrowheads="1"/>
          </p:cNvSpPr>
          <p:nvPr/>
        </p:nvSpPr>
        <p:spPr bwMode="auto">
          <a:xfrm>
            <a:off x="2438400" y="5943600"/>
            <a:ext cx="6454775" cy="708025"/>
          </a:xfrm>
          <a:prstGeom prst="rect">
            <a:avLst/>
          </a:prstGeom>
          <a:noFill/>
          <a:ln w="9525">
            <a:noFill/>
            <a:miter lim="800000"/>
            <a:headEnd/>
            <a:tailEnd/>
          </a:ln>
        </p:spPr>
        <p:txBody>
          <a:bodyPr>
            <a:spAutoFit/>
          </a:bodyPr>
          <a:lstStyle/>
          <a:p>
            <a:pPr eaLnBrk="0" hangingPunct="0"/>
            <a:r>
              <a:rPr lang="sr-Latn-CS" altLang="en-US" sz="2000" b="1" dirty="0">
                <a:solidFill>
                  <a:srgbClr val="C00000"/>
                </a:solidFill>
                <a:latin typeface="Arial" pitchFamily="34" charset="0"/>
                <a:hlinkClick r:id="rId3"/>
              </a:rPr>
              <a:t>www.</a:t>
            </a:r>
            <a:r>
              <a:rPr lang="en-GB" altLang="en-US" sz="2000" b="1" dirty="0" err="1">
                <a:solidFill>
                  <a:srgbClr val="C00000"/>
                </a:solidFill>
                <a:latin typeface="Arial" pitchFamily="34" charset="0"/>
                <a:hlinkClick r:id="rId3"/>
              </a:rPr>
              <a:t>transparentnost.org.rs</a:t>
            </a:r>
            <a:endParaRPr lang="en-GB" altLang="en-US" sz="2000" b="1" dirty="0">
              <a:solidFill>
                <a:srgbClr val="C00000"/>
              </a:solidFill>
              <a:latin typeface="Arial" pitchFamily="34" charset="0"/>
            </a:endParaRPr>
          </a:p>
          <a:p>
            <a:pPr eaLnBrk="0" hangingPunct="0"/>
            <a:r>
              <a:rPr lang="en-GB" altLang="en-US" sz="2000" b="1" dirty="0">
                <a:solidFill>
                  <a:srgbClr val="C00000"/>
                </a:solidFill>
                <a:latin typeface="Arial" pitchFamily="34" charset="0"/>
                <a:hlinkClick r:id="rId4"/>
              </a:rPr>
              <a:t>http://www.transparency.org/research/cpi/overview</a:t>
            </a:r>
            <a:r>
              <a:rPr lang="en-US" altLang="en-US" sz="2000" b="1" dirty="0">
                <a:solidFill>
                  <a:srgbClr val="C00000"/>
                </a:solidFill>
                <a:latin typeface="Arial" pitchFamily="34" charset="0"/>
              </a:rPr>
              <a:t> </a:t>
            </a:r>
            <a:endParaRPr lang="en-GB" altLang="en-US" sz="2000" b="1" dirty="0">
              <a:solidFill>
                <a:srgbClr val="C00000"/>
              </a:solidFill>
              <a:latin typeface="Arial" pitchFamily="34" charset="0"/>
            </a:endParaRPr>
          </a:p>
        </p:txBody>
      </p:sp>
      <p:sp>
        <p:nvSpPr>
          <p:cNvPr id="4100" name="Text Box 4"/>
          <p:cNvSpPr txBox="1">
            <a:spLocks noChangeArrowheads="1"/>
          </p:cNvSpPr>
          <p:nvPr/>
        </p:nvSpPr>
        <p:spPr bwMode="auto">
          <a:xfrm>
            <a:off x="1541463" y="2316163"/>
            <a:ext cx="6337300" cy="2246769"/>
          </a:xfrm>
          <a:prstGeom prst="rect">
            <a:avLst/>
          </a:prstGeom>
          <a:noFill/>
          <a:ln w="9525">
            <a:noFill/>
            <a:miter lim="800000"/>
            <a:headEnd/>
            <a:tailEnd/>
          </a:ln>
        </p:spPr>
        <p:txBody>
          <a:bodyPr>
            <a:spAutoFit/>
          </a:bodyPr>
          <a:lstStyle/>
          <a:p>
            <a:pPr algn="ctr" eaLnBrk="0" hangingPunct="0"/>
            <a:r>
              <a:rPr lang="en-US" sz="2800" b="1" dirty="0" smtClean="0">
                <a:solidFill>
                  <a:srgbClr val="FF0000"/>
                </a:solidFill>
                <a:latin typeface="Arial" pitchFamily="34" charset="0"/>
              </a:rPr>
              <a:t>Global</a:t>
            </a:r>
            <a:endParaRPr lang="sr-Latn-CS" sz="2800" b="1" dirty="0" smtClean="0">
              <a:solidFill>
                <a:srgbClr val="FF0000"/>
              </a:solidFill>
              <a:latin typeface="Arial" pitchFamily="34" charset="0"/>
            </a:endParaRPr>
          </a:p>
          <a:p>
            <a:pPr algn="ctr" eaLnBrk="0" hangingPunct="0"/>
            <a:r>
              <a:rPr lang="en-GB" sz="2800" b="1" dirty="0" smtClean="0">
                <a:solidFill>
                  <a:srgbClr val="FF0000"/>
                </a:solidFill>
                <a:latin typeface="Arial" pitchFamily="34" charset="0"/>
              </a:rPr>
              <a:t>Corruption Perception Index</a:t>
            </a:r>
            <a:r>
              <a:rPr lang="sr-Latn-CS" sz="2800" b="1" dirty="0" smtClean="0">
                <a:solidFill>
                  <a:srgbClr val="FF0000"/>
                </a:solidFill>
                <a:latin typeface="Arial" pitchFamily="34" charset="0"/>
              </a:rPr>
              <a:t> (CPI)</a:t>
            </a:r>
            <a:endParaRPr lang="en-GB" sz="2800" b="1" dirty="0" smtClean="0">
              <a:solidFill>
                <a:srgbClr val="FF0000"/>
              </a:solidFill>
              <a:latin typeface="Arial" pitchFamily="34" charset="0"/>
            </a:endParaRPr>
          </a:p>
          <a:p>
            <a:pPr algn="ctr" eaLnBrk="0" hangingPunct="0"/>
            <a:endParaRPr lang="sr-Latn-CS" sz="2800" b="1" dirty="0" smtClean="0">
              <a:solidFill>
                <a:srgbClr val="FF0000"/>
              </a:solidFill>
              <a:latin typeface="Arial" pitchFamily="34" charset="0"/>
            </a:endParaRPr>
          </a:p>
          <a:p>
            <a:pPr algn="ctr" eaLnBrk="0" hangingPunct="0"/>
            <a:r>
              <a:rPr lang="en-GB" sz="2800" b="1" dirty="0" smtClean="0">
                <a:solidFill>
                  <a:srgbClr val="FF0000"/>
                </a:solidFill>
                <a:latin typeface="Arial" pitchFamily="34" charset="0"/>
              </a:rPr>
              <a:t>Transparency International</a:t>
            </a:r>
          </a:p>
          <a:p>
            <a:pPr algn="ctr" eaLnBrk="0" hangingPunct="0"/>
            <a:r>
              <a:rPr lang="en-GB" sz="2800" b="1" dirty="0" smtClean="0">
                <a:solidFill>
                  <a:srgbClr val="FF0000"/>
                </a:solidFill>
                <a:latin typeface="Arial" pitchFamily="34" charset="0"/>
              </a:rPr>
              <a:t>2013</a:t>
            </a:r>
            <a:endParaRPr lang="de-DE" sz="2000" b="1" dirty="0">
              <a:solidFill>
                <a:srgbClr val="FF0000"/>
              </a:solidFill>
              <a:latin typeface="Arial" pitchFamily="34" charset="0"/>
            </a:endParaRPr>
          </a:p>
        </p:txBody>
      </p:sp>
      <p:pic>
        <p:nvPicPr>
          <p:cNvPr id="4101" name="Picture 5" descr="TI Logo wide ppt"/>
          <p:cNvPicPr>
            <a:picLocks noChangeAspect="1" noChangeArrowheads="1"/>
          </p:cNvPicPr>
          <p:nvPr/>
        </p:nvPicPr>
        <p:blipFill>
          <a:blip r:embed="rId5"/>
          <a:srcRect/>
          <a:stretch>
            <a:fillRect/>
          </a:stretch>
        </p:blipFill>
        <p:spPr bwMode="auto">
          <a:xfrm>
            <a:off x="2843213" y="617538"/>
            <a:ext cx="3735387" cy="939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228600"/>
            <a:ext cx="7772400" cy="838200"/>
          </a:xfrm>
        </p:spPr>
        <p:txBody>
          <a:bodyPr/>
          <a:lstStyle/>
          <a:p>
            <a:r>
              <a:rPr lang="en-US" dirty="0" smtClean="0">
                <a:solidFill>
                  <a:srgbClr val="FF0000"/>
                </a:solidFill>
              </a:rPr>
              <a:t>Source of data in initial researches relevant to Serbia</a:t>
            </a:r>
            <a:endParaRPr lang="en-US" altLang="en-US" dirty="0" smtClean="0">
              <a:solidFill>
                <a:srgbClr val="FF0000"/>
              </a:solidFill>
            </a:endParaRPr>
          </a:p>
        </p:txBody>
      </p:sp>
      <p:sp>
        <p:nvSpPr>
          <p:cNvPr id="13315" name="Rectangle 3"/>
          <p:cNvSpPr>
            <a:spLocks noGrp="1" noChangeArrowheads="1"/>
          </p:cNvSpPr>
          <p:nvPr>
            <p:ph type="body" sz="half" idx="1"/>
          </p:nvPr>
        </p:nvSpPr>
        <p:spPr>
          <a:xfrm>
            <a:off x="395288" y="1557338"/>
            <a:ext cx="8391525" cy="5229225"/>
          </a:xfrm>
        </p:spPr>
        <p:txBody>
          <a:bodyPr/>
          <a:lstStyle/>
          <a:p>
            <a:pPr>
              <a:lnSpc>
                <a:spcPct val="110000"/>
              </a:lnSpc>
              <a:spcAft>
                <a:spcPts val="300"/>
              </a:spcAft>
              <a:buClr>
                <a:srgbClr val="0033CC"/>
              </a:buClr>
            </a:pPr>
            <a:endParaRPr lang="en-US" altLang="en-US" sz="1800" smtClean="0">
              <a:solidFill>
                <a:srgbClr val="0033CC"/>
              </a:solidFill>
            </a:endParaRPr>
          </a:p>
          <a:p>
            <a:endParaRPr lang="en-US" altLang="en-US" sz="1800" smtClean="0">
              <a:solidFill>
                <a:srgbClr val="0033CC"/>
              </a:solidFill>
            </a:endParaRPr>
          </a:p>
          <a:p>
            <a:pPr lvl="1">
              <a:lnSpc>
                <a:spcPct val="100000"/>
              </a:lnSpc>
              <a:buFontTx/>
              <a:buNone/>
            </a:pPr>
            <a:endParaRPr lang="de-DE" altLang="en-US" sz="1800" smtClean="0">
              <a:solidFill>
                <a:srgbClr val="0033CC"/>
              </a:solidFill>
            </a:endParaRPr>
          </a:p>
          <a:p>
            <a:pPr lvl="1">
              <a:lnSpc>
                <a:spcPct val="100000"/>
              </a:lnSpc>
              <a:buFont typeface="Arial" pitchFamily="34" charset="0"/>
              <a:buChar char="•"/>
            </a:pPr>
            <a:endParaRPr lang="de-DE" altLang="en-US" sz="1800" smtClean="0">
              <a:solidFill>
                <a:srgbClr val="0033CC"/>
              </a:solidFill>
            </a:endParaRPr>
          </a:p>
          <a:p>
            <a:pPr>
              <a:lnSpc>
                <a:spcPct val="100000"/>
              </a:lnSpc>
            </a:pPr>
            <a:endParaRPr lang="de-DE" altLang="en-US" sz="1800" smtClean="0">
              <a:solidFill>
                <a:srgbClr val="0033CC"/>
              </a:solidFill>
            </a:endParaRPr>
          </a:p>
        </p:txBody>
      </p:sp>
      <p:graphicFrame>
        <p:nvGraphicFramePr>
          <p:cNvPr id="370784" name="Group 96"/>
          <p:cNvGraphicFramePr>
            <a:graphicFrameLocks noGrp="1"/>
          </p:cNvGraphicFramePr>
          <p:nvPr>
            <p:ph sz="half" idx="2"/>
          </p:nvPr>
        </p:nvGraphicFramePr>
        <p:xfrm>
          <a:off x="609600" y="1193800"/>
          <a:ext cx="8177214" cy="5755188"/>
        </p:xfrm>
        <a:graphic>
          <a:graphicData uri="http://schemas.openxmlformats.org/drawingml/2006/table">
            <a:tbl>
              <a:tblPr/>
              <a:tblGrid>
                <a:gridCol w="381000"/>
                <a:gridCol w="3962399"/>
                <a:gridCol w="3833815"/>
              </a:tblGrid>
              <a:tr h="428582">
                <a:tc>
                  <a:txBody>
                    <a:bodyPr/>
                    <a:lstStyle/>
                    <a:p>
                      <a:pPr marL="0" marR="0" lvl="0" indent="0" algn="r" defTabSz="914400" rtl="0" eaLnBrk="0" fontAlgn="base" latinLnBrk="0" hangingPunct="0">
                        <a:lnSpc>
                          <a:spcPts val="2700"/>
                        </a:lnSpc>
                        <a:spcBef>
                          <a:spcPct val="0"/>
                        </a:spcBef>
                        <a:spcAft>
                          <a:spcPts val="1300"/>
                        </a:spcAft>
                        <a:buClr>
                          <a:schemeClr val="tx1"/>
                        </a:buClr>
                        <a:buSzTx/>
                        <a:buFontTx/>
                        <a:buNone/>
                        <a:tabLst/>
                      </a:pP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791" marB="467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Source</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Sample</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552">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de-DE" sz="1400" b="0" i="0" u="none" strike="noStrike" cap="none" normalizeH="0" baseline="0" dirty="0" smtClean="0">
                          <a:ln>
                            <a:noFill/>
                          </a:ln>
                          <a:solidFill>
                            <a:schemeClr val="tx1"/>
                          </a:solidFill>
                          <a:effectLst/>
                          <a:latin typeface="Arial" pitchFamily="34" charset="0"/>
                          <a:cs typeface="Arial" pitchFamily="34" charset="0"/>
                        </a:rPr>
                        <a:t>1</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FH</a:t>
                      </a:r>
                      <a:r>
                        <a:rPr kumimoji="0" lang="sr-Latn-CS" sz="1400" b="0" i="0" u="none" strike="noStrike" cap="none" normalizeH="0" baseline="0" dirty="0" smtClean="0">
                          <a:ln>
                            <a:noFill/>
                          </a:ln>
                          <a:solidFill>
                            <a:schemeClr val="tx1"/>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Freedom House, Nations in Transit</a:t>
                      </a:r>
                      <a:r>
                        <a:rPr kumimoji="0" lang="sr-Latn-CS" sz="1400" b="0" i="0" u="none" strike="noStrike" cap="none" normalizeH="0" baseline="0" dirty="0" smtClean="0">
                          <a:ln>
                            <a:noFill/>
                          </a:ln>
                          <a:solidFill>
                            <a:schemeClr val="tx1"/>
                          </a:solidFill>
                          <a:effectLst/>
                          <a:latin typeface="Arial" pitchFamily="34" charset="0"/>
                          <a:cs typeface="Arial" pitchFamily="34" charset="0"/>
                        </a:rPr>
                        <a:t>)</a:t>
                      </a:r>
                      <a:r>
                        <a:rPr kumimoji="0" lang="en-US" sz="1400" b="0" i="0" u="none" strike="noStrike" cap="none" normalizeH="0" baseline="0" dirty="0" smtClean="0">
                          <a:ln>
                            <a:noFill/>
                          </a:ln>
                          <a:solidFill>
                            <a:schemeClr val="tx1"/>
                          </a:solidFill>
                          <a:effectLst/>
                          <a:latin typeface="Arial" pitchFamily="34" charset="0"/>
                          <a:cs typeface="Arial" pitchFamily="34" charset="0"/>
                        </a:rPr>
                        <a:t> </a:t>
                      </a:r>
                      <a:r>
                        <a:rPr kumimoji="0" lang="x-none" sz="1400" b="0" i="0" u="none" strike="noStrike" cap="none" normalizeH="0" baseline="0" dirty="0" smtClean="0">
                          <a:ln>
                            <a:noFill/>
                          </a:ln>
                          <a:solidFill>
                            <a:schemeClr val="tx1"/>
                          </a:solidFill>
                          <a:effectLst/>
                          <a:latin typeface="Arial" pitchFamily="34" charset="0"/>
                          <a:cs typeface="Arial" pitchFamily="34" charset="0"/>
                        </a:rPr>
                        <a:t>2013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Perception of nonresidents; examinees come mainly from developed countries.</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1811">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de-DE" sz="1400" b="0" i="0" u="none" strike="noStrike" cap="none" normalizeH="0" baseline="0" dirty="0" smtClean="0">
                          <a:ln>
                            <a:noFill/>
                          </a:ln>
                          <a:solidFill>
                            <a:schemeClr val="tx1"/>
                          </a:solidFill>
                          <a:effectLst/>
                          <a:latin typeface="Arial" pitchFamily="34" charset="0"/>
                          <a:cs typeface="Arial" pitchFamily="34" charset="0"/>
                        </a:rPr>
                        <a:t>2</a:t>
                      </a:r>
                    </a:p>
                    <a:p>
                      <a:pPr marL="0" marR="0" lvl="0" indent="0" algn="l" defTabSz="914400" rtl="0" eaLnBrk="0" fontAlgn="base" latinLnBrk="0" hangingPunct="0">
                        <a:lnSpc>
                          <a:spcPts val="2700"/>
                        </a:lnSpc>
                        <a:spcBef>
                          <a:spcPct val="0"/>
                        </a:spcBef>
                        <a:spcAft>
                          <a:spcPts val="1300"/>
                        </a:spcAft>
                        <a:buClr>
                          <a:schemeClr val="tx1"/>
                        </a:buClr>
                        <a:buSzTx/>
                        <a:buFontTx/>
                        <a:buNone/>
                        <a:tabLst/>
                      </a:pPr>
                      <a:endParaRPr kumimoji="0" lang="x-none" sz="1400" b="0" i="0" u="none" strike="noStrike" kern="900" cap="none" spc="0"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x-none" sz="1400" b="0" i="0" u="none" strike="noStrike" kern="900" cap="none" spc="0" normalizeH="0" baseline="0" dirty="0" smtClean="0">
                          <a:ln>
                            <a:noFill/>
                          </a:ln>
                          <a:solidFill>
                            <a:schemeClr val="tx1"/>
                          </a:solidFill>
                          <a:effectLst/>
                          <a:latin typeface="Arial" pitchFamily="34" charset="0"/>
                          <a:cs typeface="Arial" pitchFamily="34" charset="0"/>
                        </a:rPr>
                        <a:t>3</a:t>
                      </a:r>
                    </a:p>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x-none" sz="1400" b="0" i="0" u="none" strike="noStrike" kern="900" cap="none" spc="0" normalizeH="0" baseline="0" dirty="0" smtClean="0">
                          <a:ln>
                            <a:noFill/>
                          </a:ln>
                          <a:solidFill>
                            <a:schemeClr val="tx1"/>
                          </a:solidFill>
                          <a:effectLst/>
                          <a:latin typeface="Arial" pitchFamily="34" charset="0"/>
                          <a:cs typeface="Arial" pitchFamily="34" charset="0"/>
                        </a:rPr>
                        <a:t>4</a:t>
                      </a:r>
                    </a:p>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x-none" sz="1400" b="0" i="0" u="none" strike="noStrike" cap="none" normalizeH="0" baseline="0" dirty="0" smtClean="0">
                          <a:ln>
                            <a:noFill/>
                          </a:ln>
                          <a:solidFill>
                            <a:schemeClr val="tx1"/>
                          </a:solidFill>
                          <a:effectLst/>
                          <a:latin typeface="Arial" pitchFamily="34" charset="0"/>
                          <a:cs typeface="Arial" pitchFamily="34" charset="0"/>
                        </a:rPr>
                        <a:t>5</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B</a:t>
                      </a:r>
                      <a:r>
                        <a:rPr kumimoji="0" lang="sr-Latn-CS" sz="1400" b="0" i="0" u="none" strike="noStrike" cap="none" normalizeH="0" baseline="0" dirty="0" smtClean="0">
                          <a:ln>
                            <a:noFill/>
                          </a:ln>
                          <a:solidFill>
                            <a:schemeClr val="tx1"/>
                          </a:solidFill>
                          <a:effectLst/>
                          <a:latin typeface="Arial" pitchFamily="34" charset="0"/>
                          <a:cs typeface="Arial" pitchFamily="34" charset="0"/>
                        </a:rPr>
                        <a:t>F (</a:t>
                      </a:r>
                      <a:r>
                        <a:rPr kumimoji="0" lang="en-US" sz="1400" b="0" i="0" u="none" strike="noStrike" cap="none" normalizeH="0" baseline="0" dirty="0" smtClean="0">
                          <a:ln>
                            <a:noFill/>
                          </a:ln>
                          <a:solidFill>
                            <a:schemeClr val="tx1"/>
                          </a:solidFill>
                          <a:effectLst/>
                          <a:latin typeface="Arial" pitchFamily="34" charset="0"/>
                          <a:cs typeface="Arial" pitchFamily="34" charset="0"/>
                        </a:rPr>
                        <a:t>Bertelsmann Foundation</a:t>
                      </a:r>
                      <a:r>
                        <a:rPr kumimoji="0" lang="sr-Latn-CS" sz="1400" b="0" i="0" u="none" strike="noStrike" cap="none" normalizeH="0" baseline="0" dirty="0" smtClean="0">
                          <a:ln>
                            <a:noFill/>
                          </a:ln>
                          <a:solidFill>
                            <a:schemeClr val="tx1"/>
                          </a:solidFill>
                          <a:effectLst/>
                          <a:latin typeface="Arial" pitchFamily="34" charset="0"/>
                          <a:cs typeface="Arial" pitchFamily="34" charset="0"/>
                        </a:rPr>
                        <a:t>) Transformation Index 2014</a:t>
                      </a:r>
                    </a:p>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EIU</a:t>
                      </a:r>
                      <a:r>
                        <a:rPr kumimoji="0" lang="sr-Latn-CS" sz="1400" b="0" i="0" u="none" strike="noStrike" cap="none" normalizeH="0" baseline="0" dirty="0" smtClean="0">
                          <a:ln>
                            <a:noFill/>
                          </a:ln>
                          <a:solidFill>
                            <a:schemeClr val="tx1"/>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Economist Intelligence Unit</a:t>
                      </a:r>
                      <a:r>
                        <a:rPr kumimoji="0" lang="sr-Latn-CS" sz="1400" b="0" i="0" u="none" strike="noStrike" cap="none" normalizeH="0" baseline="0" dirty="0" smtClean="0">
                          <a:ln>
                            <a:noFill/>
                          </a:ln>
                          <a:solidFill>
                            <a:schemeClr val="tx1"/>
                          </a:solidFill>
                          <a:effectLst/>
                          <a:latin typeface="Arial"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GI</a:t>
                      </a:r>
                      <a:r>
                        <a:rPr kumimoji="0" lang="sr-Latn-CS" sz="1400" b="0" i="0" u="none" strike="noStrike" cap="none" normalizeH="0" baseline="0" dirty="0" smtClean="0">
                          <a:ln>
                            <a:noFill/>
                          </a:ln>
                          <a:solidFill>
                            <a:schemeClr val="tx1"/>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Global Insight</a:t>
                      </a:r>
                      <a:r>
                        <a:rPr kumimoji="0" lang="sr-Latn-CS" sz="1400" b="0" i="0" u="none" strike="noStrike" cap="none" normalizeH="0" baseline="0" dirty="0" smtClean="0">
                          <a:ln>
                            <a:noFill/>
                          </a:ln>
                          <a:solidFill>
                            <a:schemeClr val="tx1"/>
                          </a:solidFill>
                          <a:effectLst/>
                          <a:latin typeface="Arial" pitchFamily="34" charset="0"/>
                          <a:cs typeface="Arial" pitchFamily="34" charset="0"/>
                        </a:rPr>
                        <a:t> Country Risk Ratings)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ts val="2700"/>
                        </a:lnSpc>
                        <a:spcBef>
                          <a:spcPct val="0"/>
                        </a:spcBef>
                        <a:spcAft>
                          <a:spcPts val="1300"/>
                        </a:spcAft>
                        <a:buClr>
                          <a:schemeClr val="tx1"/>
                        </a:buClr>
                        <a:buSzTx/>
                        <a:buFontTx/>
                        <a:buNone/>
                        <a:tabLst/>
                        <a:defRPr/>
                      </a:pPr>
                      <a:r>
                        <a:rPr kumimoji="0" lang="sr-Latn-CS" sz="1400" b="0" i="0" u="none" strike="noStrike" cap="none" normalizeH="0" baseline="0" dirty="0" smtClean="0">
                          <a:ln>
                            <a:noFill/>
                          </a:ln>
                          <a:solidFill>
                            <a:schemeClr val="tx1"/>
                          </a:solidFill>
                          <a:effectLst/>
                          <a:latin typeface="Arial" pitchFamily="34" charset="0"/>
                          <a:cs typeface="Arial" pitchFamily="34" charset="0"/>
                        </a:rPr>
                        <a:t>PRS ICRG (Political Risk Services International Country Risk Guide)</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Experts hired by the bank/ institution</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0154">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de-DE" sz="1400" b="0" i="0" u="none" strike="noStrike" cap="none" normalizeH="0" baseline="0" dirty="0" smtClean="0">
                          <a:ln>
                            <a:noFill/>
                          </a:ln>
                          <a:solidFill>
                            <a:schemeClr val="tx1"/>
                          </a:solidFill>
                          <a:effectLst/>
                          <a:latin typeface="Arial" pitchFamily="34" charset="0"/>
                          <a:cs typeface="Arial" pitchFamily="34" charset="0"/>
                        </a:rPr>
                        <a:t>6</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defRPr/>
                      </a:pPr>
                      <a:r>
                        <a:rPr kumimoji="0" lang="en-US" sz="1400" b="0" i="0" u="none" strike="noStrike" cap="none" normalizeH="0" baseline="0" dirty="0" smtClean="0">
                          <a:ln>
                            <a:noFill/>
                          </a:ln>
                          <a:solidFill>
                            <a:schemeClr val="tx1"/>
                          </a:solidFill>
                          <a:effectLst/>
                          <a:latin typeface="Arial" pitchFamily="34" charset="0"/>
                          <a:cs typeface="Arial" pitchFamily="34" charset="0"/>
                        </a:rPr>
                        <a:t>WEF</a:t>
                      </a:r>
                      <a:r>
                        <a:rPr kumimoji="0" lang="sr-Latn-CS" sz="1400" b="0" i="0" u="none" strike="noStrike" cap="none" normalizeH="0" baseline="0" dirty="0" smtClean="0">
                          <a:ln>
                            <a:noFill/>
                          </a:ln>
                          <a:solidFill>
                            <a:schemeClr val="tx1"/>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Report of the World Economic Forum</a:t>
                      </a:r>
                      <a:r>
                        <a:rPr kumimoji="0" lang="sr-Latn-CS" sz="1400" b="0" i="0" u="none" strike="noStrike" cap="none" normalizeH="0" baseline="0" dirty="0" smtClean="0">
                          <a:ln>
                            <a:noFill/>
                          </a:ln>
                          <a:solidFill>
                            <a:schemeClr val="tx1"/>
                          </a:solidFill>
                          <a:effectLst/>
                          <a:latin typeface="Arial" pitchFamily="34" charset="0"/>
                          <a:cs typeface="Arial" pitchFamily="34" charset="0"/>
                        </a:rPr>
                        <a:t>, Executive Opinion Survey) 2013</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Perception of residents;</a:t>
                      </a:r>
                      <a:r>
                        <a:rPr kumimoji="0" lang="sr-Latn-CS" sz="1400" b="0" i="0" u="none" strike="noStrike" cap="none" normalizeH="0" baseline="0" dirty="0" smtClean="0">
                          <a:ln>
                            <a:noFill/>
                          </a:ln>
                          <a:solidFill>
                            <a:schemeClr val="tx1"/>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examinees are mostly local experts</a:t>
                      </a:r>
                      <a:r>
                        <a:rPr kumimoji="0" lang="sr-Latn-CS" sz="1400" b="0" i="0" u="none" strike="noStrike" cap="none" normalizeH="0" baseline="0" dirty="0" smtClean="0">
                          <a:ln>
                            <a:noFill/>
                          </a:ln>
                          <a:solidFill>
                            <a:schemeClr val="tx1"/>
                          </a:solidFill>
                          <a:effectLst/>
                          <a:latin typeface="Arial" pitchFamily="34"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cs typeface="Arial" pitchFamily="34" charset="0"/>
                        </a:rPr>
                        <a:t>local businessmen and multinational companies</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8700">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7</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WJP (World Justice Project Rule of Law Index)</a:t>
                      </a:r>
                      <a:r>
                        <a:rPr kumimoji="0" lang="x-none" sz="1400" b="0" i="0" u="none" strike="noStrike" cap="none" normalizeH="0" baseline="0" dirty="0" smtClean="0">
                          <a:ln>
                            <a:noFill/>
                          </a:ln>
                          <a:solidFill>
                            <a:schemeClr val="tx1"/>
                          </a:solidFill>
                          <a:effectLst/>
                          <a:latin typeface="Arial" pitchFamily="34" charset="0"/>
                          <a:cs typeface="Arial" pitchFamily="34" charset="0"/>
                        </a:rPr>
                        <a:t> 2013</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ts val="2700"/>
                        </a:lnSpc>
                        <a:spcBef>
                          <a:spcPct val="0"/>
                        </a:spcBef>
                        <a:spcAft>
                          <a:spcPts val="1300"/>
                        </a:spcAft>
                        <a:buClr>
                          <a:schemeClr val="tx1"/>
                        </a:buClr>
                        <a:buSzTx/>
                        <a:buFontTx/>
                        <a:buNone/>
                        <a:tabLst/>
                      </a:pPr>
                      <a:r>
                        <a:rPr kumimoji="0" lang="de-DE" sz="1400" b="0" i="0" u="none" strike="noStrike" cap="none" normalizeH="0" baseline="0" dirty="0" smtClean="0">
                          <a:ln>
                            <a:noFill/>
                          </a:ln>
                          <a:solidFill>
                            <a:schemeClr val="tx1"/>
                          </a:solidFill>
                          <a:effectLst/>
                          <a:latin typeface="Arial" pitchFamily="34" charset="0"/>
                          <a:cs typeface="Arial" pitchFamily="34" charset="0"/>
                        </a:rPr>
                        <a:t>Local experts and general population</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white">
          <a:xfrm>
            <a:off x="0" y="428604"/>
            <a:ext cx="8245475" cy="720725"/>
          </a:xfrm>
          <a:prstGeom prst="rect">
            <a:avLst/>
          </a:prstGeom>
          <a:noFill/>
          <a:ln w="9525">
            <a:noFill/>
            <a:miter lim="800000"/>
            <a:headEnd/>
            <a:tailEnd/>
          </a:ln>
        </p:spPr>
        <p:txBody>
          <a:bodyPr lIns="90000" tIns="46800" rIns="90000" bIns="46800"/>
          <a:lstStyle/>
          <a:p>
            <a:pPr algn="ctr" eaLnBrk="0" hangingPunct="0">
              <a:lnSpc>
                <a:spcPts val="4200"/>
              </a:lnSpc>
            </a:pPr>
            <a:r>
              <a:rPr lang="en-GB" sz="3200" b="1" dirty="0" smtClean="0">
                <a:solidFill>
                  <a:srgbClr val="FF0000"/>
                </a:solidFill>
                <a:latin typeface="Arial" pitchFamily="34" charset="0"/>
              </a:rPr>
              <a:t>CPI 2013</a:t>
            </a:r>
            <a:r>
              <a:rPr lang="sr-Latn-CS" sz="3200" b="1" dirty="0" smtClean="0">
                <a:solidFill>
                  <a:srgbClr val="FF0000"/>
                </a:solidFill>
                <a:latin typeface="Arial" pitchFamily="34" charset="0"/>
              </a:rPr>
              <a:t> – </a:t>
            </a:r>
            <a:r>
              <a:rPr lang="en-US" sz="3200" b="1" dirty="0" smtClean="0">
                <a:solidFill>
                  <a:srgbClr val="FF0000"/>
                </a:solidFill>
                <a:latin typeface="Arial" pitchFamily="34" charset="0"/>
              </a:rPr>
              <a:t>former</a:t>
            </a:r>
            <a:r>
              <a:rPr lang="sr-Latn-CS" sz="3200" b="1" dirty="0" smtClean="0">
                <a:solidFill>
                  <a:srgbClr val="FF0000"/>
                </a:solidFill>
                <a:latin typeface="Arial" pitchFamily="34" charset="0"/>
              </a:rPr>
              <a:t> </a:t>
            </a:r>
            <a:r>
              <a:rPr lang="sr-Latn-CS" sz="3200" b="1" dirty="0" smtClean="0">
                <a:solidFill>
                  <a:srgbClr val="FF0000"/>
                </a:solidFill>
                <a:latin typeface="Arial" pitchFamily="34" charset="0"/>
              </a:rPr>
              <a:t>SFR</a:t>
            </a:r>
            <a:r>
              <a:rPr lang="en-GB" sz="3200" b="1" dirty="0" smtClean="0">
                <a:solidFill>
                  <a:srgbClr val="FF0000"/>
                </a:solidFill>
                <a:latin typeface="Arial" pitchFamily="34" charset="0"/>
              </a:rPr>
              <a:t>Y’s republics</a:t>
            </a:r>
            <a:endParaRPr lang="en-GB" sz="3200" b="1" dirty="0">
              <a:solidFill>
                <a:srgbClr val="FF0000"/>
              </a:solidFill>
              <a:latin typeface="Arial" pitchFamily="34" charset="0"/>
            </a:endParaRPr>
          </a:p>
        </p:txBody>
      </p:sp>
      <p:graphicFrame>
        <p:nvGraphicFramePr>
          <p:cNvPr id="5" name="Table 4"/>
          <p:cNvGraphicFramePr>
            <a:graphicFrameLocks noGrp="1"/>
          </p:cNvGraphicFramePr>
          <p:nvPr/>
        </p:nvGraphicFramePr>
        <p:xfrm>
          <a:off x="1071538" y="1428736"/>
          <a:ext cx="6781800" cy="4962539"/>
        </p:xfrm>
        <a:graphic>
          <a:graphicData uri="http://schemas.openxmlformats.org/drawingml/2006/table">
            <a:tbl>
              <a:tblPr/>
              <a:tblGrid>
                <a:gridCol w="1208088"/>
                <a:gridCol w="2443162"/>
                <a:gridCol w="1203325"/>
                <a:gridCol w="1927225"/>
              </a:tblGrid>
              <a:tr h="154784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333399"/>
                          </a:solidFill>
                          <a:effectLst/>
                          <a:latin typeface="Calibri" pitchFamily="34" charset="0"/>
                          <a:ea typeface="SimSun" pitchFamily="2" charset="-122"/>
                          <a:cs typeface="Arial" pitchFamily="34" charset="0"/>
                        </a:rPr>
                        <a:t>Ra</a:t>
                      </a:r>
                      <a:r>
                        <a:rPr kumimoji="0" lang="sr-Latn-CS" sz="2000" b="1" i="0" u="none" strike="noStrike" cap="none" normalizeH="0" baseline="0" dirty="0" smtClean="0">
                          <a:ln>
                            <a:noFill/>
                          </a:ln>
                          <a:solidFill>
                            <a:srgbClr val="333399"/>
                          </a:solidFill>
                          <a:effectLst/>
                          <a:latin typeface="Calibri" pitchFamily="34" charset="0"/>
                          <a:ea typeface="SimSun" pitchFamily="2" charset="-122"/>
                          <a:cs typeface="Arial" pitchFamily="34" charset="0"/>
                        </a:rPr>
                        <a:t>n</a:t>
                      </a:r>
                      <a:r>
                        <a:rPr kumimoji="0" lang="en-US" sz="2000" b="1" i="0" u="none" strike="noStrike" cap="none" normalizeH="0" baseline="0" dirty="0" smtClean="0">
                          <a:ln>
                            <a:noFill/>
                          </a:ln>
                          <a:solidFill>
                            <a:srgbClr val="333399"/>
                          </a:solidFill>
                          <a:effectLst/>
                          <a:latin typeface="Calibri" pitchFamily="34" charset="0"/>
                          <a:ea typeface="SimSun" pitchFamily="2" charset="-122"/>
                          <a:cs typeface="Arial" pitchFamily="34" charset="0"/>
                        </a:rPr>
                        <a:t>k</a:t>
                      </a:r>
                      <a:endParaRPr kumimoji="0" lang="sr-Latn-C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6" marB="42976"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99"/>
                          </a:solidFill>
                          <a:effectLst/>
                          <a:latin typeface="Calibri" pitchFamily="34" charset="0"/>
                          <a:ea typeface="SimSun" pitchFamily="2" charset="-122"/>
                          <a:cs typeface="Arial" pitchFamily="34" charset="0"/>
                        </a:rPr>
                        <a:t>Country</a:t>
                      </a:r>
                      <a:endParaRPr kumimoji="0" lang="sr-Latn-C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6" marB="429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1" i="0" u="none" strike="noStrike" cap="none" normalizeH="0" baseline="0" dirty="0" smtClean="0">
                          <a:ln>
                            <a:noFill/>
                          </a:ln>
                          <a:solidFill>
                            <a:srgbClr val="333399"/>
                          </a:solidFill>
                          <a:effectLst/>
                          <a:latin typeface="Calibri" pitchFamily="34" charset="0"/>
                          <a:cs typeface="Arial" pitchFamily="34" charset="0"/>
                        </a:rPr>
                        <a:t>S</a:t>
                      </a:r>
                      <a:r>
                        <a:rPr kumimoji="0" lang="en-US" sz="2000" b="1" i="0" u="none" strike="noStrike" cap="none" normalizeH="0" baseline="0" dirty="0" smtClean="0">
                          <a:ln>
                            <a:noFill/>
                          </a:ln>
                          <a:solidFill>
                            <a:srgbClr val="333399"/>
                          </a:solidFill>
                          <a:effectLst/>
                          <a:latin typeface="Calibri" pitchFamily="34" charset="0"/>
                          <a:cs typeface="Arial" pitchFamily="34" charset="0"/>
                        </a:rPr>
                        <a:t>core</a:t>
                      </a:r>
                      <a:r>
                        <a:rPr kumimoji="0" lang="sr-Latn-CS" sz="2000" b="1" i="0" u="none" strike="noStrike" cap="none" normalizeH="0" baseline="0" dirty="0" smtClean="0">
                          <a:ln>
                            <a:noFill/>
                          </a:ln>
                          <a:solidFill>
                            <a:srgbClr val="333399"/>
                          </a:solidFill>
                          <a:effectLst/>
                          <a:latin typeface="Calibri" pitchFamily="34" charset="0"/>
                          <a:cs typeface="Arial" pitchFamily="34" charset="0"/>
                        </a:rPr>
                        <a:t> 201</a:t>
                      </a:r>
                      <a:r>
                        <a:rPr kumimoji="0" lang="en-US" sz="2000" b="1" i="0" u="none" strike="noStrike" cap="none" normalizeH="0" baseline="0" dirty="0" smtClean="0">
                          <a:ln>
                            <a:noFill/>
                          </a:ln>
                          <a:solidFill>
                            <a:srgbClr val="333399"/>
                          </a:solidFill>
                          <a:effectLst/>
                          <a:latin typeface="Calibri" pitchFamily="34" charset="0"/>
                          <a:cs typeface="Arial" pitchFamily="34" charset="0"/>
                        </a:rPr>
                        <a:t>3</a:t>
                      </a:r>
                      <a:r>
                        <a:rPr kumimoji="0" lang="sr-Latn-CS" sz="2000" b="1" i="0" u="none" strike="noStrike" cap="none" normalizeH="0" baseline="0" dirty="0" smtClean="0">
                          <a:ln>
                            <a:noFill/>
                          </a:ln>
                          <a:solidFill>
                            <a:srgbClr val="333399"/>
                          </a:solidFill>
                          <a:effectLst/>
                          <a:latin typeface="Calibri" pitchFamily="34" charset="0"/>
                          <a:cs typeface="Arial" pitchFamily="34" charset="0"/>
                        </a:rPr>
                        <a:t> </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6" marB="4297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333399"/>
                          </a:solidFill>
                          <a:effectLst/>
                          <a:latin typeface="Calibri" pitchFamily="34" charset="0"/>
                          <a:cs typeface="Arial" pitchFamily="34" charset="0"/>
                        </a:rPr>
                        <a:t>Number of researches</a:t>
                      </a:r>
                      <a:r>
                        <a:rPr kumimoji="0" lang="sr-Latn-CS" sz="2000" b="1" i="0" u="none" strike="noStrike" cap="none" normalizeH="0" baseline="0" dirty="0" smtClean="0">
                          <a:ln>
                            <a:noFill/>
                          </a:ln>
                          <a:solidFill>
                            <a:srgbClr val="333399"/>
                          </a:solidFill>
                          <a:effectLst/>
                          <a:latin typeface="Calibri" pitchFamily="34" charset="0"/>
                          <a:cs typeface="Arial" pitchFamily="34" charset="0"/>
                        </a:rPr>
                        <a:t> – CPI 20</a:t>
                      </a:r>
                      <a:r>
                        <a:rPr kumimoji="0" lang="en-US" sz="2000" b="1" i="0" u="none" strike="noStrike" cap="none" normalizeH="0" baseline="0" dirty="0" smtClean="0">
                          <a:ln>
                            <a:noFill/>
                          </a:ln>
                          <a:solidFill>
                            <a:srgbClr val="333399"/>
                          </a:solidFill>
                          <a:effectLst/>
                          <a:latin typeface="Calibri" pitchFamily="34" charset="0"/>
                          <a:cs typeface="Arial" pitchFamily="34" charset="0"/>
                        </a:rPr>
                        <a:t>13</a:t>
                      </a:r>
                      <a:r>
                        <a:rPr kumimoji="0" lang="en-US" sz="2000" b="0" i="0" u="none" strike="noStrike" cap="none" normalizeH="0" baseline="0" dirty="0" smtClean="0">
                          <a:ln>
                            <a:noFill/>
                          </a:ln>
                          <a:solidFill>
                            <a:srgbClr val="333399"/>
                          </a:solidFill>
                          <a:effectLst/>
                          <a:latin typeface="Calibri" pitchFamily="34" charset="0"/>
                          <a:cs typeface="Arial" pitchFamily="34" charset="0"/>
                        </a:rPr>
                        <a:t> </a:t>
                      </a:r>
                    </a:p>
                  </a:txBody>
                  <a:tcPr marL="85952" marR="85952" marT="42976" marB="4297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56516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1" i="0" u="none" strike="noStrike" cap="none" normalizeH="0" baseline="0" dirty="0" smtClean="0">
                          <a:ln>
                            <a:noFill/>
                          </a:ln>
                          <a:solidFill>
                            <a:srgbClr val="333399"/>
                          </a:solidFill>
                          <a:effectLst/>
                          <a:latin typeface="Calibri" pitchFamily="34" charset="0"/>
                          <a:cs typeface="Arial" pitchFamily="34" charset="0"/>
                        </a:rPr>
                        <a:t>43</a:t>
                      </a:r>
                      <a:r>
                        <a:rPr kumimoji="0" lang="sr-Latn-CS" sz="2000" b="0" i="0" u="none" strike="noStrike" cap="none" normalizeH="0" baseline="0" dirty="0" smtClean="0">
                          <a:ln>
                            <a:noFill/>
                          </a:ln>
                          <a:solidFill>
                            <a:srgbClr val="333399"/>
                          </a:solidFill>
                          <a:effectLst/>
                          <a:latin typeface="Calibri" pitchFamily="34" charset="0"/>
                          <a:cs typeface="Arial" pitchFamily="34" charset="0"/>
                        </a:rPr>
                        <a:t> </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1" i="0" u="none" strike="noStrike" cap="none" normalizeH="0" baseline="0" dirty="0" smtClean="0">
                          <a:ln>
                            <a:noFill/>
                          </a:ln>
                          <a:solidFill>
                            <a:srgbClr val="333399"/>
                          </a:solidFill>
                          <a:effectLst/>
                          <a:latin typeface="Calibri" pitchFamily="34" charset="0"/>
                          <a:cs typeface="Arial" pitchFamily="34" charset="0"/>
                        </a:rPr>
                        <a:t>Slovenia</a:t>
                      </a:r>
                      <a:r>
                        <a:rPr kumimoji="0" lang="sr-Latn-CS" sz="2000" b="0" i="0" u="none" strike="noStrike" cap="none" normalizeH="0" baseline="0" dirty="0" smtClean="0">
                          <a:ln>
                            <a:noFill/>
                          </a:ln>
                          <a:solidFill>
                            <a:srgbClr val="333399"/>
                          </a:solidFill>
                          <a:effectLst/>
                          <a:latin typeface="Calibri" pitchFamily="34" charset="0"/>
                          <a:cs typeface="Arial" pitchFamily="34" charset="0"/>
                        </a:rPr>
                        <a:t> </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0" i="0" u="none" strike="noStrike" cap="none" normalizeH="0" baseline="0" dirty="0" smtClean="0">
                          <a:ln>
                            <a:noFill/>
                          </a:ln>
                          <a:solidFill>
                            <a:srgbClr val="333399"/>
                          </a:solidFill>
                          <a:effectLst/>
                          <a:latin typeface="Calibri" pitchFamily="34" charset="0"/>
                          <a:cs typeface="Arial" pitchFamily="34" charset="0"/>
                        </a:rPr>
                        <a:t>57</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x-none" sz="2000" b="0" i="0" u="none" strike="noStrike" cap="none" normalizeH="0" baseline="0" dirty="0" smtClean="0">
                          <a:ln>
                            <a:noFill/>
                          </a:ln>
                          <a:solidFill>
                            <a:srgbClr val="333399"/>
                          </a:solidFill>
                          <a:effectLst/>
                          <a:latin typeface="Calibri" pitchFamily="34" charset="0"/>
                          <a:cs typeface="Arial" pitchFamily="34" charset="0"/>
                        </a:rPr>
                        <a:t>9</a:t>
                      </a:r>
                      <a:r>
                        <a:rPr kumimoji="0" lang="en-US" sz="2000" b="0" i="0" u="none" strike="noStrike" cap="none" normalizeH="0" baseline="0" dirty="0" smtClean="0">
                          <a:ln>
                            <a:noFill/>
                          </a:ln>
                          <a:solidFill>
                            <a:srgbClr val="333399"/>
                          </a:solidFill>
                          <a:effectLst/>
                          <a:latin typeface="Calibri" pitchFamily="34" charset="0"/>
                          <a:cs typeface="Arial" pitchFamily="34" charset="0"/>
                        </a:rPr>
                        <a:t> </a:t>
                      </a:r>
                    </a:p>
                  </a:txBody>
                  <a:tcPr marL="85952" marR="85952" marT="42977" marB="42977"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3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x-none" sz="2000" b="1" i="0" u="none" strike="noStrike" cap="none" normalizeH="0" baseline="0" dirty="0" smtClean="0">
                          <a:ln>
                            <a:noFill/>
                          </a:ln>
                          <a:solidFill>
                            <a:srgbClr val="333399"/>
                          </a:solidFill>
                          <a:effectLst/>
                          <a:latin typeface="Calibri" pitchFamily="34" charset="0"/>
                          <a:cs typeface="Arial" pitchFamily="34" charset="0"/>
                        </a:rPr>
                        <a:t>57</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333399"/>
                          </a:solidFill>
                          <a:effectLst/>
                          <a:latin typeface="Calibri" pitchFamily="34" charset="0"/>
                          <a:cs typeface="Arial" pitchFamily="34" charset="0"/>
                        </a:rPr>
                        <a:t>Croatia</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0" i="0" u="none" strike="noStrike" cap="none" normalizeH="0" baseline="0" dirty="0" smtClean="0">
                          <a:ln>
                            <a:noFill/>
                          </a:ln>
                          <a:solidFill>
                            <a:srgbClr val="333399"/>
                          </a:solidFill>
                          <a:effectLst/>
                          <a:latin typeface="Calibri" pitchFamily="34" charset="0"/>
                          <a:cs typeface="Arial" pitchFamily="34" charset="0"/>
                        </a:rPr>
                        <a:t>48</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0" i="0" u="none" strike="noStrike" cap="none" normalizeH="0" baseline="0" dirty="0" smtClean="0">
                          <a:ln>
                            <a:noFill/>
                          </a:ln>
                          <a:solidFill>
                            <a:srgbClr val="333399"/>
                          </a:solidFill>
                          <a:effectLst/>
                          <a:latin typeface="Calibri" pitchFamily="34" charset="0"/>
                          <a:cs typeface="Arial" pitchFamily="34" charset="0"/>
                        </a:rPr>
                        <a:t>9</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48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333399"/>
                          </a:solidFill>
                          <a:effectLst/>
                          <a:latin typeface="Calibri" pitchFamily="34" charset="0"/>
                          <a:cs typeface="Arial" pitchFamily="34" charset="0"/>
                        </a:rPr>
                        <a:t>6</a:t>
                      </a:r>
                      <a:r>
                        <a:rPr kumimoji="0" lang="sr-Latn-CS" sz="2000" b="1" i="0" u="none" strike="noStrike" cap="none" normalizeH="0" baseline="0" dirty="0" smtClean="0">
                          <a:ln>
                            <a:noFill/>
                          </a:ln>
                          <a:solidFill>
                            <a:srgbClr val="333399"/>
                          </a:solidFill>
                          <a:effectLst/>
                          <a:latin typeface="Calibri" pitchFamily="34" charset="0"/>
                          <a:cs typeface="Arial" pitchFamily="34" charset="0"/>
                        </a:rPr>
                        <a:t>7</a:t>
                      </a:r>
                      <a:r>
                        <a:rPr kumimoji="0" lang="sr-Latn-CS" sz="2000" b="0" i="0" u="none" strike="noStrike" cap="none" normalizeH="0" baseline="0" dirty="0" smtClean="0">
                          <a:ln>
                            <a:noFill/>
                          </a:ln>
                          <a:solidFill>
                            <a:srgbClr val="333399"/>
                          </a:solidFill>
                          <a:effectLst/>
                          <a:latin typeface="Calibri" pitchFamily="34" charset="0"/>
                          <a:cs typeface="Arial" pitchFamily="34" charset="0"/>
                        </a:rPr>
                        <a:t> </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000" b="1" i="0" u="none" strike="noStrike" cap="none" normalizeH="0" baseline="0" dirty="0" smtClean="0">
                          <a:ln>
                            <a:noFill/>
                          </a:ln>
                          <a:solidFill>
                            <a:srgbClr val="333399"/>
                          </a:solidFill>
                          <a:effectLst/>
                          <a:latin typeface="Calibri" pitchFamily="34" charset="0"/>
                          <a:cs typeface="Arial" pitchFamily="34" charset="0"/>
                        </a:rPr>
                        <a:t>Macedonia</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0" i="0" u="none" strike="noStrike" cap="none" normalizeH="0" baseline="0" dirty="0" smtClean="0">
                          <a:ln>
                            <a:noFill/>
                          </a:ln>
                          <a:solidFill>
                            <a:srgbClr val="333399"/>
                          </a:solidFill>
                          <a:effectLst/>
                          <a:latin typeface="Calibri" pitchFamily="34" charset="0"/>
                          <a:cs typeface="Arial" pitchFamily="34" charset="0"/>
                        </a:rPr>
                        <a:t>44</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0" i="0" u="none" strike="noStrike" cap="none" normalizeH="0" baseline="0" smtClean="0">
                          <a:ln>
                            <a:noFill/>
                          </a:ln>
                          <a:solidFill>
                            <a:srgbClr val="333399"/>
                          </a:solidFill>
                          <a:effectLst/>
                          <a:latin typeface="Calibri" pitchFamily="34" charset="0"/>
                          <a:cs typeface="Arial" pitchFamily="34" charset="0"/>
                        </a:rPr>
                        <a:t>6 </a:t>
                      </a:r>
                      <a:endParaRPr kumimoji="0" lang="en-US" sz="2000" b="0" i="0" u="none" strike="noStrike" cap="none" normalizeH="0" baseline="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658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x-none" sz="2000" b="1" i="0" u="none" strike="noStrike" cap="none" normalizeH="0" baseline="0" dirty="0" smtClean="0">
                          <a:ln>
                            <a:noFill/>
                          </a:ln>
                          <a:solidFill>
                            <a:srgbClr val="333399"/>
                          </a:solidFill>
                          <a:effectLst/>
                          <a:latin typeface="Calibri" pitchFamily="34" charset="0"/>
                          <a:cs typeface="Arial" pitchFamily="34" charset="0"/>
                        </a:rPr>
                        <a:t>67</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GB" sz="2000" b="1" i="0" u="none" strike="noStrike" cap="none" normalizeH="0" baseline="0" dirty="0" smtClean="0">
                          <a:ln>
                            <a:noFill/>
                          </a:ln>
                          <a:solidFill>
                            <a:srgbClr val="333399"/>
                          </a:solidFill>
                          <a:effectLst/>
                          <a:latin typeface="Calibri" pitchFamily="34" charset="0"/>
                          <a:cs typeface="Arial" pitchFamily="34" charset="0"/>
                        </a:rPr>
                        <a:t>Montenegro</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0" i="0" u="none" strike="noStrike" cap="none" normalizeH="0" baseline="0" dirty="0" smtClean="0">
                          <a:ln>
                            <a:noFill/>
                          </a:ln>
                          <a:solidFill>
                            <a:srgbClr val="333399"/>
                          </a:solidFill>
                          <a:effectLst/>
                          <a:latin typeface="Calibri" pitchFamily="34" charset="0"/>
                          <a:cs typeface="Arial" pitchFamily="34" charset="0"/>
                        </a:rPr>
                        <a:t>44 </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0" i="0" u="none" strike="noStrike" cap="none" normalizeH="0" baseline="0" dirty="0" smtClean="0">
                          <a:ln>
                            <a:noFill/>
                          </a:ln>
                          <a:solidFill>
                            <a:srgbClr val="333399"/>
                          </a:solidFill>
                          <a:effectLst/>
                          <a:latin typeface="Calibri" pitchFamily="34" charset="0"/>
                          <a:cs typeface="Arial" pitchFamily="34" charset="0"/>
                        </a:rPr>
                        <a:t>4</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9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1" i="0" u="none" strike="noStrike" cap="none" normalizeH="0" baseline="0" dirty="0" smtClean="0">
                          <a:ln>
                            <a:noFill/>
                          </a:ln>
                          <a:solidFill>
                            <a:srgbClr val="333399"/>
                          </a:solidFill>
                          <a:effectLst/>
                          <a:latin typeface="Calibri" pitchFamily="34" charset="0"/>
                          <a:cs typeface="Arial" pitchFamily="34" charset="0"/>
                        </a:rPr>
                        <a:t>72</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1" i="0" u="none" strike="noStrike" cap="none" normalizeH="0" baseline="0" dirty="0" smtClean="0">
                          <a:ln>
                            <a:noFill/>
                          </a:ln>
                          <a:solidFill>
                            <a:srgbClr val="333399"/>
                          </a:solidFill>
                          <a:effectLst/>
                          <a:latin typeface="Calibri" pitchFamily="34" charset="0"/>
                          <a:cs typeface="Arial" pitchFamily="34" charset="0"/>
                        </a:rPr>
                        <a:t>B</a:t>
                      </a:r>
                      <a:r>
                        <a:rPr kumimoji="0" lang="en-US" sz="2000" b="1" i="0" u="none" strike="noStrike" cap="none" normalizeH="0" baseline="0" dirty="0" smtClean="0">
                          <a:ln>
                            <a:noFill/>
                          </a:ln>
                          <a:solidFill>
                            <a:srgbClr val="333399"/>
                          </a:solidFill>
                          <a:effectLst/>
                          <a:latin typeface="Calibri" pitchFamily="34" charset="0"/>
                          <a:cs typeface="Arial" pitchFamily="34" charset="0"/>
                        </a:rPr>
                        <a:t> &amp; </a:t>
                      </a:r>
                      <a:r>
                        <a:rPr kumimoji="0" lang="sr-Latn-CS" sz="2000" b="1" i="0" u="none" strike="noStrike" cap="none" normalizeH="0" baseline="0" dirty="0" smtClean="0">
                          <a:ln>
                            <a:noFill/>
                          </a:ln>
                          <a:solidFill>
                            <a:srgbClr val="333399"/>
                          </a:solidFill>
                          <a:effectLst/>
                          <a:latin typeface="Calibri" pitchFamily="34" charset="0"/>
                          <a:cs typeface="Arial" pitchFamily="34" charset="0"/>
                        </a:rPr>
                        <a:t>H</a:t>
                      </a:r>
                      <a:r>
                        <a:rPr kumimoji="0" lang="sr-Latn-CS" sz="2000" b="0" i="0" u="none" strike="noStrike" cap="none" normalizeH="0" baseline="0" dirty="0" smtClean="0">
                          <a:ln>
                            <a:noFill/>
                          </a:ln>
                          <a:solidFill>
                            <a:srgbClr val="333399"/>
                          </a:solidFill>
                          <a:effectLst/>
                          <a:latin typeface="Calibri" pitchFamily="34" charset="0"/>
                          <a:cs typeface="Arial" pitchFamily="34" charset="0"/>
                        </a:rPr>
                        <a:t> </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0" i="0" u="none" strike="noStrike" cap="none" normalizeH="0" baseline="0" dirty="0" smtClean="0">
                          <a:ln>
                            <a:noFill/>
                          </a:ln>
                          <a:solidFill>
                            <a:srgbClr val="333399"/>
                          </a:solidFill>
                          <a:effectLst/>
                          <a:latin typeface="Calibri" pitchFamily="34" charset="0"/>
                          <a:cs typeface="Arial" pitchFamily="34" charset="0"/>
                        </a:rPr>
                        <a:t>42</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0" i="0" u="none" strike="noStrike" cap="none" normalizeH="0" baseline="0" dirty="0" smtClean="0">
                          <a:ln>
                            <a:noFill/>
                          </a:ln>
                          <a:solidFill>
                            <a:srgbClr val="333399"/>
                          </a:solidFill>
                          <a:effectLst/>
                          <a:latin typeface="Calibri" pitchFamily="34" charset="0"/>
                          <a:cs typeface="Arial" pitchFamily="34" charset="0"/>
                        </a:rPr>
                        <a:t>7</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153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1" i="0" u="none" strike="noStrike" cap="none" normalizeH="0" baseline="0" dirty="0" smtClean="0">
                          <a:ln>
                            <a:noFill/>
                          </a:ln>
                          <a:solidFill>
                            <a:srgbClr val="FF0066"/>
                          </a:solidFill>
                          <a:effectLst/>
                          <a:latin typeface="Calibri" pitchFamily="34" charset="0"/>
                          <a:cs typeface="Arial" pitchFamily="34" charset="0"/>
                        </a:rPr>
                        <a:t>72</a:t>
                      </a:r>
                      <a:r>
                        <a:rPr kumimoji="0" lang="sr-Latn-CS" sz="2000" b="0" i="0" u="none" strike="noStrike" cap="none" normalizeH="0" baseline="0" dirty="0" smtClean="0">
                          <a:ln>
                            <a:noFill/>
                          </a:ln>
                          <a:solidFill>
                            <a:srgbClr val="333399"/>
                          </a:solidFill>
                          <a:effectLst/>
                          <a:latin typeface="Calibri" pitchFamily="34" charset="0"/>
                          <a:cs typeface="Arial" pitchFamily="34" charset="0"/>
                        </a:rPr>
                        <a:t> </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44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1" i="0" u="none" strike="noStrike" cap="none" normalizeH="0" baseline="0" dirty="0" smtClean="0">
                          <a:ln>
                            <a:noFill/>
                          </a:ln>
                          <a:solidFill>
                            <a:srgbClr val="FF0066"/>
                          </a:solidFill>
                          <a:effectLst/>
                          <a:latin typeface="Calibri" pitchFamily="34" charset="0"/>
                          <a:cs typeface="Arial" pitchFamily="34" charset="0"/>
                        </a:rPr>
                        <a:t>S</a:t>
                      </a:r>
                      <a:r>
                        <a:rPr kumimoji="0" lang="en-US" sz="2000" b="1" i="0" u="none" strike="noStrike" cap="none" normalizeH="0" baseline="0" dirty="0" smtClean="0">
                          <a:ln>
                            <a:noFill/>
                          </a:ln>
                          <a:solidFill>
                            <a:srgbClr val="FF0066"/>
                          </a:solidFill>
                          <a:effectLst/>
                          <a:latin typeface="Calibri" pitchFamily="34" charset="0"/>
                          <a:cs typeface="Arial" pitchFamily="34" charset="0"/>
                        </a:rPr>
                        <a:t>e</a:t>
                      </a:r>
                      <a:r>
                        <a:rPr kumimoji="0" lang="sr-Latn-CS" sz="2000" b="1" i="0" u="none" strike="noStrike" cap="none" normalizeH="0" baseline="0" dirty="0" smtClean="0">
                          <a:ln>
                            <a:noFill/>
                          </a:ln>
                          <a:solidFill>
                            <a:srgbClr val="FF0066"/>
                          </a:solidFill>
                          <a:effectLst/>
                          <a:latin typeface="Calibri" pitchFamily="34" charset="0"/>
                          <a:cs typeface="Arial" pitchFamily="34" charset="0"/>
                        </a:rPr>
                        <a:t>rbia </a:t>
                      </a:r>
                      <a:endParaRPr kumimoji="0" lang="en-US" sz="2000" b="0" i="0" u="none" strike="noStrike" cap="none" normalizeH="0" baseline="0" dirty="0" smtClean="0">
                        <a:ln>
                          <a:noFill/>
                        </a:ln>
                        <a:solidFill>
                          <a:srgbClr val="FF0066"/>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44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1" i="0" u="none" strike="noStrike" cap="none" normalizeH="0" baseline="0" dirty="0" smtClean="0">
                          <a:ln>
                            <a:noFill/>
                          </a:ln>
                          <a:solidFill>
                            <a:srgbClr val="FF0066"/>
                          </a:solidFill>
                          <a:effectLst/>
                          <a:latin typeface="Calibri" pitchFamily="34" charset="0"/>
                          <a:cs typeface="Arial" pitchFamily="34" charset="0"/>
                        </a:rPr>
                        <a:t>42</a:t>
                      </a:r>
                      <a:endParaRPr kumimoji="0" lang="en-US" sz="2000" b="0" i="0" u="none" strike="noStrike" cap="none" normalizeH="0" baseline="0" dirty="0" smtClean="0">
                        <a:ln>
                          <a:noFill/>
                        </a:ln>
                        <a:solidFill>
                          <a:srgbClr val="FF0066"/>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44B"/>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sr-Latn-CS" sz="2000" b="1" i="0" u="none" strike="noStrike" cap="none" normalizeH="0" baseline="0" dirty="0" smtClean="0">
                          <a:ln>
                            <a:noFill/>
                          </a:ln>
                          <a:solidFill>
                            <a:srgbClr val="FF0066"/>
                          </a:solidFill>
                          <a:effectLst/>
                          <a:latin typeface="Calibri" pitchFamily="34" charset="0"/>
                          <a:cs typeface="Arial" pitchFamily="34" charset="0"/>
                        </a:rPr>
                        <a:t>7</a:t>
                      </a:r>
                      <a:r>
                        <a:rPr kumimoji="0" lang="sr-Latn-CS" sz="2000" b="0" i="0" u="none" strike="noStrike" cap="none" normalizeH="0" baseline="0" dirty="0" smtClean="0">
                          <a:ln>
                            <a:noFill/>
                          </a:ln>
                          <a:solidFill>
                            <a:srgbClr val="333399"/>
                          </a:solidFill>
                          <a:effectLst/>
                          <a:latin typeface="Calibri" pitchFamily="34" charset="0"/>
                          <a:cs typeface="Arial" pitchFamily="34" charset="0"/>
                        </a:rPr>
                        <a:t> </a:t>
                      </a:r>
                      <a:endParaRPr kumimoji="0" lang="en-US" sz="2000" b="0" i="0" u="none" strike="noStrike" cap="none" normalizeH="0" baseline="0" dirty="0" smtClean="0">
                        <a:ln>
                          <a:noFill/>
                        </a:ln>
                        <a:solidFill>
                          <a:srgbClr val="333399"/>
                        </a:solidFill>
                        <a:effectLst/>
                        <a:latin typeface="Calibri" pitchFamily="34" charset="0"/>
                        <a:cs typeface="Arial" pitchFamily="34" charset="0"/>
                      </a:endParaRPr>
                    </a:p>
                  </a:txBody>
                  <a:tcPr marL="85952" marR="85952" marT="42977" marB="42977"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44B"/>
                    </a:solidFill>
                  </a:tcPr>
                </a:tc>
              </a:tr>
            </a:tbl>
          </a:graphicData>
        </a:graphic>
      </p:graphicFrame>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sz="quarter"/>
          </p:nvPr>
        </p:nvSpPr>
        <p:spPr>
          <a:xfrm>
            <a:off x="762000" y="304800"/>
            <a:ext cx="7772400" cy="1143000"/>
          </a:xfrm>
        </p:spPr>
        <p:txBody>
          <a:bodyPr/>
          <a:lstStyle/>
          <a:p>
            <a:r>
              <a:rPr lang="en-GB" dirty="0" smtClean="0">
                <a:solidFill>
                  <a:srgbClr val="FF0000"/>
                </a:solidFill>
              </a:rPr>
              <a:t>Evaluation of Serbia by sources for 201</a:t>
            </a:r>
            <a:r>
              <a:rPr lang="en-US" dirty="0" smtClean="0">
                <a:solidFill>
                  <a:srgbClr val="FF0000"/>
                </a:solidFill>
              </a:rPr>
              <a:t>1</a:t>
            </a:r>
            <a:r>
              <a:rPr lang="en-GB" dirty="0" smtClean="0">
                <a:solidFill>
                  <a:srgbClr val="FF0000"/>
                </a:solidFill>
              </a:rPr>
              <a:t>, 201</a:t>
            </a:r>
            <a:r>
              <a:rPr lang="en-US" dirty="0" smtClean="0">
                <a:solidFill>
                  <a:srgbClr val="FF0000"/>
                </a:solidFill>
              </a:rPr>
              <a:t>2 and for 2013</a:t>
            </a:r>
            <a:r>
              <a:rPr lang="en-GB" dirty="0" smtClean="0">
                <a:solidFill>
                  <a:srgbClr val="FF0000"/>
                </a:solidFill>
              </a:rPr>
              <a:t> </a:t>
            </a:r>
            <a:endParaRPr lang="en-US" altLang="en-US" dirty="0" smtClean="0">
              <a:solidFill>
                <a:srgbClr val="FF0000"/>
              </a:solidFill>
            </a:endParaRPr>
          </a:p>
        </p:txBody>
      </p:sp>
      <p:graphicFrame>
        <p:nvGraphicFramePr>
          <p:cNvPr id="2" name="Content Placeholder 1"/>
          <p:cNvGraphicFramePr>
            <a:graphicFrameLocks noGrp="1"/>
          </p:cNvGraphicFramePr>
          <p:nvPr>
            <p:ph sz="quarter" idx="2"/>
            <p:extLst>
              <p:ext uri="{D42A27DB-BD31-4B8C-83A1-F6EECF244321}">
                <p14:modId xmlns:p14="http://schemas.microsoft.com/office/powerpoint/2010/main" xmlns="" val="2866285878"/>
              </p:ext>
            </p:extLst>
          </p:nvPr>
        </p:nvGraphicFramePr>
        <p:xfrm>
          <a:off x="914401" y="1600200"/>
          <a:ext cx="7543798" cy="5288280"/>
        </p:xfrm>
        <a:graphic>
          <a:graphicData uri="http://schemas.openxmlformats.org/drawingml/2006/table">
            <a:tbl>
              <a:tblPr firstRow="1" firstCol="1" bandRow="1"/>
              <a:tblGrid>
                <a:gridCol w="2420122"/>
                <a:gridCol w="1744230"/>
                <a:gridCol w="1744230"/>
                <a:gridCol w="1635216"/>
              </a:tblGrid>
              <a:tr h="441960">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CPI </a:t>
                      </a:r>
                      <a:r>
                        <a:rPr lang="en-US" sz="2000" b="1" dirty="0" smtClean="0">
                          <a:solidFill>
                            <a:srgbClr val="333399"/>
                          </a:solidFill>
                          <a:effectLst/>
                          <a:latin typeface="Calibri"/>
                          <a:ea typeface="Calibri"/>
                          <a:cs typeface="Times New Roman"/>
                        </a:rPr>
                        <a:t>2011</a:t>
                      </a:r>
                      <a:r>
                        <a:rPr lang="x-none" sz="2000" b="1" smtClean="0">
                          <a:solidFill>
                            <a:srgbClr val="333399"/>
                          </a:solidFill>
                          <a:effectLst/>
                          <a:latin typeface="Calibri"/>
                          <a:ea typeface="Calibri"/>
                          <a:cs typeface="Times New Roman"/>
                        </a:rPr>
                        <a:t> (</a:t>
                      </a:r>
                      <a:r>
                        <a:rPr lang="en-US" sz="2000" b="1" dirty="0" smtClean="0">
                          <a:solidFill>
                            <a:srgbClr val="333399"/>
                          </a:solidFill>
                          <a:effectLst/>
                          <a:latin typeface="Calibri"/>
                          <a:ea typeface="Calibri"/>
                          <a:cs typeface="Times New Roman"/>
                        </a:rPr>
                        <a:t>by new methodology</a:t>
                      </a:r>
                      <a:r>
                        <a:rPr lang="x-none" sz="2000" b="1" smtClean="0">
                          <a:solidFill>
                            <a:srgbClr val="333399"/>
                          </a:solidFill>
                          <a:effectLst/>
                          <a:latin typeface="Calibri"/>
                          <a:ea typeface="Calibri"/>
                          <a:cs typeface="Times New Roman"/>
                        </a:rPr>
                        <a:t>)</a:t>
                      </a:r>
                      <a:endParaRPr lang="en-US" sz="2000" b="1" dirty="0">
                        <a:solidFill>
                          <a:srgbClr val="33339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CPI 2012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CPI 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BF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333399"/>
                          </a:solidFill>
                          <a:effectLst/>
                          <a:latin typeface="Calibri"/>
                          <a:ea typeface="Calibri"/>
                          <a:cs typeface="Times New Roman"/>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EIU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333399"/>
                          </a:solidFill>
                          <a:effectLst/>
                          <a:latin typeface="Calibri"/>
                          <a:ea typeface="Calibri"/>
                          <a:cs typeface="Times New Roman"/>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333399"/>
                          </a:solidFill>
                          <a:effectLst/>
                          <a:latin typeface="Calibri"/>
                          <a:ea typeface="Calibri"/>
                          <a:cs typeface="Times New Roman"/>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GI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333399"/>
                          </a:solidFill>
                          <a:effectLst/>
                          <a:latin typeface="Calibri"/>
                          <a:ea typeface="Calibri"/>
                          <a:cs typeface="Times New Roman"/>
                        </a:rPr>
                        <a:t>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PRS ICRG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a:solidFill>
                            <a:srgbClr val="333399"/>
                          </a:solidFill>
                          <a:effectLst/>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WEF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WJP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dirty="0" smtClean="0">
                          <a:solidFill>
                            <a:srgbClr val="333399"/>
                          </a:solidFill>
                          <a:effectLst/>
                          <a:latin typeface="Calibri"/>
                          <a:ea typeface="Calibri"/>
                          <a:cs typeface="Times New Roman"/>
                        </a:rPr>
                        <a:t>Number of researches</a:t>
                      </a:r>
                      <a:endParaRPr lang="en-US" sz="2000" b="1" dirty="0">
                        <a:solidFill>
                          <a:srgbClr val="33339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solidFill>
                            <a:srgbClr val="333399"/>
                          </a:solidFill>
                          <a:effectLst/>
                          <a:latin typeface="Calibri"/>
                          <a:ea typeface="Calibri"/>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960">
                <a:tc>
                  <a:txBody>
                    <a:bodyPr/>
                    <a:lstStyle/>
                    <a:p>
                      <a:pPr marL="0" marR="0">
                        <a:lnSpc>
                          <a:spcPct val="115000"/>
                        </a:lnSpc>
                        <a:spcBef>
                          <a:spcPts val="0"/>
                        </a:spcBef>
                        <a:spcAft>
                          <a:spcPts val="0"/>
                        </a:spcAft>
                      </a:pPr>
                      <a:r>
                        <a:rPr lang="en-US" sz="2000" b="1" dirty="0" smtClean="0">
                          <a:solidFill>
                            <a:srgbClr val="333399"/>
                          </a:solidFill>
                          <a:effectLst/>
                          <a:latin typeface="Calibri"/>
                          <a:ea typeface="Calibri"/>
                          <a:cs typeface="Times New Roman"/>
                        </a:rPr>
                        <a:t>Evaluation</a:t>
                      </a:r>
                      <a:endParaRPr lang="en-US" sz="2000" b="1" dirty="0">
                        <a:solidFill>
                          <a:srgbClr val="333399"/>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333399"/>
                          </a:solidFill>
                          <a:effectLst/>
                          <a:latin typeface="Calibri"/>
                          <a:ea typeface="Calibri"/>
                          <a:cs typeface="Times New Roman"/>
                        </a:rPr>
                        <a:t>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dirty="0">
                          <a:solidFill>
                            <a:srgbClr val="FF0000"/>
                          </a:solidFill>
                          <a:effectLst/>
                          <a:latin typeface="Calibri"/>
                          <a:ea typeface="Calibri"/>
                          <a:cs typeface="Times New Roman"/>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5720" y="457200"/>
            <a:ext cx="8858280" cy="914400"/>
          </a:xfrm>
        </p:spPr>
        <p:txBody>
          <a:bodyPr/>
          <a:lstStyle/>
          <a:p>
            <a:r>
              <a:rPr lang="en-US" sz="2800" dirty="0" smtClean="0">
                <a:solidFill>
                  <a:srgbClr val="FF0000"/>
                </a:solidFill>
              </a:rPr>
              <a:t>Former socialist countries of Europe by index</a:t>
            </a:r>
            <a:r>
              <a:rPr lang="en-GB" altLang="en-US" sz="2800" dirty="0" smtClean="0">
                <a:solidFill>
                  <a:srgbClr val="FF0000"/>
                </a:solidFill>
              </a:rPr>
              <a:t/>
            </a:r>
            <a:br>
              <a:rPr lang="en-GB" altLang="en-US" sz="2800" dirty="0" smtClean="0">
                <a:solidFill>
                  <a:srgbClr val="FF0000"/>
                </a:solidFill>
              </a:rPr>
            </a:br>
            <a:r>
              <a:rPr lang="en-GB" altLang="en-US" sz="2800" dirty="0" smtClean="0">
                <a:solidFill>
                  <a:srgbClr val="FF0000"/>
                </a:solidFill>
              </a:rPr>
              <a:t>(according to estimation on a scale from </a:t>
            </a:r>
            <a:r>
              <a:rPr lang="x-none" altLang="en-US" sz="2800" smtClean="0">
                <a:solidFill>
                  <a:srgbClr val="FF0000"/>
                </a:solidFill>
              </a:rPr>
              <a:t>0 </a:t>
            </a:r>
            <a:r>
              <a:rPr lang="en-US" altLang="en-US" sz="2800" dirty="0" smtClean="0">
                <a:solidFill>
                  <a:srgbClr val="FF0000"/>
                </a:solidFill>
              </a:rPr>
              <a:t>to</a:t>
            </a:r>
            <a:r>
              <a:rPr lang="x-none" altLang="en-US" sz="2800" smtClean="0">
                <a:solidFill>
                  <a:srgbClr val="FF0000"/>
                </a:solidFill>
              </a:rPr>
              <a:t> </a:t>
            </a:r>
            <a:r>
              <a:rPr lang="x-none" altLang="en-US" sz="2800" dirty="0" smtClean="0">
                <a:solidFill>
                  <a:srgbClr val="FF0000"/>
                </a:solidFill>
              </a:rPr>
              <a:t>100</a:t>
            </a:r>
            <a:r>
              <a:rPr lang="en-GB" altLang="en-US" sz="2800" dirty="0" smtClean="0">
                <a:solidFill>
                  <a:srgbClr val="FF0000"/>
                </a:solidFill>
              </a:rPr>
              <a:t>) </a:t>
            </a:r>
          </a:p>
        </p:txBody>
      </p:sp>
      <p:sp>
        <p:nvSpPr>
          <p:cNvPr id="14339" name="Rectangle 3"/>
          <p:cNvSpPr>
            <a:spLocks noGrp="1" noChangeArrowheads="1"/>
          </p:cNvSpPr>
          <p:nvPr>
            <p:ph type="body" sz="half" idx="1"/>
          </p:nvPr>
        </p:nvSpPr>
        <p:spPr>
          <a:xfrm>
            <a:off x="762000" y="1676400"/>
            <a:ext cx="3810000" cy="4495800"/>
          </a:xfrm>
        </p:spPr>
        <p:txBody>
          <a:bodyPr/>
          <a:lstStyle/>
          <a:p>
            <a:pPr>
              <a:spcAft>
                <a:spcPct val="0"/>
              </a:spcAft>
            </a:pPr>
            <a:r>
              <a:rPr lang="de-DE" sz="2000" b="1" dirty="0" smtClean="0">
                <a:solidFill>
                  <a:srgbClr val="333399"/>
                </a:solidFill>
              </a:rPr>
              <a:t>Estonia </a:t>
            </a:r>
            <a:r>
              <a:rPr lang="sr-Latn-CS" altLang="en-US" sz="2000" b="1" dirty="0" smtClean="0">
                <a:solidFill>
                  <a:srgbClr val="333399"/>
                </a:solidFill>
              </a:rPr>
              <a:t>	</a:t>
            </a:r>
            <a:r>
              <a:rPr lang="en-US" altLang="en-US" sz="2000" b="1" dirty="0" smtClean="0">
                <a:solidFill>
                  <a:srgbClr val="333399"/>
                </a:solidFill>
              </a:rPr>
              <a:t>68</a:t>
            </a:r>
          </a:p>
          <a:p>
            <a:pPr>
              <a:spcAft>
                <a:spcPct val="0"/>
              </a:spcAft>
            </a:pPr>
            <a:r>
              <a:rPr lang="de-DE" sz="2000" b="1" dirty="0" smtClean="0">
                <a:solidFill>
                  <a:srgbClr val="333399"/>
                </a:solidFill>
              </a:rPr>
              <a:t>Poland </a:t>
            </a:r>
            <a:r>
              <a:rPr lang="de-DE" altLang="en-US" sz="2000" b="1" dirty="0" smtClean="0">
                <a:solidFill>
                  <a:srgbClr val="333399"/>
                </a:solidFill>
              </a:rPr>
              <a:t>	60</a:t>
            </a:r>
          </a:p>
          <a:p>
            <a:pPr>
              <a:spcAft>
                <a:spcPct val="0"/>
              </a:spcAft>
            </a:pPr>
            <a:r>
              <a:rPr lang="de-DE" sz="2000" b="1" dirty="0" smtClean="0">
                <a:solidFill>
                  <a:srgbClr val="333399"/>
                </a:solidFill>
              </a:rPr>
              <a:t>Lit</a:t>
            </a:r>
            <a:r>
              <a:rPr lang="en-US" sz="2000" b="1" dirty="0" err="1" smtClean="0">
                <a:solidFill>
                  <a:srgbClr val="333399"/>
                </a:solidFill>
              </a:rPr>
              <a:t>hu</a:t>
            </a:r>
            <a:r>
              <a:rPr lang="sr-Latn-CS" sz="2000" b="1" dirty="0" smtClean="0">
                <a:solidFill>
                  <a:srgbClr val="333399"/>
                </a:solidFill>
              </a:rPr>
              <a:t>ania </a:t>
            </a:r>
            <a:r>
              <a:rPr lang="de-DE" altLang="en-US" sz="2000" b="1" dirty="0" smtClean="0">
                <a:solidFill>
                  <a:srgbClr val="333399"/>
                </a:solidFill>
              </a:rPr>
              <a:t>	57</a:t>
            </a:r>
          </a:p>
          <a:p>
            <a:pPr>
              <a:spcAft>
                <a:spcPct val="0"/>
              </a:spcAft>
            </a:pPr>
            <a:r>
              <a:rPr lang="de-DE" sz="2000" b="1" dirty="0" smtClean="0">
                <a:solidFill>
                  <a:srgbClr val="333399"/>
                </a:solidFill>
              </a:rPr>
              <a:t>Slovenia </a:t>
            </a:r>
            <a:r>
              <a:rPr lang="sr-Latn-CS" altLang="en-US" sz="2000" b="1" dirty="0" smtClean="0">
                <a:solidFill>
                  <a:srgbClr val="333399"/>
                </a:solidFill>
              </a:rPr>
              <a:t>	</a:t>
            </a:r>
            <a:r>
              <a:rPr lang="en-US" altLang="en-US" sz="2000" b="1" dirty="0" smtClean="0">
                <a:solidFill>
                  <a:srgbClr val="333399"/>
                </a:solidFill>
              </a:rPr>
              <a:t>57</a:t>
            </a:r>
            <a:endParaRPr lang="de-DE" altLang="en-US" sz="2000" b="1" dirty="0" smtClean="0">
              <a:solidFill>
                <a:srgbClr val="333399"/>
              </a:solidFill>
            </a:endParaRPr>
          </a:p>
          <a:p>
            <a:pPr>
              <a:spcAft>
                <a:spcPct val="0"/>
              </a:spcAft>
            </a:pPr>
            <a:r>
              <a:rPr lang="en-US" sz="2000" b="1" dirty="0" smtClean="0">
                <a:solidFill>
                  <a:srgbClr val="333399"/>
                </a:solidFill>
              </a:rPr>
              <a:t>Hungary </a:t>
            </a:r>
            <a:r>
              <a:rPr lang="sr-Latn-CS" altLang="en-US" sz="2000" b="1" dirty="0" smtClean="0">
                <a:solidFill>
                  <a:srgbClr val="333399"/>
                </a:solidFill>
              </a:rPr>
              <a:t>	</a:t>
            </a:r>
            <a:r>
              <a:rPr lang="en-US" altLang="en-US" sz="2000" b="1" dirty="0" smtClean="0">
                <a:solidFill>
                  <a:srgbClr val="333399"/>
                </a:solidFill>
              </a:rPr>
              <a:t>54</a:t>
            </a:r>
          </a:p>
          <a:p>
            <a:pPr>
              <a:spcAft>
                <a:spcPct val="0"/>
              </a:spcAft>
            </a:pPr>
            <a:r>
              <a:rPr lang="de-DE" sz="2000" b="1" dirty="0" smtClean="0">
                <a:solidFill>
                  <a:srgbClr val="333399"/>
                </a:solidFill>
              </a:rPr>
              <a:t>L</a:t>
            </a:r>
            <a:r>
              <a:rPr lang="sr-Latn-CS" sz="2000" b="1" dirty="0" smtClean="0">
                <a:solidFill>
                  <a:srgbClr val="333399"/>
                </a:solidFill>
              </a:rPr>
              <a:t>etoni</a:t>
            </a:r>
            <a:r>
              <a:rPr lang="en-US" sz="2000" b="1" dirty="0" smtClean="0">
                <a:solidFill>
                  <a:srgbClr val="333399"/>
                </a:solidFill>
              </a:rPr>
              <a:t>a </a:t>
            </a:r>
            <a:r>
              <a:rPr lang="sr-Latn-CS" altLang="en-US" sz="2000" b="1" dirty="0" smtClean="0">
                <a:solidFill>
                  <a:srgbClr val="333399"/>
                </a:solidFill>
              </a:rPr>
              <a:t>	53</a:t>
            </a:r>
          </a:p>
          <a:p>
            <a:pPr>
              <a:spcAft>
                <a:spcPct val="0"/>
              </a:spcAft>
            </a:pPr>
            <a:r>
              <a:rPr lang="de-DE" sz="2000" b="1" dirty="0" smtClean="0">
                <a:solidFill>
                  <a:srgbClr val="333399"/>
                </a:solidFill>
              </a:rPr>
              <a:t>Georgia </a:t>
            </a:r>
            <a:r>
              <a:rPr lang="sr-Latn-CS" altLang="en-US" sz="2000" b="1" dirty="0" smtClean="0">
                <a:solidFill>
                  <a:srgbClr val="333399"/>
                </a:solidFill>
              </a:rPr>
              <a:t>	</a:t>
            </a:r>
            <a:r>
              <a:rPr lang="en-US" altLang="en-US" sz="2000" b="1" dirty="0" smtClean="0">
                <a:solidFill>
                  <a:srgbClr val="333399"/>
                </a:solidFill>
              </a:rPr>
              <a:t>49</a:t>
            </a:r>
            <a:endParaRPr lang="de-DE" altLang="en-US" sz="2000" b="1" dirty="0" smtClean="0">
              <a:solidFill>
                <a:srgbClr val="333399"/>
              </a:solidFill>
            </a:endParaRPr>
          </a:p>
          <a:p>
            <a:pPr>
              <a:spcAft>
                <a:spcPct val="0"/>
              </a:spcAft>
            </a:pPr>
            <a:r>
              <a:rPr lang="en-US" sz="2000" b="1" dirty="0" smtClean="0">
                <a:solidFill>
                  <a:srgbClr val="333399"/>
                </a:solidFill>
              </a:rPr>
              <a:t>Czech </a:t>
            </a:r>
            <a:r>
              <a:rPr lang="sr-Latn-CS" altLang="en-US" sz="2000" b="1" dirty="0" smtClean="0">
                <a:solidFill>
                  <a:srgbClr val="333399"/>
                </a:solidFill>
              </a:rPr>
              <a:t>	</a:t>
            </a:r>
            <a:r>
              <a:rPr lang="en-US" altLang="en-US" sz="2000" b="1" dirty="0" smtClean="0">
                <a:solidFill>
                  <a:srgbClr val="333399"/>
                </a:solidFill>
              </a:rPr>
              <a:t>48</a:t>
            </a:r>
          </a:p>
          <a:p>
            <a:pPr>
              <a:spcAft>
                <a:spcPct val="0"/>
              </a:spcAft>
            </a:pPr>
            <a:r>
              <a:rPr lang="en-US" sz="2000" b="1" dirty="0" smtClean="0">
                <a:solidFill>
                  <a:srgbClr val="333399"/>
                </a:solidFill>
              </a:rPr>
              <a:t>Croatia </a:t>
            </a:r>
            <a:r>
              <a:rPr lang="sr-Latn-CS" altLang="en-US" sz="2000" b="1" dirty="0" smtClean="0">
                <a:solidFill>
                  <a:srgbClr val="333399"/>
                </a:solidFill>
              </a:rPr>
              <a:t>	48</a:t>
            </a:r>
          </a:p>
          <a:p>
            <a:pPr>
              <a:spcAft>
                <a:spcPct val="0"/>
              </a:spcAft>
            </a:pPr>
            <a:r>
              <a:rPr lang="de-DE" sz="2000" b="1" dirty="0" smtClean="0">
                <a:solidFill>
                  <a:srgbClr val="333399"/>
                </a:solidFill>
              </a:rPr>
              <a:t>Slovakia </a:t>
            </a:r>
            <a:r>
              <a:rPr lang="sr-Latn-CS" altLang="en-US" sz="2000" b="1" dirty="0" smtClean="0">
                <a:solidFill>
                  <a:srgbClr val="333399"/>
                </a:solidFill>
              </a:rPr>
              <a:t>	</a:t>
            </a:r>
            <a:r>
              <a:rPr lang="en-US" altLang="en-US" sz="2000" b="1" dirty="0" smtClean="0">
                <a:solidFill>
                  <a:srgbClr val="333399"/>
                </a:solidFill>
              </a:rPr>
              <a:t>47</a:t>
            </a:r>
          </a:p>
          <a:p>
            <a:pPr>
              <a:spcAft>
                <a:spcPct val="0"/>
              </a:spcAft>
            </a:pPr>
            <a:r>
              <a:rPr lang="de-DE" sz="2000" b="1" dirty="0" smtClean="0">
                <a:solidFill>
                  <a:srgbClr val="333399"/>
                </a:solidFill>
              </a:rPr>
              <a:t>Macedonia </a:t>
            </a:r>
            <a:r>
              <a:rPr lang="sr-Latn-CS" altLang="en-US" sz="2000" b="1" dirty="0" smtClean="0">
                <a:solidFill>
                  <a:srgbClr val="333399"/>
                </a:solidFill>
              </a:rPr>
              <a:t>	44</a:t>
            </a:r>
          </a:p>
          <a:p>
            <a:pPr>
              <a:spcAft>
                <a:spcPct val="0"/>
              </a:spcAft>
            </a:pPr>
            <a:r>
              <a:rPr lang="de-DE" sz="2000" b="1" dirty="0" smtClean="0">
                <a:solidFill>
                  <a:srgbClr val="333399"/>
                </a:solidFill>
              </a:rPr>
              <a:t>Montenegro </a:t>
            </a:r>
            <a:r>
              <a:rPr lang="sr-Latn-CS" altLang="en-US" sz="2000" b="1" dirty="0" smtClean="0">
                <a:solidFill>
                  <a:srgbClr val="333399"/>
                </a:solidFill>
              </a:rPr>
              <a:t>44</a:t>
            </a:r>
          </a:p>
          <a:p>
            <a:pPr>
              <a:spcAft>
                <a:spcPct val="0"/>
              </a:spcAft>
            </a:pPr>
            <a:endParaRPr lang="sr-Latn-CS" altLang="en-US" sz="2000" dirty="0" smtClean="0">
              <a:solidFill>
                <a:srgbClr val="333399"/>
              </a:solidFill>
            </a:endParaRPr>
          </a:p>
        </p:txBody>
      </p:sp>
      <p:sp>
        <p:nvSpPr>
          <p:cNvPr id="14340" name="Rectangle 4"/>
          <p:cNvSpPr>
            <a:spLocks noGrp="1" noChangeArrowheads="1"/>
          </p:cNvSpPr>
          <p:nvPr>
            <p:ph type="body" sz="half" idx="2"/>
          </p:nvPr>
        </p:nvSpPr>
        <p:spPr>
          <a:xfrm>
            <a:off x="4724400" y="1676400"/>
            <a:ext cx="3810000" cy="4343400"/>
          </a:xfrm>
        </p:spPr>
        <p:txBody>
          <a:bodyPr/>
          <a:lstStyle/>
          <a:p>
            <a:pPr>
              <a:spcAft>
                <a:spcPct val="0"/>
              </a:spcAft>
            </a:pPr>
            <a:r>
              <a:rPr lang="de-DE" sz="2000" b="1" dirty="0" smtClean="0">
                <a:solidFill>
                  <a:srgbClr val="333399"/>
                </a:solidFill>
              </a:rPr>
              <a:t>Romania </a:t>
            </a:r>
            <a:r>
              <a:rPr lang="en-US" altLang="en-US" sz="2000" b="1" dirty="0" smtClean="0">
                <a:solidFill>
                  <a:srgbClr val="333399"/>
                </a:solidFill>
              </a:rPr>
              <a:t>	43</a:t>
            </a:r>
          </a:p>
          <a:p>
            <a:pPr>
              <a:spcAft>
                <a:spcPct val="0"/>
              </a:spcAft>
            </a:pPr>
            <a:r>
              <a:rPr lang="de-DE" sz="2000" b="1" dirty="0" smtClean="0">
                <a:solidFill>
                  <a:srgbClr val="333399"/>
                </a:solidFill>
              </a:rPr>
              <a:t>B </a:t>
            </a:r>
            <a:r>
              <a:rPr lang="en-US" sz="2000" b="1" dirty="0" smtClean="0">
                <a:solidFill>
                  <a:srgbClr val="333399"/>
                </a:solidFill>
              </a:rPr>
              <a:t>and </a:t>
            </a:r>
            <a:r>
              <a:rPr lang="sr-Latn-CS" sz="2000" b="1" dirty="0" smtClean="0">
                <a:solidFill>
                  <a:srgbClr val="333399"/>
                </a:solidFill>
              </a:rPr>
              <a:t>H </a:t>
            </a:r>
            <a:r>
              <a:rPr lang="sr-Latn-CS" altLang="en-US" sz="2000" b="1" dirty="0" smtClean="0">
                <a:solidFill>
                  <a:srgbClr val="333399"/>
                </a:solidFill>
              </a:rPr>
              <a:t>	</a:t>
            </a:r>
            <a:r>
              <a:rPr lang="en-US" altLang="en-US" sz="2000" b="1" dirty="0" smtClean="0">
                <a:solidFill>
                  <a:srgbClr val="333399"/>
                </a:solidFill>
              </a:rPr>
              <a:t>42</a:t>
            </a:r>
            <a:endParaRPr lang="de-DE" altLang="en-US" sz="2000" b="1" dirty="0" smtClean="0">
              <a:solidFill>
                <a:srgbClr val="333399"/>
              </a:solidFill>
            </a:endParaRPr>
          </a:p>
          <a:p>
            <a:pPr>
              <a:spcAft>
                <a:spcPct val="0"/>
              </a:spcAft>
            </a:pPr>
            <a:r>
              <a:rPr lang="de-DE" sz="2000" b="1" dirty="0" smtClean="0">
                <a:solidFill>
                  <a:srgbClr val="FF0000"/>
                </a:solidFill>
              </a:rPr>
              <a:t>Se</a:t>
            </a:r>
            <a:r>
              <a:rPr lang="sr-Latn-CS" sz="2000" b="1" dirty="0" smtClean="0">
                <a:solidFill>
                  <a:srgbClr val="FF0000"/>
                </a:solidFill>
              </a:rPr>
              <a:t>rbia </a:t>
            </a:r>
            <a:r>
              <a:rPr lang="sr-Latn-CS" altLang="en-US" sz="2000" b="1" dirty="0" smtClean="0">
                <a:solidFill>
                  <a:srgbClr val="FF0000"/>
                </a:solidFill>
              </a:rPr>
              <a:t>	</a:t>
            </a:r>
            <a:r>
              <a:rPr lang="en-US" altLang="en-US" sz="2000" b="1" dirty="0" smtClean="0">
                <a:solidFill>
                  <a:srgbClr val="FF0000"/>
                </a:solidFill>
              </a:rPr>
              <a:t>42</a:t>
            </a:r>
          </a:p>
          <a:p>
            <a:pPr>
              <a:spcAft>
                <a:spcPct val="0"/>
              </a:spcAft>
            </a:pPr>
            <a:r>
              <a:rPr lang="en-US" sz="2000" b="1" dirty="0" smtClean="0">
                <a:solidFill>
                  <a:srgbClr val="333399"/>
                </a:solidFill>
              </a:rPr>
              <a:t>Bulgaria </a:t>
            </a:r>
            <a:r>
              <a:rPr lang="de-DE" altLang="en-US" sz="2000" b="1" dirty="0" smtClean="0">
                <a:solidFill>
                  <a:srgbClr val="333399"/>
                </a:solidFill>
              </a:rPr>
              <a:t>	41</a:t>
            </a:r>
          </a:p>
          <a:p>
            <a:pPr>
              <a:spcAft>
                <a:spcPct val="0"/>
              </a:spcAft>
            </a:pPr>
            <a:r>
              <a:rPr lang="en-US" sz="2000" b="1" dirty="0" smtClean="0">
                <a:solidFill>
                  <a:srgbClr val="333399"/>
                </a:solidFill>
              </a:rPr>
              <a:t>Armenia </a:t>
            </a:r>
            <a:r>
              <a:rPr lang="de-DE" altLang="en-US" sz="2000" b="1" dirty="0" smtClean="0">
                <a:solidFill>
                  <a:srgbClr val="333399"/>
                </a:solidFill>
              </a:rPr>
              <a:t>	36</a:t>
            </a:r>
            <a:endParaRPr lang="sr-Latn-CS" altLang="en-US" sz="2000" b="1" dirty="0" smtClean="0">
              <a:solidFill>
                <a:srgbClr val="FF0000"/>
              </a:solidFill>
            </a:endParaRPr>
          </a:p>
          <a:p>
            <a:pPr>
              <a:spcAft>
                <a:spcPct val="0"/>
              </a:spcAft>
            </a:pPr>
            <a:r>
              <a:rPr lang="de-DE" sz="2000" b="1" dirty="0" smtClean="0">
                <a:solidFill>
                  <a:srgbClr val="333399"/>
                </a:solidFill>
              </a:rPr>
              <a:t>Mold</a:t>
            </a:r>
            <a:r>
              <a:rPr lang="sr-Latn-CS" sz="2000" b="1" dirty="0" smtClean="0">
                <a:solidFill>
                  <a:srgbClr val="333399"/>
                </a:solidFill>
              </a:rPr>
              <a:t>a</a:t>
            </a:r>
            <a:r>
              <a:rPr lang="de-DE" sz="2000" b="1" dirty="0" smtClean="0">
                <a:solidFill>
                  <a:srgbClr val="333399"/>
                </a:solidFill>
              </a:rPr>
              <a:t>v</a:t>
            </a:r>
            <a:r>
              <a:rPr lang="sr-Latn-CS" sz="2000" b="1" dirty="0" smtClean="0">
                <a:solidFill>
                  <a:srgbClr val="333399"/>
                </a:solidFill>
              </a:rPr>
              <a:t>i</a:t>
            </a:r>
            <a:r>
              <a:rPr lang="de-DE" sz="2000" b="1" dirty="0" smtClean="0">
                <a:solidFill>
                  <a:srgbClr val="333399"/>
                </a:solidFill>
              </a:rPr>
              <a:t>a </a:t>
            </a:r>
            <a:r>
              <a:rPr lang="sr-Latn-CS" altLang="en-US" sz="2000" b="1" dirty="0" smtClean="0">
                <a:solidFill>
                  <a:srgbClr val="333399"/>
                </a:solidFill>
              </a:rPr>
              <a:t>	</a:t>
            </a:r>
            <a:r>
              <a:rPr lang="en-US" altLang="en-US" sz="2000" b="1" dirty="0" smtClean="0">
                <a:solidFill>
                  <a:srgbClr val="333399"/>
                </a:solidFill>
              </a:rPr>
              <a:t>35</a:t>
            </a:r>
          </a:p>
          <a:p>
            <a:pPr>
              <a:spcAft>
                <a:spcPct val="0"/>
              </a:spcAft>
            </a:pPr>
            <a:r>
              <a:rPr lang="de-DE" sz="2000" b="1" dirty="0" smtClean="0">
                <a:solidFill>
                  <a:srgbClr val="333399"/>
                </a:solidFill>
              </a:rPr>
              <a:t>Albania </a:t>
            </a:r>
            <a:r>
              <a:rPr lang="sr-Latn-CS" altLang="en-US" sz="2000" b="1" dirty="0" smtClean="0">
                <a:solidFill>
                  <a:srgbClr val="333399"/>
                </a:solidFill>
              </a:rPr>
              <a:t>	</a:t>
            </a:r>
            <a:r>
              <a:rPr lang="en-US" altLang="en-US" sz="2000" b="1" dirty="0" smtClean="0">
                <a:solidFill>
                  <a:srgbClr val="333399"/>
                </a:solidFill>
              </a:rPr>
              <a:t>31</a:t>
            </a:r>
            <a:endParaRPr lang="sr-Latn-CS" altLang="en-US" sz="2000" b="1" dirty="0" smtClean="0">
              <a:solidFill>
                <a:srgbClr val="333399"/>
              </a:solidFill>
            </a:endParaRPr>
          </a:p>
          <a:p>
            <a:pPr>
              <a:spcAft>
                <a:spcPct val="0"/>
              </a:spcAft>
            </a:pPr>
            <a:r>
              <a:rPr lang="de-DE" sz="2000" b="1" dirty="0" smtClean="0">
                <a:solidFill>
                  <a:srgbClr val="333399"/>
                </a:solidFill>
              </a:rPr>
              <a:t>Bela</a:t>
            </a:r>
            <a:r>
              <a:rPr lang="sr-Latn-CS" sz="2000" b="1" dirty="0" smtClean="0">
                <a:solidFill>
                  <a:srgbClr val="333399"/>
                </a:solidFill>
              </a:rPr>
              <a:t>rus </a:t>
            </a:r>
            <a:r>
              <a:rPr lang="sr-Latn-CS" altLang="en-US" sz="2000" b="1" dirty="0" smtClean="0">
                <a:solidFill>
                  <a:srgbClr val="333399"/>
                </a:solidFill>
              </a:rPr>
              <a:t>	</a:t>
            </a:r>
            <a:r>
              <a:rPr lang="en-US" altLang="en-US" sz="2000" b="1" dirty="0" smtClean="0">
                <a:solidFill>
                  <a:srgbClr val="333399"/>
                </a:solidFill>
              </a:rPr>
              <a:t>29</a:t>
            </a:r>
            <a:endParaRPr lang="de-DE" altLang="en-US" sz="2000" b="1" dirty="0" smtClean="0">
              <a:solidFill>
                <a:srgbClr val="333399"/>
              </a:solidFill>
            </a:endParaRPr>
          </a:p>
          <a:p>
            <a:pPr>
              <a:spcAft>
                <a:spcPct val="0"/>
              </a:spcAft>
            </a:pPr>
            <a:r>
              <a:rPr lang="de-DE" sz="2000" b="1" dirty="0" smtClean="0">
                <a:solidFill>
                  <a:srgbClr val="333399"/>
                </a:solidFill>
              </a:rPr>
              <a:t>Russia </a:t>
            </a:r>
            <a:r>
              <a:rPr lang="sr-Latn-CS" altLang="en-US" sz="2000" b="1" dirty="0" smtClean="0">
                <a:solidFill>
                  <a:srgbClr val="333399"/>
                </a:solidFill>
              </a:rPr>
              <a:t>	</a:t>
            </a:r>
            <a:r>
              <a:rPr lang="en-US" altLang="en-US" sz="2000" b="1" dirty="0" smtClean="0">
                <a:solidFill>
                  <a:srgbClr val="333399"/>
                </a:solidFill>
              </a:rPr>
              <a:t>28</a:t>
            </a:r>
            <a:endParaRPr lang="sr-Latn-CS" altLang="en-US" sz="2000" b="1" dirty="0" smtClean="0">
              <a:solidFill>
                <a:srgbClr val="333399"/>
              </a:solidFill>
            </a:endParaRPr>
          </a:p>
          <a:p>
            <a:pPr>
              <a:spcAft>
                <a:spcPct val="0"/>
              </a:spcAft>
            </a:pPr>
            <a:r>
              <a:rPr lang="de-DE" sz="2000" b="1" dirty="0" smtClean="0">
                <a:solidFill>
                  <a:srgbClr val="333399"/>
                </a:solidFill>
              </a:rPr>
              <a:t>Ukraine </a:t>
            </a:r>
            <a:r>
              <a:rPr lang="sr-Latn-CS" altLang="en-US" sz="2000" b="1" dirty="0" smtClean="0">
                <a:solidFill>
                  <a:srgbClr val="333399"/>
                </a:solidFill>
              </a:rPr>
              <a:t>	</a:t>
            </a:r>
            <a:r>
              <a:rPr lang="en-US" altLang="en-US" sz="2000" b="1" dirty="0" smtClean="0">
                <a:solidFill>
                  <a:srgbClr val="333399"/>
                </a:solidFill>
              </a:rPr>
              <a:t>25</a:t>
            </a:r>
            <a:endParaRPr lang="sr-Latn-CS" altLang="en-US" sz="2000" b="1" dirty="0" smtClean="0">
              <a:solidFill>
                <a:srgbClr val="333399"/>
              </a:solidFill>
            </a:endParaRPr>
          </a:p>
          <a:p>
            <a:pPr>
              <a:spcAft>
                <a:spcPct val="0"/>
              </a:spcAft>
            </a:pPr>
            <a:endParaRPr lang="de-DE" altLang="en-US" sz="2000" b="1" dirty="0" smtClean="0"/>
          </a:p>
          <a:p>
            <a:pPr>
              <a:spcAft>
                <a:spcPct val="0"/>
              </a:spcAft>
            </a:pPr>
            <a:endParaRPr lang="de-DE" altLang="en-US" sz="2000" b="1" dirty="0" smtClean="0"/>
          </a:p>
          <a:p>
            <a:pPr>
              <a:spcAft>
                <a:spcPct val="0"/>
              </a:spcAft>
            </a:pPr>
            <a:endParaRPr lang="sr-Latn-CS" altLang="en-US" sz="2000" dirty="0" smtClean="0"/>
          </a:p>
          <a:p>
            <a:pPr>
              <a:spcAft>
                <a:spcPct val="0"/>
              </a:spcAft>
              <a:buFontTx/>
              <a:buNone/>
            </a:pPr>
            <a:endParaRPr lang="sr-Latn-CS" altLang="en-US" sz="2000" dirty="0" smtClean="0"/>
          </a:p>
          <a:p>
            <a:pPr>
              <a:spcAft>
                <a:spcPct val="0"/>
              </a:spcAft>
              <a:buFontTx/>
              <a:buNone/>
            </a:pPr>
            <a:endParaRPr lang="en-GB" altLang="en-US" sz="2400" dirty="0" smtClean="0"/>
          </a:p>
          <a:p>
            <a:endParaRPr lang="en-GB" altLang="en-US" sz="2400" dirty="0" smtClean="0"/>
          </a:p>
        </p:txBody>
      </p:sp>
    </p:spTree>
    <p:extLst>
      <p:ext uri="{BB962C8B-B14F-4D97-AF65-F5344CB8AC3E}">
        <p14:creationId xmlns:p14="http://schemas.microsoft.com/office/powerpoint/2010/main" xmlns="" val="3073362715"/>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944562"/>
          </a:xfrm>
        </p:spPr>
        <p:txBody>
          <a:bodyPr/>
          <a:lstStyle/>
          <a:p>
            <a:r>
              <a:rPr lang="en-US" dirty="0" smtClean="0"/>
              <a:t>Comparison</a:t>
            </a:r>
          </a:p>
        </p:txBody>
      </p:sp>
      <p:sp>
        <p:nvSpPr>
          <p:cNvPr id="15363" name="Text Placeholder 11"/>
          <p:cNvSpPr>
            <a:spLocks noGrp="1"/>
          </p:cNvSpPr>
          <p:nvPr>
            <p:ph type="body" idx="1"/>
          </p:nvPr>
        </p:nvSpPr>
        <p:spPr>
          <a:xfrm>
            <a:off x="457200" y="1447800"/>
            <a:ext cx="4040188" cy="914400"/>
          </a:xfrm>
        </p:spPr>
        <p:txBody>
          <a:bodyPr/>
          <a:lstStyle/>
          <a:p>
            <a:pPr lvl="0">
              <a:buClr>
                <a:srgbClr val="000000"/>
              </a:buClr>
            </a:pPr>
            <a:endParaRPr lang="x-none" sz="2000" dirty="0" smtClean="0">
              <a:solidFill>
                <a:srgbClr val="333399"/>
              </a:solidFill>
            </a:endParaRPr>
          </a:p>
          <a:p>
            <a:pPr lvl="0">
              <a:buClr>
                <a:srgbClr val="000000"/>
              </a:buClr>
            </a:pPr>
            <a:endParaRPr lang="x-none" sz="2000" dirty="0" smtClean="0">
              <a:solidFill>
                <a:srgbClr val="333399"/>
              </a:solidFill>
            </a:endParaRPr>
          </a:p>
          <a:p>
            <a:endParaRPr lang="en-US" sz="2000" dirty="0" smtClean="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xmlns="" val="739694863"/>
              </p:ext>
            </p:extLst>
          </p:nvPr>
        </p:nvGraphicFramePr>
        <p:xfrm>
          <a:off x="457200" y="2514600"/>
          <a:ext cx="3886200" cy="3200400"/>
        </p:xfrm>
        <a:graphic>
          <a:graphicData uri="http://schemas.openxmlformats.org/drawingml/2006/table">
            <a:tbl>
              <a:tblPr firstRow="1" bandRow="1">
                <a:tableStyleId>{5C22544A-7EE6-4342-B048-85BDC9FD1C3A}</a:tableStyleId>
              </a:tblPr>
              <a:tblGrid>
                <a:gridCol w="1295400"/>
                <a:gridCol w="1295400"/>
                <a:gridCol w="1295400"/>
              </a:tblGrid>
              <a:tr h="800100">
                <a:tc>
                  <a:txBody>
                    <a:bodyPr/>
                    <a:lstStyle/>
                    <a:p>
                      <a:pPr algn="just">
                        <a:lnSpc>
                          <a:spcPct val="115000"/>
                        </a:lnSpc>
                        <a:spcAft>
                          <a:spcPts val="0"/>
                        </a:spcAft>
                      </a:pPr>
                      <a:r>
                        <a:rPr lang="en-US" sz="1800" i="1" dirty="0" smtClean="0">
                          <a:solidFill>
                            <a:srgbClr val="333399"/>
                          </a:solidFill>
                          <a:latin typeface="Calibri"/>
                          <a:ea typeface="Calibri"/>
                          <a:cs typeface="Times New Roman"/>
                        </a:rPr>
                        <a:t>Country</a:t>
                      </a:r>
                      <a:endParaRPr lang="en-US" sz="1800" dirty="0">
                        <a:solidFill>
                          <a:srgbClr val="333399"/>
                        </a:solidFill>
                        <a:latin typeface="Calibri"/>
                        <a:ea typeface="Calibri"/>
                        <a:cs typeface="Times New Roman"/>
                      </a:endParaRPr>
                    </a:p>
                  </a:txBody>
                  <a:tcPr marL="80804" marR="80804" marT="0" marB="0">
                    <a:solidFill>
                      <a:srgbClr val="FFC000"/>
                    </a:solidFill>
                  </a:tcPr>
                </a:tc>
                <a:tc>
                  <a:txBody>
                    <a:bodyPr/>
                    <a:lstStyle/>
                    <a:p>
                      <a:pPr algn="just">
                        <a:lnSpc>
                          <a:spcPct val="115000"/>
                        </a:lnSpc>
                        <a:spcAft>
                          <a:spcPts val="0"/>
                        </a:spcAft>
                      </a:pPr>
                      <a:r>
                        <a:rPr lang="en-US" sz="1800" dirty="0">
                          <a:solidFill>
                            <a:srgbClr val="333399"/>
                          </a:solidFill>
                          <a:latin typeface="Calibri"/>
                          <a:ea typeface="Calibri"/>
                          <a:cs typeface="Times New Roman"/>
                        </a:rPr>
                        <a:t>CPI </a:t>
                      </a:r>
                      <a:r>
                        <a:rPr lang="en-US" sz="1800" dirty="0" smtClean="0">
                          <a:solidFill>
                            <a:srgbClr val="333399"/>
                          </a:solidFill>
                          <a:latin typeface="Calibri"/>
                          <a:ea typeface="Calibri"/>
                          <a:cs typeface="Times New Roman"/>
                        </a:rPr>
                        <a:t>201</a:t>
                      </a:r>
                      <a:r>
                        <a:rPr lang="x-none" sz="1800" dirty="0" smtClean="0">
                          <a:solidFill>
                            <a:srgbClr val="333399"/>
                          </a:solidFill>
                          <a:latin typeface="Calibri"/>
                          <a:ea typeface="Calibri"/>
                          <a:cs typeface="Times New Roman"/>
                        </a:rPr>
                        <a:t>3</a:t>
                      </a:r>
                      <a:endParaRPr lang="en-US" sz="1800" dirty="0">
                        <a:solidFill>
                          <a:srgbClr val="333399"/>
                        </a:solidFill>
                        <a:latin typeface="Calibri"/>
                        <a:ea typeface="Calibri"/>
                        <a:cs typeface="Times New Roman"/>
                      </a:endParaRPr>
                    </a:p>
                  </a:txBody>
                  <a:tcPr marL="80804" marR="80804" marT="0" marB="0">
                    <a:solidFill>
                      <a:srgbClr val="FFC000"/>
                    </a:solidFill>
                  </a:tcPr>
                </a:tc>
                <a:tc>
                  <a:txBody>
                    <a:bodyPr/>
                    <a:lstStyle/>
                    <a:p>
                      <a:pPr algn="just">
                        <a:lnSpc>
                          <a:spcPct val="115000"/>
                        </a:lnSpc>
                        <a:spcAft>
                          <a:spcPts val="0"/>
                        </a:spcAft>
                      </a:pPr>
                      <a:r>
                        <a:rPr lang="en-US" sz="1800" dirty="0">
                          <a:solidFill>
                            <a:srgbClr val="333399"/>
                          </a:solidFill>
                          <a:latin typeface="Calibri"/>
                          <a:ea typeface="Calibri"/>
                          <a:cs typeface="Times New Roman"/>
                        </a:rPr>
                        <a:t>CPI 2012</a:t>
                      </a:r>
                    </a:p>
                  </a:txBody>
                  <a:tcPr marL="80804" marR="80804" marT="0" marB="0">
                    <a:solidFill>
                      <a:srgbClr val="FFC000"/>
                    </a:solidFill>
                  </a:tcPr>
                </a:tc>
              </a:tr>
              <a:tr h="800100">
                <a:tc>
                  <a:txBody>
                    <a:bodyPr/>
                    <a:lstStyle/>
                    <a:p>
                      <a:pPr algn="just">
                        <a:lnSpc>
                          <a:spcPct val="115000"/>
                        </a:lnSpc>
                        <a:spcAft>
                          <a:spcPts val="0"/>
                        </a:spcAft>
                      </a:pPr>
                      <a:r>
                        <a:rPr lang="en-US" sz="1800" b="1" dirty="0" smtClean="0">
                          <a:solidFill>
                            <a:srgbClr val="FF0000"/>
                          </a:solidFill>
                          <a:latin typeface="Calibri"/>
                          <a:ea typeface="Calibri"/>
                          <a:cs typeface="Times New Roman"/>
                        </a:rPr>
                        <a:t>Serbia</a:t>
                      </a:r>
                      <a:endParaRPr lang="en-US" sz="1800" b="1" dirty="0">
                        <a:solidFill>
                          <a:srgbClr val="FF0000"/>
                        </a:solidFill>
                        <a:latin typeface="Calibri"/>
                        <a:ea typeface="Calibri"/>
                        <a:cs typeface="Times New Roman"/>
                      </a:endParaRPr>
                    </a:p>
                  </a:txBody>
                  <a:tcPr marL="80804" marR="80804" marT="0" marB="0"/>
                </a:tc>
                <a:tc>
                  <a:txBody>
                    <a:bodyPr/>
                    <a:lstStyle/>
                    <a:p>
                      <a:pPr algn="just">
                        <a:lnSpc>
                          <a:spcPct val="115000"/>
                        </a:lnSpc>
                        <a:spcAft>
                          <a:spcPts val="0"/>
                        </a:spcAft>
                      </a:pPr>
                      <a:r>
                        <a:rPr lang="x-none" sz="1800" b="1" dirty="0" smtClean="0">
                          <a:solidFill>
                            <a:srgbClr val="FF0000"/>
                          </a:solidFill>
                          <a:latin typeface="Calibri"/>
                          <a:ea typeface="Calibri"/>
                          <a:cs typeface="Times New Roman"/>
                        </a:rPr>
                        <a:t>42</a:t>
                      </a:r>
                      <a:endParaRPr lang="en-US" sz="1800" b="1" dirty="0">
                        <a:solidFill>
                          <a:srgbClr val="FF0000"/>
                        </a:solidFill>
                        <a:latin typeface="Calibri"/>
                        <a:ea typeface="Calibri"/>
                        <a:cs typeface="Times New Roman"/>
                      </a:endParaRPr>
                    </a:p>
                  </a:txBody>
                  <a:tcPr marL="80804" marR="80804" marT="0" marB="0"/>
                </a:tc>
                <a:tc>
                  <a:txBody>
                    <a:bodyPr/>
                    <a:lstStyle/>
                    <a:p>
                      <a:pPr algn="just">
                        <a:lnSpc>
                          <a:spcPct val="115000"/>
                        </a:lnSpc>
                        <a:spcAft>
                          <a:spcPts val="0"/>
                        </a:spcAft>
                      </a:pPr>
                      <a:r>
                        <a:rPr lang="en-US" sz="1800" b="1" dirty="0">
                          <a:solidFill>
                            <a:srgbClr val="FF0000"/>
                          </a:solidFill>
                          <a:latin typeface="Calibri"/>
                          <a:ea typeface="Calibri"/>
                          <a:cs typeface="Times New Roman"/>
                        </a:rPr>
                        <a:t>39</a:t>
                      </a:r>
                    </a:p>
                  </a:txBody>
                  <a:tcPr marL="80804" marR="80804" marT="0" marB="0"/>
                </a:tc>
              </a:tr>
              <a:tr h="800100">
                <a:tc>
                  <a:txBody>
                    <a:bodyPr/>
                    <a:lstStyle/>
                    <a:p>
                      <a:r>
                        <a:rPr lang="en-US" b="1" dirty="0" smtClean="0">
                          <a:solidFill>
                            <a:srgbClr val="333399"/>
                          </a:solidFill>
                          <a:latin typeface="Calibri" pitchFamily="34" charset="0"/>
                          <a:cs typeface="Calibri" pitchFamily="34" charset="0"/>
                        </a:rPr>
                        <a:t>S</a:t>
                      </a:r>
                      <a:r>
                        <a:rPr lang="x-none" b="1" smtClean="0">
                          <a:solidFill>
                            <a:srgbClr val="333399"/>
                          </a:solidFill>
                          <a:latin typeface="Calibri" pitchFamily="34" charset="0"/>
                          <a:cs typeface="Calibri" pitchFamily="34" charset="0"/>
                        </a:rPr>
                        <a:t>ri</a:t>
                      </a:r>
                      <a:r>
                        <a:rPr lang="x-none" b="1" baseline="0" smtClean="0">
                          <a:solidFill>
                            <a:srgbClr val="333399"/>
                          </a:solidFill>
                          <a:latin typeface="Calibri" pitchFamily="34" charset="0"/>
                          <a:cs typeface="Calibri" pitchFamily="34" charset="0"/>
                        </a:rPr>
                        <a:t> Lanka</a:t>
                      </a:r>
                      <a:endParaRPr lang="en-US" b="1" dirty="0">
                        <a:solidFill>
                          <a:srgbClr val="333399"/>
                        </a:solidFill>
                        <a:latin typeface="Calibri" pitchFamily="34" charset="0"/>
                        <a:cs typeface="Calibri" pitchFamily="34" charset="0"/>
                      </a:endParaRPr>
                    </a:p>
                  </a:txBody>
                  <a:tcPr/>
                </a:tc>
                <a:tc>
                  <a:txBody>
                    <a:bodyPr/>
                    <a:lstStyle/>
                    <a:p>
                      <a:r>
                        <a:rPr lang="x-none" b="1" dirty="0" smtClean="0">
                          <a:solidFill>
                            <a:srgbClr val="333399"/>
                          </a:solidFill>
                          <a:latin typeface="Calibri" pitchFamily="34" charset="0"/>
                          <a:cs typeface="Calibri" pitchFamily="34" charset="0"/>
                        </a:rPr>
                        <a:t>37</a:t>
                      </a:r>
                      <a:endParaRPr lang="en-US" b="1" dirty="0">
                        <a:solidFill>
                          <a:srgbClr val="333399"/>
                        </a:solidFill>
                        <a:latin typeface="Calibri" pitchFamily="34" charset="0"/>
                        <a:cs typeface="Calibri" pitchFamily="34" charset="0"/>
                      </a:endParaRPr>
                    </a:p>
                  </a:txBody>
                  <a:tcPr/>
                </a:tc>
                <a:tc>
                  <a:txBody>
                    <a:bodyPr/>
                    <a:lstStyle/>
                    <a:p>
                      <a:r>
                        <a:rPr lang="x-none" b="1" dirty="0" smtClean="0">
                          <a:solidFill>
                            <a:srgbClr val="333399"/>
                          </a:solidFill>
                          <a:latin typeface="Calibri" pitchFamily="34" charset="0"/>
                          <a:cs typeface="Calibri" pitchFamily="34" charset="0"/>
                        </a:rPr>
                        <a:t>40</a:t>
                      </a:r>
                      <a:endParaRPr lang="en-US" b="1" dirty="0">
                        <a:solidFill>
                          <a:srgbClr val="333399"/>
                        </a:solidFill>
                        <a:latin typeface="Calibri" pitchFamily="34" charset="0"/>
                        <a:cs typeface="Calibri" pitchFamily="34" charset="0"/>
                      </a:endParaRPr>
                    </a:p>
                  </a:txBody>
                  <a:tcPr/>
                </a:tc>
              </a:tr>
              <a:tr h="800100">
                <a:tc>
                  <a:txBody>
                    <a:bodyPr/>
                    <a:lstStyle/>
                    <a:p>
                      <a:r>
                        <a:rPr lang="en-US" sz="1800" b="1" dirty="0" smtClean="0">
                          <a:solidFill>
                            <a:srgbClr val="333399"/>
                          </a:solidFill>
                          <a:latin typeface="Calibri"/>
                          <a:ea typeface="Calibri"/>
                          <a:cs typeface="Times New Roman"/>
                        </a:rPr>
                        <a:t>Liberia</a:t>
                      </a:r>
                      <a:endParaRPr lang="x-none" b="1" dirty="0" smtClean="0">
                        <a:solidFill>
                          <a:srgbClr val="333399"/>
                        </a:solidFill>
                        <a:latin typeface="Calibri" pitchFamily="34" charset="0"/>
                        <a:cs typeface="Calibri" pitchFamily="34" charset="0"/>
                      </a:endParaRPr>
                    </a:p>
                    <a:p>
                      <a:r>
                        <a:rPr lang="x-none" b="1" smtClean="0">
                          <a:solidFill>
                            <a:srgbClr val="333399"/>
                          </a:solidFill>
                          <a:latin typeface="Calibri" pitchFamily="34" charset="0"/>
                          <a:cs typeface="Calibri" pitchFamily="34" charset="0"/>
                        </a:rPr>
                        <a:t>Bu</a:t>
                      </a:r>
                      <a:r>
                        <a:rPr lang="en-US" b="1" dirty="0" smtClean="0">
                          <a:solidFill>
                            <a:srgbClr val="333399"/>
                          </a:solidFill>
                          <a:latin typeface="Calibri" pitchFamily="34" charset="0"/>
                          <a:cs typeface="Calibri" pitchFamily="34" charset="0"/>
                        </a:rPr>
                        <a:t>l</a:t>
                      </a:r>
                      <a:r>
                        <a:rPr lang="x-none" b="1" smtClean="0">
                          <a:solidFill>
                            <a:srgbClr val="333399"/>
                          </a:solidFill>
                          <a:latin typeface="Calibri" pitchFamily="34" charset="0"/>
                          <a:cs typeface="Calibri" pitchFamily="34" charset="0"/>
                        </a:rPr>
                        <a:t>gar</a:t>
                      </a:r>
                      <a:r>
                        <a:rPr lang="en-US" b="1" dirty="0" err="1" smtClean="0">
                          <a:solidFill>
                            <a:srgbClr val="333399"/>
                          </a:solidFill>
                          <a:latin typeface="Calibri" pitchFamily="34" charset="0"/>
                          <a:cs typeface="Calibri" pitchFamily="34" charset="0"/>
                        </a:rPr>
                        <a:t>i</a:t>
                      </a:r>
                      <a:r>
                        <a:rPr lang="x-none" b="1" smtClean="0">
                          <a:solidFill>
                            <a:srgbClr val="333399"/>
                          </a:solidFill>
                          <a:latin typeface="Calibri" pitchFamily="34" charset="0"/>
                          <a:cs typeface="Calibri" pitchFamily="34" charset="0"/>
                        </a:rPr>
                        <a:t>a</a:t>
                      </a:r>
                      <a:endParaRPr lang="x-none" b="1" dirty="0" smtClean="0">
                        <a:solidFill>
                          <a:srgbClr val="333399"/>
                        </a:solidFill>
                        <a:latin typeface="Calibri" pitchFamily="34" charset="0"/>
                        <a:cs typeface="Calibri" pitchFamily="34" charset="0"/>
                      </a:endParaRPr>
                    </a:p>
                  </a:txBody>
                  <a:tcPr/>
                </a:tc>
                <a:tc>
                  <a:txBody>
                    <a:bodyPr/>
                    <a:lstStyle/>
                    <a:p>
                      <a:r>
                        <a:rPr lang="x-none" b="1" dirty="0" smtClean="0">
                          <a:solidFill>
                            <a:srgbClr val="333399"/>
                          </a:solidFill>
                          <a:latin typeface="Calibri" pitchFamily="34" charset="0"/>
                          <a:cs typeface="Calibri" pitchFamily="34" charset="0"/>
                        </a:rPr>
                        <a:t>38</a:t>
                      </a:r>
                    </a:p>
                    <a:p>
                      <a:r>
                        <a:rPr lang="x-none" b="1" dirty="0" smtClean="0">
                          <a:solidFill>
                            <a:srgbClr val="333399"/>
                          </a:solidFill>
                          <a:latin typeface="Calibri" pitchFamily="34" charset="0"/>
                          <a:cs typeface="Calibri" pitchFamily="34" charset="0"/>
                        </a:rPr>
                        <a:t>41</a:t>
                      </a:r>
                      <a:endParaRPr lang="en-US" b="1" dirty="0">
                        <a:solidFill>
                          <a:srgbClr val="333399"/>
                        </a:solidFill>
                        <a:latin typeface="Calibri" pitchFamily="34" charset="0"/>
                        <a:cs typeface="Calibri" pitchFamily="34" charset="0"/>
                      </a:endParaRPr>
                    </a:p>
                  </a:txBody>
                  <a:tcPr/>
                </a:tc>
                <a:tc>
                  <a:txBody>
                    <a:bodyPr/>
                    <a:lstStyle/>
                    <a:p>
                      <a:r>
                        <a:rPr lang="x-none" b="1" dirty="0" smtClean="0">
                          <a:solidFill>
                            <a:srgbClr val="333399"/>
                          </a:solidFill>
                          <a:latin typeface="Calibri" pitchFamily="34" charset="0"/>
                          <a:cs typeface="Calibri" pitchFamily="34" charset="0"/>
                        </a:rPr>
                        <a:t>41</a:t>
                      </a:r>
                    </a:p>
                    <a:p>
                      <a:r>
                        <a:rPr lang="x-none" b="1" dirty="0" smtClean="0">
                          <a:solidFill>
                            <a:srgbClr val="333399"/>
                          </a:solidFill>
                          <a:latin typeface="Calibri" pitchFamily="34" charset="0"/>
                          <a:cs typeface="Calibri" pitchFamily="34" charset="0"/>
                        </a:rPr>
                        <a:t>41</a:t>
                      </a:r>
                    </a:p>
                  </a:txBody>
                  <a:tcPr/>
                </a:tc>
              </a:tr>
            </a:tbl>
          </a:graphicData>
        </a:graphic>
      </p:graphicFrame>
      <p:sp>
        <p:nvSpPr>
          <p:cNvPr id="15386" name="Text Placeholder 12"/>
          <p:cNvSpPr>
            <a:spLocks noGrp="1"/>
          </p:cNvSpPr>
          <p:nvPr>
            <p:ph type="body" sz="quarter" idx="3"/>
          </p:nvPr>
        </p:nvSpPr>
        <p:spPr>
          <a:xfrm>
            <a:off x="4645025" y="1535113"/>
            <a:ext cx="4213255" cy="827087"/>
          </a:xfrm>
        </p:spPr>
        <p:txBody>
          <a:bodyPr/>
          <a:lstStyle/>
          <a:p>
            <a:endParaRPr lang="en-US" dirty="0" smtClean="0">
              <a:solidFill>
                <a:srgbClr val="333399"/>
              </a:solidFill>
            </a:endParaRPr>
          </a:p>
          <a:p>
            <a:endParaRPr lang="en-US" dirty="0" smtClean="0">
              <a:solidFill>
                <a:srgbClr val="333399"/>
              </a:solidFill>
            </a:endParaRPr>
          </a:p>
          <a:p>
            <a:endParaRPr lang="en-US" dirty="0" smtClean="0">
              <a:solidFill>
                <a:srgbClr val="333399"/>
              </a:solidFill>
            </a:endParaRPr>
          </a:p>
          <a:p>
            <a:r>
              <a:rPr lang="en-US" sz="2000" dirty="0" smtClean="0">
                <a:solidFill>
                  <a:srgbClr val="333399"/>
                </a:solidFill>
              </a:rPr>
              <a:t>Countries that were ranked the same, and are now behind of us:</a:t>
            </a:r>
          </a:p>
        </p:txBody>
      </p:sp>
      <p:graphicFrame>
        <p:nvGraphicFramePr>
          <p:cNvPr id="18" name="Content Placeholder 17"/>
          <p:cNvGraphicFramePr>
            <a:graphicFrameLocks noGrp="1"/>
          </p:cNvGraphicFramePr>
          <p:nvPr>
            <p:ph sz="quarter" idx="4"/>
            <p:extLst>
              <p:ext uri="{D42A27DB-BD31-4B8C-83A1-F6EECF244321}">
                <p14:modId xmlns:p14="http://schemas.microsoft.com/office/powerpoint/2010/main" xmlns="" val="1989469563"/>
              </p:ext>
            </p:extLst>
          </p:nvPr>
        </p:nvGraphicFramePr>
        <p:xfrm>
          <a:off x="4645025" y="2514600"/>
          <a:ext cx="4041774" cy="3200400"/>
        </p:xfrm>
        <a:graphic>
          <a:graphicData uri="http://schemas.openxmlformats.org/drawingml/2006/table">
            <a:tbl>
              <a:tblPr firstRow="1" bandRow="1">
                <a:tableStyleId>{5C22544A-7EE6-4342-B048-85BDC9FD1C3A}</a:tableStyleId>
              </a:tblPr>
              <a:tblGrid>
                <a:gridCol w="1347258"/>
                <a:gridCol w="1347258"/>
                <a:gridCol w="1347258"/>
              </a:tblGrid>
              <a:tr h="800100">
                <a:tc>
                  <a:txBody>
                    <a:bodyPr/>
                    <a:lstStyle/>
                    <a:p>
                      <a:pPr algn="just">
                        <a:lnSpc>
                          <a:spcPct val="115000"/>
                        </a:lnSpc>
                        <a:spcAft>
                          <a:spcPts val="0"/>
                        </a:spcAft>
                      </a:pPr>
                      <a:r>
                        <a:rPr lang="en-US" sz="1800" i="1" dirty="0" smtClean="0">
                          <a:solidFill>
                            <a:srgbClr val="333399"/>
                          </a:solidFill>
                          <a:latin typeface="Calibri"/>
                          <a:ea typeface="Calibri"/>
                          <a:cs typeface="Times New Roman"/>
                        </a:rPr>
                        <a:t>Country</a:t>
                      </a:r>
                      <a:endParaRPr lang="en-US" sz="1800" dirty="0">
                        <a:solidFill>
                          <a:srgbClr val="333399"/>
                        </a:solidFill>
                        <a:latin typeface="Calibri"/>
                        <a:ea typeface="Calibri"/>
                        <a:cs typeface="Times New Roman"/>
                      </a:endParaRPr>
                    </a:p>
                  </a:txBody>
                  <a:tcPr marL="80804" marR="80804" marT="0" marB="0">
                    <a:solidFill>
                      <a:srgbClr val="FFC000"/>
                    </a:solidFill>
                  </a:tcPr>
                </a:tc>
                <a:tc>
                  <a:txBody>
                    <a:bodyPr/>
                    <a:lstStyle/>
                    <a:p>
                      <a:pPr algn="just">
                        <a:lnSpc>
                          <a:spcPct val="115000"/>
                        </a:lnSpc>
                        <a:spcAft>
                          <a:spcPts val="0"/>
                        </a:spcAft>
                      </a:pPr>
                      <a:r>
                        <a:rPr lang="en-US" sz="1800" dirty="0">
                          <a:solidFill>
                            <a:srgbClr val="333399"/>
                          </a:solidFill>
                          <a:latin typeface="Calibri"/>
                          <a:ea typeface="Calibri"/>
                          <a:cs typeface="Times New Roman"/>
                        </a:rPr>
                        <a:t>CPI </a:t>
                      </a:r>
                      <a:r>
                        <a:rPr lang="en-US" sz="1800" dirty="0" smtClean="0">
                          <a:solidFill>
                            <a:srgbClr val="333399"/>
                          </a:solidFill>
                          <a:latin typeface="Calibri"/>
                          <a:ea typeface="Calibri"/>
                          <a:cs typeface="Times New Roman"/>
                        </a:rPr>
                        <a:t>2013</a:t>
                      </a:r>
                      <a:endParaRPr lang="en-US" sz="1800" dirty="0">
                        <a:solidFill>
                          <a:srgbClr val="333399"/>
                        </a:solidFill>
                        <a:latin typeface="Calibri"/>
                        <a:ea typeface="Calibri"/>
                        <a:cs typeface="Times New Roman"/>
                      </a:endParaRPr>
                    </a:p>
                  </a:txBody>
                  <a:tcPr marL="80804" marR="80804" marT="0" marB="0">
                    <a:solidFill>
                      <a:srgbClr val="FFC000"/>
                    </a:solidFill>
                  </a:tcPr>
                </a:tc>
                <a:tc>
                  <a:txBody>
                    <a:bodyPr/>
                    <a:lstStyle/>
                    <a:p>
                      <a:pPr algn="just">
                        <a:lnSpc>
                          <a:spcPct val="115000"/>
                        </a:lnSpc>
                        <a:spcAft>
                          <a:spcPts val="0"/>
                        </a:spcAft>
                      </a:pPr>
                      <a:r>
                        <a:rPr lang="en-US" sz="1800" dirty="0">
                          <a:solidFill>
                            <a:srgbClr val="333399"/>
                          </a:solidFill>
                          <a:latin typeface="Calibri"/>
                          <a:ea typeface="Calibri"/>
                          <a:cs typeface="Times New Roman"/>
                        </a:rPr>
                        <a:t>CPI 2012</a:t>
                      </a:r>
                    </a:p>
                  </a:txBody>
                  <a:tcPr marL="80804" marR="80804" marT="0" marB="0">
                    <a:solidFill>
                      <a:srgbClr val="FFC000"/>
                    </a:solidFill>
                  </a:tcPr>
                </a:tc>
              </a:tr>
              <a:tr h="800100">
                <a:tc>
                  <a:txBody>
                    <a:bodyPr/>
                    <a:lstStyle/>
                    <a:p>
                      <a:pPr algn="just">
                        <a:lnSpc>
                          <a:spcPct val="115000"/>
                        </a:lnSpc>
                        <a:spcAft>
                          <a:spcPts val="0"/>
                        </a:spcAft>
                      </a:pPr>
                      <a:r>
                        <a:rPr lang="en-US" sz="1800" b="1" dirty="0" smtClean="0">
                          <a:solidFill>
                            <a:srgbClr val="FF0000"/>
                          </a:solidFill>
                          <a:latin typeface="Calibri"/>
                          <a:ea typeface="Calibri"/>
                          <a:cs typeface="Times New Roman"/>
                        </a:rPr>
                        <a:t>Serbia</a:t>
                      </a:r>
                      <a:endParaRPr lang="en-US" sz="1800" b="1" dirty="0">
                        <a:solidFill>
                          <a:srgbClr val="FF0000"/>
                        </a:solidFill>
                        <a:latin typeface="Calibri"/>
                        <a:ea typeface="Calibri"/>
                        <a:cs typeface="Times New Roman"/>
                      </a:endParaRPr>
                    </a:p>
                  </a:txBody>
                  <a:tcPr marL="80804" marR="80804" marT="0" marB="0"/>
                </a:tc>
                <a:tc>
                  <a:txBody>
                    <a:bodyPr/>
                    <a:lstStyle/>
                    <a:p>
                      <a:pPr algn="just">
                        <a:lnSpc>
                          <a:spcPct val="115000"/>
                        </a:lnSpc>
                        <a:spcAft>
                          <a:spcPts val="0"/>
                        </a:spcAft>
                      </a:pPr>
                      <a:r>
                        <a:rPr lang="en-US" sz="1800" b="1" dirty="0" smtClean="0">
                          <a:solidFill>
                            <a:srgbClr val="FF0000"/>
                          </a:solidFill>
                          <a:latin typeface="Calibri"/>
                          <a:ea typeface="Calibri"/>
                          <a:cs typeface="Times New Roman"/>
                        </a:rPr>
                        <a:t>42</a:t>
                      </a:r>
                      <a:endParaRPr lang="en-US" sz="1800" b="1" dirty="0">
                        <a:solidFill>
                          <a:srgbClr val="FF0000"/>
                        </a:solidFill>
                        <a:latin typeface="Calibri"/>
                        <a:ea typeface="Calibri"/>
                        <a:cs typeface="Times New Roman"/>
                      </a:endParaRPr>
                    </a:p>
                  </a:txBody>
                  <a:tcPr marL="80804" marR="80804" marT="0" marB="0"/>
                </a:tc>
                <a:tc>
                  <a:txBody>
                    <a:bodyPr/>
                    <a:lstStyle/>
                    <a:p>
                      <a:pPr algn="just">
                        <a:lnSpc>
                          <a:spcPct val="115000"/>
                        </a:lnSpc>
                        <a:spcAft>
                          <a:spcPts val="0"/>
                        </a:spcAft>
                      </a:pPr>
                      <a:r>
                        <a:rPr lang="en-US" sz="1800" b="1" dirty="0">
                          <a:solidFill>
                            <a:srgbClr val="FF0000"/>
                          </a:solidFill>
                          <a:latin typeface="Calibri"/>
                          <a:ea typeface="Calibri"/>
                          <a:cs typeface="Times New Roman"/>
                        </a:rPr>
                        <a:t>39</a:t>
                      </a:r>
                    </a:p>
                  </a:txBody>
                  <a:tcPr marL="80804" marR="80804" marT="0" marB="0"/>
                </a:tc>
              </a:tr>
              <a:tr h="800100">
                <a:tc>
                  <a:txBody>
                    <a:bodyPr/>
                    <a:lstStyle/>
                    <a:p>
                      <a:r>
                        <a:rPr lang="en-US" b="1" dirty="0" smtClean="0">
                          <a:solidFill>
                            <a:srgbClr val="333399"/>
                          </a:solidFill>
                          <a:latin typeface="Calibri" pitchFamily="34" charset="0"/>
                          <a:cs typeface="Calibri" pitchFamily="34" charset="0"/>
                        </a:rPr>
                        <a:t>China</a:t>
                      </a:r>
                      <a:endParaRPr lang="en-US" b="1" dirty="0">
                        <a:solidFill>
                          <a:srgbClr val="333399"/>
                        </a:solidFill>
                        <a:latin typeface="Calibri" pitchFamily="34" charset="0"/>
                        <a:cs typeface="Calibri" pitchFamily="34" charset="0"/>
                      </a:endParaRPr>
                    </a:p>
                  </a:txBody>
                  <a:tcPr/>
                </a:tc>
                <a:tc>
                  <a:txBody>
                    <a:bodyPr/>
                    <a:lstStyle/>
                    <a:p>
                      <a:r>
                        <a:rPr lang="en-US" b="1" dirty="0" smtClean="0">
                          <a:solidFill>
                            <a:srgbClr val="333399"/>
                          </a:solidFill>
                          <a:latin typeface="Calibri" pitchFamily="34" charset="0"/>
                          <a:cs typeface="Calibri" pitchFamily="34" charset="0"/>
                        </a:rPr>
                        <a:t>40</a:t>
                      </a:r>
                      <a:endParaRPr lang="en-US" b="1" dirty="0">
                        <a:solidFill>
                          <a:srgbClr val="333399"/>
                        </a:solidFill>
                        <a:latin typeface="Calibri" pitchFamily="34" charset="0"/>
                        <a:cs typeface="Calibri" pitchFamily="34" charset="0"/>
                      </a:endParaRPr>
                    </a:p>
                  </a:txBody>
                  <a:tcPr/>
                </a:tc>
                <a:tc>
                  <a:txBody>
                    <a:bodyPr/>
                    <a:lstStyle/>
                    <a:p>
                      <a:r>
                        <a:rPr lang="en-US" b="1" dirty="0" smtClean="0">
                          <a:solidFill>
                            <a:srgbClr val="333399"/>
                          </a:solidFill>
                          <a:latin typeface="Calibri" pitchFamily="34" charset="0"/>
                          <a:cs typeface="Calibri" pitchFamily="34" charset="0"/>
                        </a:rPr>
                        <a:t>39</a:t>
                      </a:r>
                      <a:endParaRPr lang="en-US" b="1" dirty="0">
                        <a:solidFill>
                          <a:srgbClr val="333399"/>
                        </a:solidFill>
                        <a:latin typeface="Calibri" pitchFamily="34" charset="0"/>
                        <a:cs typeface="Calibri" pitchFamily="34" charset="0"/>
                      </a:endParaRPr>
                    </a:p>
                  </a:txBody>
                  <a:tcPr/>
                </a:tc>
              </a:tr>
              <a:tr h="800100">
                <a:tc>
                  <a:txBody>
                    <a:bodyPr/>
                    <a:lstStyle/>
                    <a:p>
                      <a:r>
                        <a:rPr lang="en-US" b="1" dirty="0" smtClean="0">
                          <a:solidFill>
                            <a:srgbClr val="333399"/>
                          </a:solidFill>
                          <a:latin typeface="Calibri" pitchFamily="34" charset="0"/>
                          <a:cs typeface="Calibri" pitchFamily="34" charset="0"/>
                        </a:rPr>
                        <a:t>Trinidad</a:t>
                      </a:r>
                      <a:r>
                        <a:rPr lang="x-none" b="1" smtClean="0">
                          <a:solidFill>
                            <a:srgbClr val="333399"/>
                          </a:solidFill>
                          <a:latin typeface="Calibri" pitchFamily="34" charset="0"/>
                          <a:cs typeface="Calibri" pitchFamily="34" charset="0"/>
                        </a:rPr>
                        <a:t> </a:t>
                      </a:r>
                      <a:r>
                        <a:rPr lang="en-US" b="1" dirty="0" smtClean="0">
                          <a:solidFill>
                            <a:srgbClr val="333399"/>
                          </a:solidFill>
                          <a:latin typeface="Calibri" pitchFamily="34" charset="0"/>
                          <a:cs typeface="Calibri" pitchFamily="34" charset="0"/>
                        </a:rPr>
                        <a:t>and</a:t>
                      </a:r>
                      <a:r>
                        <a:rPr lang="x-none" b="1" smtClean="0">
                          <a:solidFill>
                            <a:srgbClr val="333399"/>
                          </a:solidFill>
                          <a:latin typeface="Calibri" pitchFamily="34" charset="0"/>
                          <a:cs typeface="Calibri" pitchFamily="34" charset="0"/>
                        </a:rPr>
                        <a:t> </a:t>
                      </a:r>
                      <a:r>
                        <a:rPr lang="x-none" b="1" dirty="0" smtClean="0">
                          <a:solidFill>
                            <a:srgbClr val="333399"/>
                          </a:solidFill>
                          <a:latin typeface="Calibri" pitchFamily="34" charset="0"/>
                          <a:cs typeface="Calibri" pitchFamily="34" charset="0"/>
                        </a:rPr>
                        <a:t>Tobago</a:t>
                      </a:r>
                      <a:endParaRPr lang="en-US" b="1" dirty="0">
                        <a:solidFill>
                          <a:srgbClr val="333399"/>
                        </a:solidFill>
                        <a:latin typeface="Calibri" pitchFamily="34" charset="0"/>
                        <a:cs typeface="Calibri" pitchFamily="34" charset="0"/>
                      </a:endParaRPr>
                    </a:p>
                  </a:txBody>
                  <a:tcPr/>
                </a:tc>
                <a:tc>
                  <a:txBody>
                    <a:bodyPr/>
                    <a:lstStyle/>
                    <a:p>
                      <a:r>
                        <a:rPr lang="en-US" b="1" dirty="0" smtClean="0">
                          <a:solidFill>
                            <a:srgbClr val="333399"/>
                          </a:solidFill>
                          <a:latin typeface="Calibri" pitchFamily="34" charset="0"/>
                          <a:cs typeface="Calibri" pitchFamily="34" charset="0"/>
                        </a:rPr>
                        <a:t>38</a:t>
                      </a:r>
                      <a:endParaRPr lang="en-US" b="1" dirty="0">
                        <a:solidFill>
                          <a:srgbClr val="333399"/>
                        </a:solidFill>
                        <a:latin typeface="Calibri" pitchFamily="34" charset="0"/>
                        <a:cs typeface="Calibri" pitchFamily="34" charset="0"/>
                      </a:endParaRPr>
                    </a:p>
                  </a:txBody>
                  <a:tcPr/>
                </a:tc>
                <a:tc>
                  <a:txBody>
                    <a:bodyPr/>
                    <a:lstStyle/>
                    <a:p>
                      <a:r>
                        <a:rPr lang="en-US" b="1" dirty="0" smtClean="0">
                          <a:solidFill>
                            <a:srgbClr val="333399"/>
                          </a:solidFill>
                          <a:latin typeface="Calibri" pitchFamily="34" charset="0"/>
                          <a:cs typeface="Calibri" pitchFamily="34" charset="0"/>
                        </a:rPr>
                        <a:t>39</a:t>
                      </a:r>
                      <a:endParaRPr lang="en-US" b="1" dirty="0">
                        <a:solidFill>
                          <a:srgbClr val="333399"/>
                        </a:solidFill>
                        <a:latin typeface="Calibri" pitchFamily="34" charset="0"/>
                        <a:cs typeface="Calibri" pitchFamily="34" charset="0"/>
                      </a:endParaRPr>
                    </a:p>
                  </a:txBody>
                  <a:tcPr/>
                </a:tc>
              </a:tr>
            </a:tbl>
          </a:graphicData>
        </a:graphic>
      </p:graphicFrame>
      <p:sp>
        <p:nvSpPr>
          <p:cNvPr id="7" name="Text Placeholder 12"/>
          <p:cNvSpPr txBox="1">
            <a:spLocks/>
          </p:cNvSpPr>
          <p:nvPr/>
        </p:nvSpPr>
        <p:spPr bwMode="auto">
          <a:xfrm>
            <a:off x="457200" y="1687513"/>
            <a:ext cx="3886199" cy="750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lnSpc>
                <a:spcPts val="2700"/>
              </a:lnSpc>
              <a:spcBef>
                <a:spcPct val="0"/>
              </a:spcBef>
              <a:spcAft>
                <a:spcPts val="1300"/>
              </a:spcAft>
              <a:buClr>
                <a:schemeClr val="tx1"/>
              </a:buClr>
              <a:buNone/>
              <a:defRPr sz="2400" b="1">
                <a:solidFill>
                  <a:schemeClr val="tx1"/>
                </a:solidFill>
                <a:latin typeface="+mn-lt"/>
                <a:ea typeface="+mn-ea"/>
                <a:cs typeface="+mn-cs"/>
              </a:defRPr>
            </a:lvl1pPr>
            <a:lvl2pPr marL="457200" indent="0" algn="l" rtl="0" eaLnBrk="0" fontAlgn="base" hangingPunct="0">
              <a:lnSpc>
                <a:spcPts val="2700"/>
              </a:lnSpc>
              <a:spcBef>
                <a:spcPct val="0"/>
              </a:spcBef>
              <a:spcAft>
                <a:spcPts val="1300"/>
              </a:spcAft>
              <a:buClr>
                <a:srgbClr val="1E6E04"/>
              </a:buClr>
              <a:buNone/>
              <a:defRPr sz="2000" b="1">
                <a:solidFill>
                  <a:srgbClr val="05193C"/>
                </a:solidFill>
                <a:latin typeface="+mn-lt"/>
              </a:defRPr>
            </a:lvl2pPr>
            <a:lvl3pPr marL="914400" indent="0" algn="l" rtl="0" eaLnBrk="0" fontAlgn="base" hangingPunct="0">
              <a:lnSpc>
                <a:spcPts val="2700"/>
              </a:lnSpc>
              <a:spcBef>
                <a:spcPts val="1300"/>
              </a:spcBef>
              <a:spcAft>
                <a:spcPct val="0"/>
              </a:spcAft>
              <a:buNone/>
              <a:defRPr sz="1800" b="1">
                <a:solidFill>
                  <a:srgbClr val="000000"/>
                </a:solidFill>
                <a:latin typeface="+mn-lt"/>
              </a:defRPr>
            </a:lvl3pPr>
            <a:lvl4pPr marL="1371600" indent="0" algn="l" rtl="0" eaLnBrk="0" fontAlgn="base" hangingPunct="0">
              <a:spcBef>
                <a:spcPct val="20000"/>
              </a:spcBef>
              <a:spcAft>
                <a:spcPct val="0"/>
              </a:spcAft>
              <a:buNone/>
              <a:defRPr sz="1600" b="1">
                <a:solidFill>
                  <a:schemeClr val="tx1"/>
                </a:solidFill>
                <a:latin typeface="Times New Roman" pitchFamily="18" charset="0"/>
              </a:defRPr>
            </a:lvl4pPr>
            <a:lvl5pPr marL="1828800" indent="0" algn="l" rtl="0" eaLnBrk="0" fontAlgn="base" hangingPunct="0">
              <a:spcBef>
                <a:spcPct val="20000"/>
              </a:spcBef>
              <a:spcAft>
                <a:spcPct val="0"/>
              </a:spcAft>
              <a:buNone/>
              <a:defRPr sz="1600" b="1">
                <a:solidFill>
                  <a:schemeClr val="tx1"/>
                </a:solidFill>
                <a:latin typeface="Times New Roman" pitchFamily="18" charset="0"/>
              </a:defRPr>
            </a:lvl5pPr>
            <a:lvl6pPr marL="2286000" indent="0" algn="l" rtl="0" eaLnBrk="0" fontAlgn="base" hangingPunct="0">
              <a:spcBef>
                <a:spcPct val="20000"/>
              </a:spcBef>
              <a:spcAft>
                <a:spcPct val="0"/>
              </a:spcAft>
              <a:buNone/>
              <a:defRPr sz="1600" b="1">
                <a:solidFill>
                  <a:schemeClr val="tx1"/>
                </a:solidFill>
                <a:latin typeface="Times New Roman" pitchFamily="18" charset="0"/>
              </a:defRPr>
            </a:lvl6pPr>
            <a:lvl7pPr marL="2743200" indent="0" algn="l" rtl="0" eaLnBrk="0" fontAlgn="base" hangingPunct="0">
              <a:spcBef>
                <a:spcPct val="20000"/>
              </a:spcBef>
              <a:spcAft>
                <a:spcPct val="0"/>
              </a:spcAft>
              <a:buNone/>
              <a:defRPr sz="1600" b="1">
                <a:solidFill>
                  <a:schemeClr val="tx1"/>
                </a:solidFill>
                <a:latin typeface="Times New Roman" pitchFamily="18" charset="0"/>
              </a:defRPr>
            </a:lvl7pPr>
            <a:lvl8pPr marL="3200400" indent="0" algn="l" rtl="0" eaLnBrk="0" fontAlgn="base" hangingPunct="0">
              <a:spcBef>
                <a:spcPct val="20000"/>
              </a:spcBef>
              <a:spcAft>
                <a:spcPct val="0"/>
              </a:spcAft>
              <a:buNone/>
              <a:defRPr sz="1600" b="1">
                <a:solidFill>
                  <a:schemeClr val="tx1"/>
                </a:solidFill>
                <a:latin typeface="Times New Roman" pitchFamily="18" charset="0"/>
              </a:defRPr>
            </a:lvl8pPr>
            <a:lvl9pPr marL="3657600" indent="0" algn="l" rtl="0" eaLnBrk="0" fontAlgn="base" hangingPunct="0">
              <a:spcBef>
                <a:spcPct val="20000"/>
              </a:spcBef>
              <a:spcAft>
                <a:spcPct val="0"/>
              </a:spcAft>
              <a:buNone/>
              <a:defRPr sz="1600" b="1">
                <a:solidFill>
                  <a:schemeClr val="tx1"/>
                </a:solidFill>
                <a:latin typeface="Times New Roman" pitchFamily="18" charset="0"/>
              </a:defRPr>
            </a:lvl9pPr>
          </a:lstStyle>
          <a:p>
            <a:endParaRPr lang="en-US" kern="0" dirty="0" smtClean="0">
              <a:solidFill>
                <a:srgbClr val="333399"/>
              </a:solidFill>
            </a:endParaRPr>
          </a:p>
          <a:p>
            <a:endParaRPr lang="en-US" b="0" kern="0" dirty="0" smtClean="0">
              <a:solidFill>
                <a:srgbClr val="333399"/>
              </a:solidFill>
            </a:endParaRPr>
          </a:p>
          <a:p>
            <a:endParaRPr lang="en-US" kern="0" dirty="0" smtClean="0">
              <a:solidFill>
                <a:srgbClr val="333399"/>
              </a:solidFill>
            </a:endParaRPr>
          </a:p>
          <a:p>
            <a:r>
              <a:rPr lang="en-US" sz="2000" dirty="0" smtClean="0">
                <a:solidFill>
                  <a:srgbClr val="333399"/>
                </a:solidFill>
              </a:rPr>
              <a:t>Countries that were before us, and are now behind:</a:t>
            </a:r>
          </a:p>
        </p:txBody>
      </p:sp>
    </p:spTree>
    <p:extLst>
      <p:ext uri="{BB962C8B-B14F-4D97-AF65-F5344CB8AC3E}">
        <p14:creationId xmlns:p14="http://schemas.microsoft.com/office/powerpoint/2010/main" xmlns="" val="2751125263"/>
      </p:ext>
    </p:ext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533400"/>
            <a:ext cx="7772400" cy="533400"/>
          </a:xfrm>
        </p:spPr>
        <p:txBody>
          <a:bodyPr/>
          <a:lstStyle/>
          <a:p>
            <a:r>
              <a:rPr lang="sr-Latn-CS" dirty="0" smtClean="0">
                <a:solidFill>
                  <a:srgbClr val="FF0000"/>
                </a:solidFill>
              </a:rPr>
              <a:t>Rea</a:t>
            </a:r>
            <a:r>
              <a:rPr lang="en-US" dirty="0" err="1" smtClean="0">
                <a:solidFill>
                  <a:srgbClr val="FF0000"/>
                </a:solidFill>
              </a:rPr>
              <a:t>ctions</a:t>
            </a:r>
            <a:r>
              <a:rPr lang="en-US" dirty="0" smtClean="0">
                <a:solidFill>
                  <a:srgbClr val="FF0000"/>
                </a:solidFill>
              </a:rPr>
              <a:t> to recent rankings</a:t>
            </a:r>
            <a:endParaRPr lang="en-GB" altLang="en-US" dirty="0" smtClean="0">
              <a:solidFill>
                <a:srgbClr val="FF0000"/>
              </a:solidFill>
            </a:endParaRPr>
          </a:p>
        </p:txBody>
      </p:sp>
      <p:sp>
        <p:nvSpPr>
          <p:cNvPr id="17411" name="Rectangle 3"/>
          <p:cNvSpPr>
            <a:spLocks noGrp="1" noChangeArrowheads="1"/>
          </p:cNvSpPr>
          <p:nvPr>
            <p:ph type="body" idx="1"/>
          </p:nvPr>
        </p:nvSpPr>
        <p:spPr>
          <a:xfrm>
            <a:off x="762000" y="1071546"/>
            <a:ext cx="8167718" cy="5176854"/>
          </a:xfrm>
        </p:spPr>
        <p:txBody>
          <a:bodyPr/>
          <a:lstStyle/>
          <a:p>
            <a:pPr algn="just">
              <a:lnSpc>
                <a:spcPct val="100000"/>
              </a:lnSpc>
            </a:pPr>
            <a:r>
              <a:rPr lang="en-US" sz="1800" b="1" dirty="0" smtClean="0">
                <a:solidFill>
                  <a:srgbClr val="FF0000"/>
                </a:solidFill>
              </a:rPr>
              <a:t>Data from</a:t>
            </a:r>
            <a:r>
              <a:rPr lang="sr-Latn-CS" sz="1800" b="1" dirty="0" smtClean="0">
                <a:solidFill>
                  <a:srgbClr val="FF0000"/>
                </a:solidFill>
              </a:rPr>
              <a:t> 2000</a:t>
            </a:r>
            <a:r>
              <a:rPr lang="sr-Latn-CS" sz="1800" b="1" dirty="0" smtClean="0"/>
              <a:t>: </a:t>
            </a:r>
            <a:r>
              <a:rPr lang="en-US" sz="1800" b="1" dirty="0" smtClean="0">
                <a:solidFill>
                  <a:srgbClr val="333399"/>
                </a:solidFill>
              </a:rPr>
              <a:t>facing the disastrous picture of Serbia</a:t>
            </a:r>
          </a:p>
          <a:p>
            <a:pPr algn="just">
              <a:lnSpc>
                <a:spcPct val="100000"/>
              </a:lnSpc>
            </a:pPr>
            <a:r>
              <a:rPr lang="sr-Latn-CS" sz="1800" b="1" dirty="0" smtClean="0">
                <a:solidFill>
                  <a:srgbClr val="FF0000"/>
                </a:solidFill>
              </a:rPr>
              <a:t>2003</a:t>
            </a:r>
            <a:r>
              <a:rPr lang="sr-Latn-CS" sz="1800" b="1" dirty="0" smtClean="0"/>
              <a:t>: </a:t>
            </a:r>
            <a:r>
              <a:rPr lang="en-US" sz="1800" b="1" dirty="0" smtClean="0">
                <a:solidFill>
                  <a:srgbClr val="333399"/>
                </a:solidFill>
              </a:rPr>
              <a:t>Larger progress on a scale was expected</a:t>
            </a:r>
            <a:r>
              <a:rPr lang="sr-Latn-CS" sz="1800" b="1" dirty="0" smtClean="0">
                <a:solidFill>
                  <a:srgbClr val="333399"/>
                </a:solidFill>
              </a:rPr>
              <a:t>, </a:t>
            </a:r>
            <a:r>
              <a:rPr lang="en-US" sz="1800" b="1" dirty="0" smtClean="0">
                <a:solidFill>
                  <a:srgbClr val="333399"/>
                </a:solidFill>
              </a:rPr>
              <a:t>but perception slowly changes</a:t>
            </a:r>
            <a:endParaRPr lang="sr-Latn-CS" sz="1800" b="1" dirty="0" smtClean="0">
              <a:solidFill>
                <a:srgbClr val="333399"/>
              </a:solidFill>
            </a:endParaRPr>
          </a:p>
          <a:p>
            <a:pPr algn="just">
              <a:lnSpc>
                <a:spcPct val="100000"/>
              </a:lnSpc>
            </a:pPr>
            <a:r>
              <a:rPr lang="sr-Latn-CS" sz="1800" b="1" dirty="0" smtClean="0">
                <a:solidFill>
                  <a:srgbClr val="FF0000"/>
                </a:solidFill>
              </a:rPr>
              <a:t>2004</a:t>
            </a:r>
            <a:r>
              <a:rPr lang="sr-Latn-CS" sz="1800" b="1" dirty="0" smtClean="0"/>
              <a:t>: </a:t>
            </a:r>
            <a:r>
              <a:rPr lang="en-US" sz="1800" b="1" dirty="0" smtClean="0">
                <a:solidFill>
                  <a:srgbClr val="333399"/>
                </a:solidFill>
              </a:rPr>
              <a:t>New breakthrough</a:t>
            </a:r>
            <a:r>
              <a:rPr lang="sr-Latn-CS" sz="1800" b="1" dirty="0" smtClean="0">
                <a:solidFill>
                  <a:srgbClr val="333399"/>
                </a:solidFill>
              </a:rPr>
              <a:t> – </a:t>
            </a:r>
            <a:r>
              <a:rPr lang="en-US" sz="1800" b="1" dirty="0" smtClean="0">
                <a:solidFill>
                  <a:srgbClr val="333399"/>
                </a:solidFill>
              </a:rPr>
              <a:t>approaching to realistic view of the situation</a:t>
            </a:r>
            <a:r>
              <a:rPr lang="sr-Latn-CS" sz="1800" b="1" dirty="0" smtClean="0">
                <a:solidFill>
                  <a:srgbClr val="333399"/>
                </a:solidFill>
              </a:rPr>
              <a:t> </a:t>
            </a:r>
          </a:p>
          <a:p>
            <a:pPr algn="just">
              <a:lnSpc>
                <a:spcPct val="100000"/>
              </a:lnSpc>
            </a:pPr>
            <a:r>
              <a:rPr lang="sr-Latn-CS" sz="1800" b="1" dirty="0" smtClean="0">
                <a:solidFill>
                  <a:srgbClr val="FF0000"/>
                </a:solidFill>
              </a:rPr>
              <a:t>2005</a:t>
            </a:r>
            <a:r>
              <a:rPr lang="en-US" sz="1800" b="1" dirty="0" smtClean="0">
                <a:solidFill>
                  <a:srgbClr val="FF0000"/>
                </a:solidFill>
              </a:rPr>
              <a:t>,</a:t>
            </a:r>
            <a:r>
              <a:rPr lang="sr-Latn-CS" sz="1800" b="1" dirty="0" smtClean="0">
                <a:solidFill>
                  <a:srgbClr val="FF0000"/>
                </a:solidFill>
              </a:rPr>
              <a:t> 2006</a:t>
            </a:r>
            <a:r>
              <a:rPr lang="en-US" sz="1800" b="1" dirty="0" smtClean="0">
                <a:solidFill>
                  <a:srgbClr val="FF0000"/>
                </a:solidFill>
              </a:rPr>
              <a:t> and </a:t>
            </a:r>
            <a:r>
              <a:rPr lang="hr-HR" sz="1800" b="1" dirty="0" smtClean="0">
                <a:solidFill>
                  <a:srgbClr val="FF0000"/>
                </a:solidFill>
              </a:rPr>
              <a:t>2007</a:t>
            </a:r>
            <a:r>
              <a:rPr lang="sr-Latn-CS" sz="1800" b="1" dirty="0" smtClean="0"/>
              <a:t>: </a:t>
            </a:r>
            <a:r>
              <a:rPr lang="en-US" sz="1800" b="1" dirty="0" smtClean="0">
                <a:solidFill>
                  <a:srgbClr val="333399"/>
                </a:solidFill>
              </a:rPr>
              <a:t>Minimum progress trend maintained</a:t>
            </a:r>
            <a:r>
              <a:rPr lang="sr-Latn-CS" sz="1800" b="1" dirty="0" smtClean="0">
                <a:solidFill>
                  <a:srgbClr val="333399"/>
                </a:solidFill>
              </a:rPr>
              <a:t> – </a:t>
            </a:r>
            <a:r>
              <a:rPr lang="en-US" sz="1800" b="1" dirty="0" smtClean="0">
                <a:solidFill>
                  <a:srgbClr val="333399"/>
                </a:solidFill>
              </a:rPr>
              <a:t>no radical changes that would lead to fast change in corruption perception</a:t>
            </a:r>
            <a:endParaRPr lang="sr-Latn-CS" sz="1800" b="1" dirty="0" smtClean="0">
              <a:solidFill>
                <a:srgbClr val="333399"/>
              </a:solidFill>
            </a:endParaRPr>
          </a:p>
          <a:p>
            <a:pPr algn="just">
              <a:lnSpc>
                <a:spcPct val="100000"/>
              </a:lnSpc>
            </a:pPr>
            <a:r>
              <a:rPr lang="en-US" sz="1800" b="1" dirty="0" smtClean="0">
                <a:solidFill>
                  <a:srgbClr val="FF0000"/>
                </a:solidFill>
              </a:rPr>
              <a:t>2008</a:t>
            </a:r>
            <a:r>
              <a:rPr lang="sr-Latn-CS" sz="1800" b="1" dirty="0" smtClean="0"/>
              <a:t>:</a:t>
            </a:r>
            <a:r>
              <a:rPr lang="en-US" sz="1800" b="1" dirty="0" smtClean="0"/>
              <a:t> </a:t>
            </a:r>
            <a:r>
              <a:rPr lang="en-US" sz="1800" b="1" dirty="0" smtClean="0">
                <a:solidFill>
                  <a:srgbClr val="333399"/>
                </a:solidFill>
              </a:rPr>
              <a:t>Stagnation</a:t>
            </a:r>
            <a:r>
              <a:rPr lang="sr-Latn-CS" sz="1800" b="1" dirty="0" smtClean="0">
                <a:solidFill>
                  <a:srgbClr val="333399"/>
                </a:solidFill>
              </a:rPr>
              <a:t> – </a:t>
            </a:r>
            <a:r>
              <a:rPr lang="en-US" sz="1800" b="1" dirty="0" smtClean="0">
                <a:solidFill>
                  <a:srgbClr val="333399"/>
                </a:solidFill>
              </a:rPr>
              <a:t>fist time not even minimal progress</a:t>
            </a:r>
            <a:r>
              <a:rPr lang="sr-Latn-CS" sz="1800" b="1" dirty="0" smtClean="0">
                <a:solidFill>
                  <a:srgbClr val="333399"/>
                </a:solidFill>
              </a:rPr>
              <a:t>, </a:t>
            </a:r>
            <a:r>
              <a:rPr lang="en-US" sz="1800" b="1" dirty="0" smtClean="0">
                <a:solidFill>
                  <a:srgbClr val="333399"/>
                </a:solidFill>
              </a:rPr>
              <a:t>other countries catching up or even outpacing</a:t>
            </a:r>
          </a:p>
          <a:p>
            <a:pPr algn="just">
              <a:lnSpc>
                <a:spcPct val="100000"/>
              </a:lnSpc>
            </a:pPr>
            <a:r>
              <a:rPr lang="en-US" sz="1800" b="1" dirty="0" smtClean="0">
                <a:solidFill>
                  <a:srgbClr val="FF0000"/>
                </a:solidFill>
              </a:rPr>
              <a:t>2009</a:t>
            </a:r>
            <a:r>
              <a:rPr lang="en-US" sz="1800" b="1" dirty="0" smtClean="0"/>
              <a:t>:</a:t>
            </a:r>
            <a:r>
              <a:rPr lang="sr-Latn-CS" sz="1800" b="1" i="1" dirty="0" smtClean="0"/>
              <a:t> </a:t>
            </a:r>
            <a:r>
              <a:rPr lang="sr-Latn-CS" sz="1800" b="1" dirty="0" smtClean="0">
                <a:solidFill>
                  <a:srgbClr val="333399"/>
                </a:solidFill>
              </a:rPr>
              <a:t>Simboli</a:t>
            </a:r>
            <a:r>
              <a:rPr lang="en-US" sz="1800" b="1" dirty="0" smtClean="0">
                <a:solidFill>
                  <a:srgbClr val="333399"/>
                </a:solidFill>
              </a:rPr>
              <a:t>cal progress</a:t>
            </a:r>
          </a:p>
          <a:p>
            <a:pPr algn="just">
              <a:lnSpc>
                <a:spcPct val="100000"/>
              </a:lnSpc>
            </a:pPr>
            <a:r>
              <a:rPr lang="en-US" sz="1800" b="1" dirty="0" smtClean="0">
                <a:solidFill>
                  <a:srgbClr val="FF0000"/>
                </a:solidFill>
              </a:rPr>
              <a:t>2010</a:t>
            </a:r>
            <a:r>
              <a:rPr lang="en-US" sz="1800" b="1" dirty="0" smtClean="0"/>
              <a:t>: </a:t>
            </a:r>
            <a:r>
              <a:rPr lang="en-US" sz="1800" b="1" dirty="0" smtClean="0">
                <a:solidFill>
                  <a:srgbClr val="333399"/>
                </a:solidFill>
              </a:rPr>
              <a:t>Stagnation and expectation that improving of legal framework will bring future progress</a:t>
            </a:r>
            <a:endParaRPr lang="sr-Latn-CS" sz="1800" b="1" dirty="0" smtClean="0">
              <a:solidFill>
                <a:srgbClr val="333399"/>
              </a:solidFill>
            </a:endParaRPr>
          </a:p>
          <a:p>
            <a:pPr algn="just">
              <a:lnSpc>
                <a:spcPct val="100000"/>
              </a:lnSpc>
            </a:pPr>
            <a:r>
              <a:rPr lang="sr-Latn-CS" sz="1800" b="1" dirty="0" smtClean="0">
                <a:solidFill>
                  <a:srgbClr val="FF0000"/>
                </a:solidFill>
              </a:rPr>
              <a:t>2011</a:t>
            </a:r>
            <a:r>
              <a:rPr lang="sr-Latn-CS" sz="1800" b="1" dirty="0" smtClean="0"/>
              <a:t>: </a:t>
            </a:r>
            <a:r>
              <a:rPr lang="en-US" sz="1800" b="1" dirty="0" smtClean="0">
                <a:solidFill>
                  <a:srgbClr val="333399"/>
                </a:solidFill>
              </a:rPr>
              <a:t>decline of score and regressing on the list </a:t>
            </a:r>
          </a:p>
          <a:p>
            <a:pPr algn="just">
              <a:lnSpc>
                <a:spcPct val="100000"/>
              </a:lnSpc>
            </a:pPr>
            <a:r>
              <a:rPr lang="en-US" sz="1800" b="1" dirty="0" smtClean="0">
                <a:solidFill>
                  <a:srgbClr val="FF0000"/>
                </a:solidFill>
              </a:rPr>
              <a:t>2012</a:t>
            </a:r>
            <a:r>
              <a:rPr lang="en-US" sz="1800" b="1" dirty="0" smtClean="0"/>
              <a:t>: </a:t>
            </a:r>
            <a:r>
              <a:rPr lang="en-US" sz="1800" b="1" dirty="0" smtClean="0">
                <a:solidFill>
                  <a:srgbClr val="333399"/>
                </a:solidFill>
              </a:rPr>
              <a:t>same reactions as in previous year </a:t>
            </a:r>
            <a:endParaRPr lang="sr-Latn-CS" sz="1800" b="1" dirty="0" smtClean="0">
              <a:solidFill>
                <a:srgbClr val="333399"/>
              </a:solidFill>
            </a:endParaRPr>
          </a:p>
          <a:p>
            <a:pPr algn="just">
              <a:lnSpc>
                <a:spcPct val="100000"/>
              </a:lnSpc>
              <a:spcAft>
                <a:spcPts val="600"/>
              </a:spcAft>
            </a:pPr>
            <a:r>
              <a:rPr lang="en-US" altLang="en-US" sz="1800" b="1" dirty="0" smtClean="0">
                <a:solidFill>
                  <a:srgbClr val="FF0000"/>
                </a:solidFill>
              </a:rPr>
              <a:t>2013: </a:t>
            </a:r>
            <a:r>
              <a:rPr lang="en-US" altLang="en-US" sz="1800" b="1" dirty="0" smtClean="0">
                <a:solidFill>
                  <a:srgbClr val="333399"/>
                </a:solidFill>
              </a:rPr>
              <a:t>Mild progress</a:t>
            </a:r>
            <a:endParaRPr lang="sr-Latn-CS" altLang="en-US" sz="1800" b="1" dirty="0" smtClean="0">
              <a:solidFill>
                <a:srgbClr val="333399"/>
              </a:solidFill>
            </a:endParaRPr>
          </a:p>
          <a:p>
            <a:pPr algn="just"/>
            <a:endParaRPr lang="en-US" altLang="en-US" sz="2000" dirty="0" smtClean="0"/>
          </a:p>
          <a:p>
            <a:pPr algn="just"/>
            <a:endParaRPr lang="sr-Latn-CS" altLang="en-US" dirty="0" smtClean="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sr-Latn-CS" dirty="0" smtClean="0">
                <a:solidFill>
                  <a:srgbClr val="FF0000"/>
                </a:solidFill>
              </a:rPr>
              <a:t>Re</a:t>
            </a:r>
            <a:r>
              <a:rPr lang="en-US" dirty="0" err="1" smtClean="0">
                <a:solidFill>
                  <a:srgbClr val="FF0000"/>
                </a:solidFill>
              </a:rPr>
              <a:t>sults</a:t>
            </a:r>
            <a:r>
              <a:rPr lang="sr-Latn-CS" dirty="0" smtClean="0">
                <a:solidFill>
                  <a:srgbClr val="FF0000"/>
                </a:solidFill>
              </a:rPr>
              <a:t> </a:t>
            </a:r>
            <a:r>
              <a:rPr lang="en-GB" dirty="0" smtClean="0">
                <a:solidFill>
                  <a:srgbClr val="FF0000"/>
                </a:solidFill>
              </a:rPr>
              <a:t>of </a:t>
            </a:r>
            <a:r>
              <a:rPr lang="sr-Latn-CS" dirty="0" smtClean="0">
                <a:solidFill>
                  <a:srgbClr val="FF0000"/>
                </a:solidFill>
              </a:rPr>
              <a:t>CPI </a:t>
            </a:r>
            <a:r>
              <a:rPr lang="en-US" dirty="0" smtClean="0">
                <a:solidFill>
                  <a:srgbClr val="FF0000"/>
                </a:solidFill>
              </a:rPr>
              <a:t>and Serbia for</a:t>
            </a:r>
            <a:r>
              <a:rPr lang="sr-Latn-CS" dirty="0" smtClean="0">
                <a:solidFill>
                  <a:srgbClr val="FF0000"/>
                </a:solidFill>
              </a:rPr>
              <a:t> 20</a:t>
            </a:r>
            <a:r>
              <a:rPr lang="en-US" dirty="0" smtClean="0">
                <a:solidFill>
                  <a:srgbClr val="FF0000"/>
                </a:solidFill>
              </a:rPr>
              <a:t>13</a:t>
            </a:r>
            <a:endParaRPr lang="en-GB" altLang="en-US" dirty="0" smtClean="0">
              <a:solidFill>
                <a:srgbClr val="FF0000"/>
              </a:solidFill>
            </a:endParaRPr>
          </a:p>
        </p:txBody>
      </p:sp>
      <p:sp>
        <p:nvSpPr>
          <p:cNvPr id="18435" name="Rectangle 3"/>
          <p:cNvSpPr>
            <a:spLocks noGrp="1" noChangeArrowheads="1"/>
          </p:cNvSpPr>
          <p:nvPr>
            <p:ph type="body" idx="1"/>
          </p:nvPr>
        </p:nvSpPr>
        <p:spPr/>
        <p:txBody>
          <a:bodyPr/>
          <a:lstStyle/>
          <a:p>
            <a:pPr algn="just"/>
            <a:r>
              <a:rPr lang="en-US" sz="1800" b="1" dirty="0" smtClean="0">
                <a:solidFill>
                  <a:srgbClr val="333399"/>
                </a:solidFill>
              </a:rPr>
              <a:t>Countries can ignore results of</a:t>
            </a:r>
            <a:r>
              <a:rPr lang="sr-Latn-CS" sz="1800" b="1" dirty="0" smtClean="0">
                <a:solidFill>
                  <a:srgbClr val="333399"/>
                </a:solidFill>
              </a:rPr>
              <a:t> CPI </a:t>
            </a:r>
            <a:r>
              <a:rPr lang="en-US" sz="1800" b="1" dirty="0" smtClean="0">
                <a:solidFill>
                  <a:srgbClr val="333399"/>
                </a:solidFill>
              </a:rPr>
              <a:t>only at their own damage</a:t>
            </a:r>
            <a:r>
              <a:rPr lang="sr-Latn-CS" sz="1800" b="1" dirty="0" smtClean="0">
                <a:solidFill>
                  <a:srgbClr val="333399"/>
                </a:solidFill>
              </a:rPr>
              <a:t> – </a:t>
            </a:r>
            <a:r>
              <a:rPr lang="en-US" sz="1800" b="1" dirty="0" smtClean="0">
                <a:solidFill>
                  <a:srgbClr val="333399"/>
                </a:solidFill>
              </a:rPr>
              <a:t>even if it doesn’t reflect completely real state</a:t>
            </a:r>
            <a:r>
              <a:rPr lang="sr-Latn-CS" sz="1800" b="1" dirty="0" smtClean="0">
                <a:solidFill>
                  <a:srgbClr val="333399"/>
                </a:solidFill>
              </a:rPr>
              <a:t>, CPI </a:t>
            </a:r>
            <a:r>
              <a:rPr lang="en-US" sz="1800" b="1" dirty="0" smtClean="0">
                <a:solidFill>
                  <a:srgbClr val="333399"/>
                </a:solidFill>
              </a:rPr>
              <a:t>is a good indicator of what other people think of us</a:t>
            </a:r>
            <a:r>
              <a:rPr lang="sr-Latn-CS" sz="1800" b="1" dirty="0" smtClean="0">
                <a:solidFill>
                  <a:srgbClr val="333399"/>
                </a:solidFill>
              </a:rPr>
              <a:t> – </a:t>
            </a:r>
            <a:r>
              <a:rPr lang="en-US" sz="1800" b="1" dirty="0" smtClean="0">
                <a:solidFill>
                  <a:srgbClr val="333399"/>
                </a:solidFill>
              </a:rPr>
              <a:t>no room for satisfaction</a:t>
            </a:r>
            <a:r>
              <a:rPr lang="sr-Latn-CS" sz="1800" b="1" dirty="0" smtClean="0">
                <a:solidFill>
                  <a:srgbClr val="333399"/>
                </a:solidFill>
              </a:rPr>
              <a:t>!</a:t>
            </a:r>
          </a:p>
          <a:p>
            <a:pPr algn="just"/>
            <a:r>
              <a:rPr lang="en-US" altLang="en-US" sz="1800" b="1" dirty="0" smtClean="0">
                <a:solidFill>
                  <a:srgbClr val="333399"/>
                </a:solidFill>
              </a:rPr>
              <a:t>Serbia is still considered as a country with high corruption level</a:t>
            </a:r>
            <a:r>
              <a:rPr lang="sr-Latn-CS" altLang="en-US" sz="1800" b="1" dirty="0" smtClean="0">
                <a:solidFill>
                  <a:srgbClr val="333399"/>
                </a:solidFill>
              </a:rPr>
              <a:t>, </a:t>
            </a:r>
            <a:r>
              <a:rPr lang="en-US" altLang="en-US" sz="1800" b="1" dirty="0" smtClean="0">
                <a:solidFill>
                  <a:srgbClr val="333399"/>
                </a:solidFill>
              </a:rPr>
              <a:t>changes similar to those that occur in region</a:t>
            </a:r>
            <a:r>
              <a:rPr lang="sr-Latn-CS" altLang="en-US" sz="1800" b="1" dirty="0" smtClean="0">
                <a:solidFill>
                  <a:srgbClr val="333399"/>
                </a:solidFill>
              </a:rPr>
              <a:t>. </a:t>
            </a:r>
          </a:p>
          <a:p>
            <a:pPr algn="just"/>
            <a:r>
              <a:rPr lang="en-US" sz="1800" b="1" dirty="0" smtClean="0">
                <a:solidFill>
                  <a:srgbClr val="333399"/>
                </a:solidFill>
              </a:rPr>
              <a:t>Citizens of Serbia have also impression on highly corrupted public area</a:t>
            </a:r>
            <a:r>
              <a:rPr lang="sr-Latn-CS" sz="1800" b="1" dirty="0" smtClean="0">
                <a:solidFill>
                  <a:srgbClr val="333399"/>
                </a:solidFill>
              </a:rPr>
              <a:t>, </a:t>
            </a:r>
            <a:r>
              <a:rPr lang="en-US" sz="1800" b="1" dirty="0" smtClean="0">
                <a:solidFill>
                  <a:srgbClr val="333399"/>
                </a:solidFill>
              </a:rPr>
              <a:t>which derives from result of research made on a national sample</a:t>
            </a:r>
            <a:r>
              <a:rPr lang="sr-Latn-CS" sz="1800" b="1" dirty="0" smtClean="0">
                <a:solidFill>
                  <a:srgbClr val="333399"/>
                </a:solidFill>
              </a:rPr>
              <a:t> (</a:t>
            </a:r>
            <a:r>
              <a:rPr lang="en-US" sz="1800" b="1" dirty="0" smtClean="0">
                <a:solidFill>
                  <a:srgbClr val="333399"/>
                </a:solidFill>
              </a:rPr>
              <a:t>e.g.</a:t>
            </a:r>
            <a:r>
              <a:rPr lang="sr-Latn-CS" sz="1800" b="1" dirty="0" smtClean="0">
                <a:solidFill>
                  <a:srgbClr val="333399"/>
                </a:solidFill>
              </a:rPr>
              <a:t> </a:t>
            </a:r>
            <a:r>
              <a:rPr lang="en-US" sz="1800" b="1" dirty="0" smtClean="0">
                <a:solidFill>
                  <a:srgbClr val="333399"/>
                </a:solidFill>
              </a:rPr>
              <a:t>Global Corruption Barometer</a:t>
            </a:r>
            <a:r>
              <a:rPr lang="sr-Latn-CS" sz="1800" b="1" dirty="0" smtClean="0">
                <a:solidFill>
                  <a:srgbClr val="333399"/>
                </a:solidFill>
              </a:rPr>
              <a:t>)</a:t>
            </a:r>
          </a:p>
          <a:p>
            <a:pPr algn="just"/>
            <a:r>
              <a:rPr lang="en-US" altLang="en-US" sz="1800" b="1" dirty="0" smtClean="0">
                <a:solidFill>
                  <a:srgbClr val="333399"/>
                </a:solidFill>
              </a:rPr>
              <a:t>Progress is noticed in three of seven sources used for creation of </a:t>
            </a:r>
            <a:r>
              <a:rPr lang="sr-Latn-CS" altLang="en-US" sz="1800" b="1" dirty="0" smtClean="0">
                <a:solidFill>
                  <a:srgbClr val="333399"/>
                </a:solidFill>
              </a:rPr>
              <a:t>CPI</a:t>
            </a:r>
          </a:p>
          <a:p>
            <a:pPr algn="just">
              <a:buFontTx/>
              <a:buNone/>
            </a:pPr>
            <a:endParaRPr lang="sr-Latn-CS" altLang="en-US" dirty="0" smtClean="0"/>
          </a:p>
        </p:txBody>
      </p:sp>
    </p:spTree>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smtClean="0">
                <a:solidFill>
                  <a:srgbClr val="FF0000"/>
                </a:solidFill>
              </a:rPr>
              <a:t>Potential discussion topics</a:t>
            </a:r>
            <a:endParaRPr lang="en-US" altLang="en-US" dirty="0" smtClean="0">
              <a:solidFill>
                <a:srgbClr val="FF0000"/>
              </a:solidFill>
            </a:endParaRPr>
          </a:p>
        </p:txBody>
      </p:sp>
      <p:sp>
        <p:nvSpPr>
          <p:cNvPr id="19459" name="Rectangle 3"/>
          <p:cNvSpPr>
            <a:spLocks noGrp="1" noChangeArrowheads="1"/>
          </p:cNvSpPr>
          <p:nvPr>
            <p:ph type="body" idx="1"/>
          </p:nvPr>
        </p:nvSpPr>
        <p:spPr/>
        <p:txBody>
          <a:bodyPr/>
          <a:lstStyle/>
          <a:p>
            <a:pPr algn="just">
              <a:spcAft>
                <a:spcPts val="700"/>
              </a:spcAft>
            </a:pPr>
            <a:r>
              <a:rPr lang="en-US" altLang="en-US" sz="2000" dirty="0" smtClean="0">
                <a:solidFill>
                  <a:srgbClr val="333399"/>
                </a:solidFill>
              </a:rPr>
              <a:t>What is the ration between </a:t>
            </a:r>
            <a:r>
              <a:rPr lang="en-US" altLang="en-US" sz="2000" dirty="0" smtClean="0">
                <a:solidFill>
                  <a:srgbClr val="333399"/>
                </a:solidFill>
              </a:rPr>
              <a:t>the perception </a:t>
            </a:r>
            <a:r>
              <a:rPr lang="en-US" altLang="en-US" sz="2000" dirty="0" smtClean="0">
                <a:solidFill>
                  <a:srgbClr val="333399"/>
                </a:solidFill>
              </a:rPr>
              <a:t>and real level of corruption</a:t>
            </a:r>
            <a:r>
              <a:rPr lang="sr-Latn-CS" altLang="en-US" sz="2000" dirty="0" smtClean="0">
                <a:solidFill>
                  <a:srgbClr val="333399"/>
                </a:solidFill>
              </a:rPr>
              <a:t>? </a:t>
            </a:r>
            <a:r>
              <a:rPr lang="en-US" altLang="en-US" sz="2000" dirty="0" smtClean="0">
                <a:solidFill>
                  <a:srgbClr val="333399"/>
                </a:solidFill>
              </a:rPr>
              <a:t>When corruption is current topic it can lead to increase of perception on corruption</a:t>
            </a:r>
            <a:r>
              <a:rPr lang="x-none" altLang="en-US" sz="2000" smtClean="0">
                <a:solidFill>
                  <a:srgbClr val="333399"/>
                </a:solidFill>
              </a:rPr>
              <a:t>, </a:t>
            </a:r>
            <a:r>
              <a:rPr lang="en-US" altLang="en-US" sz="2000" dirty="0" smtClean="0">
                <a:solidFill>
                  <a:srgbClr val="333399"/>
                </a:solidFill>
              </a:rPr>
              <a:t>especially when corroborated with non selective and systemic measures for removing corruption and resolving of affairs.</a:t>
            </a:r>
            <a:r>
              <a:rPr lang="x-none" altLang="en-US" sz="2000" smtClean="0">
                <a:solidFill>
                  <a:srgbClr val="333399"/>
                </a:solidFill>
              </a:rPr>
              <a:t> </a:t>
            </a:r>
            <a:r>
              <a:rPr lang="en-US" altLang="en-US" sz="2000" dirty="0" smtClean="0">
                <a:solidFill>
                  <a:srgbClr val="333399"/>
                </a:solidFill>
              </a:rPr>
              <a:t>If the issue of corruption is followed by specific actions </a:t>
            </a:r>
            <a:r>
              <a:rPr lang="en-US" altLang="en-US" sz="2000" dirty="0" smtClean="0">
                <a:solidFill>
                  <a:srgbClr val="333399"/>
                </a:solidFill>
              </a:rPr>
              <a:t>that can, </a:t>
            </a:r>
            <a:r>
              <a:rPr lang="en-US" altLang="en-US" sz="2000" dirty="0" smtClean="0">
                <a:solidFill>
                  <a:srgbClr val="333399"/>
                </a:solidFill>
              </a:rPr>
              <a:t>in long </a:t>
            </a:r>
            <a:r>
              <a:rPr lang="en-US" altLang="en-US" sz="2000" dirty="0" smtClean="0">
                <a:solidFill>
                  <a:srgbClr val="333399"/>
                </a:solidFill>
              </a:rPr>
              <a:t>term, </a:t>
            </a:r>
            <a:r>
              <a:rPr lang="en-US" altLang="en-US" sz="2000" dirty="0" smtClean="0">
                <a:solidFill>
                  <a:srgbClr val="333399"/>
                </a:solidFill>
              </a:rPr>
              <a:t>lead to decrease in corruption perception</a:t>
            </a:r>
            <a:r>
              <a:rPr lang="x-none" altLang="en-US" sz="2000" smtClean="0">
                <a:solidFill>
                  <a:srgbClr val="333399"/>
                </a:solidFill>
              </a:rPr>
              <a:t>.</a:t>
            </a:r>
            <a:endParaRPr lang="en-US" altLang="en-US" sz="2000" dirty="0" smtClean="0">
              <a:solidFill>
                <a:srgbClr val="333399"/>
              </a:solidFill>
            </a:endParaRPr>
          </a:p>
          <a:p>
            <a:pPr algn="just">
              <a:spcAft>
                <a:spcPts val="700"/>
              </a:spcAft>
            </a:pPr>
            <a:r>
              <a:rPr lang="en-US" altLang="en-US" sz="2000" dirty="0" smtClean="0">
                <a:solidFill>
                  <a:srgbClr val="333399"/>
                </a:solidFill>
              </a:rPr>
              <a:t>Is it possible to influence to decrease of corruption perception with isolated anticorruption measures or campaigns? In most of the cases - no, </a:t>
            </a:r>
            <a:r>
              <a:rPr lang="en-US" altLang="en-US" sz="2000" dirty="0" smtClean="0">
                <a:solidFill>
                  <a:srgbClr val="333399"/>
                </a:solidFill>
              </a:rPr>
              <a:t>due to</a:t>
            </a:r>
            <a:r>
              <a:rPr lang="en-US" altLang="en-US" sz="2000" dirty="0" smtClean="0">
                <a:solidFill>
                  <a:srgbClr val="333399"/>
                </a:solidFill>
              </a:rPr>
              <a:t> </a:t>
            </a:r>
            <a:r>
              <a:rPr lang="en-US" altLang="en-US" sz="2000" dirty="0" smtClean="0">
                <a:solidFill>
                  <a:srgbClr val="333399"/>
                </a:solidFill>
              </a:rPr>
              <a:t>nature of research. Besides, priority of state organs should be prevention, discovering and punishing of </a:t>
            </a:r>
            <a:r>
              <a:rPr lang="en-US" altLang="en-US" sz="2000" dirty="0" smtClean="0">
                <a:solidFill>
                  <a:srgbClr val="333399"/>
                </a:solidFill>
              </a:rPr>
              <a:t>on-going </a:t>
            </a:r>
            <a:r>
              <a:rPr lang="en-US" altLang="en-US" sz="2000" dirty="0" smtClean="0">
                <a:solidFill>
                  <a:srgbClr val="333399"/>
                </a:solidFill>
              </a:rPr>
              <a:t>corruption, rather than changing perception</a:t>
            </a:r>
            <a:r>
              <a:rPr lang="x-none" altLang="en-US" sz="2000" smtClean="0">
                <a:solidFill>
                  <a:srgbClr val="333399"/>
                </a:solidFill>
              </a:rPr>
              <a:t>. </a:t>
            </a:r>
            <a:endParaRPr lang="en-US" altLang="en-US" sz="2000" dirty="0" smtClean="0">
              <a:solidFill>
                <a:srgbClr val="333399"/>
              </a:solidFill>
            </a:endParaRPr>
          </a:p>
        </p:txBody>
      </p:sp>
    </p:spTree>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381000"/>
            <a:ext cx="7772400" cy="762000"/>
          </a:xfrm>
        </p:spPr>
        <p:txBody>
          <a:bodyPr/>
          <a:lstStyle/>
          <a:p>
            <a:r>
              <a:rPr lang="en-US" dirty="0" smtClean="0"/>
              <a:t>Main problems of Serbia</a:t>
            </a:r>
            <a:endParaRPr lang="en-US" altLang="en-US" dirty="0" smtClean="0">
              <a:solidFill>
                <a:srgbClr val="FF0000"/>
              </a:solidFill>
            </a:endParaRPr>
          </a:p>
        </p:txBody>
      </p:sp>
      <p:sp>
        <p:nvSpPr>
          <p:cNvPr id="20483" name="Content Placeholder 2"/>
          <p:cNvSpPr>
            <a:spLocks noGrp="1"/>
          </p:cNvSpPr>
          <p:nvPr>
            <p:ph idx="1"/>
          </p:nvPr>
        </p:nvSpPr>
        <p:spPr>
          <a:xfrm>
            <a:off x="762000" y="1066800"/>
            <a:ext cx="7772400" cy="4953000"/>
          </a:xfrm>
        </p:spPr>
        <p:txBody>
          <a:bodyPr/>
          <a:lstStyle/>
          <a:p>
            <a:r>
              <a:rPr lang="en-US" sz="1800" dirty="0" smtClean="0">
                <a:solidFill>
                  <a:srgbClr val="333399"/>
                </a:solidFill>
              </a:rPr>
              <a:t>Violation of adopted anticorruption laws and violation of legal </a:t>
            </a:r>
            <a:r>
              <a:rPr lang="en-US" sz="1800" dirty="0" err="1" smtClean="0">
                <a:solidFill>
                  <a:srgbClr val="333399"/>
                </a:solidFill>
              </a:rPr>
              <a:t>certainity</a:t>
            </a:r>
            <a:r>
              <a:rPr lang="en-US" sz="1800" dirty="0" smtClean="0">
                <a:solidFill>
                  <a:srgbClr val="333399"/>
                </a:solidFill>
              </a:rPr>
              <a:t> </a:t>
            </a:r>
            <a:r>
              <a:rPr lang="en-US" sz="1800" dirty="0" smtClean="0">
                <a:solidFill>
                  <a:srgbClr val="333399"/>
                </a:solidFill>
              </a:rPr>
              <a:t>by adopting contradictory or undetermined provisions</a:t>
            </a:r>
            <a:endParaRPr lang="x-none" sz="1800" smtClean="0">
              <a:solidFill>
                <a:srgbClr val="333399"/>
              </a:solidFill>
            </a:endParaRPr>
          </a:p>
          <a:p>
            <a:r>
              <a:rPr lang="en-US" sz="1800" dirty="0" smtClean="0">
                <a:solidFill>
                  <a:srgbClr val="333399"/>
                </a:solidFill>
              </a:rPr>
              <a:t>Insufficient capacities of supervising organs who perform control over implementation of the law</a:t>
            </a:r>
            <a:r>
              <a:rPr lang="x-none" sz="1800" smtClean="0">
                <a:solidFill>
                  <a:srgbClr val="333399"/>
                </a:solidFill>
              </a:rPr>
              <a:t>; </a:t>
            </a:r>
            <a:r>
              <a:rPr lang="en-US" sz="1800" dirty="0" smtClean="0">
                <a:solidFill>
                  <a:srgbClr val="333399"/>
                </a:solidFill>
              </a:rPr>
              <a:t>discretion authorities in determining subject of verification</a:t>
            </a:r>
            <a:r>
              <a:rPr lang="x-none" sz="1800" smtClean="0">
                <a:solidFill>
                  <a:srgbClr val="333399"/>
                </a:solidFill>
              </a:rPr>
              <a:t> </a:t>
            </a:r>
          </a:p>
          <a:p>
            <a:r>
              <a:rPr lang="en-US" sz="1800" dirty="0" smtClean="0">
                <a:solidFill>
                  <a:srgbClr val="333399"/>
                </a:solidFill>
              </a:rPr>
              <a:t>Failure </a:t>
            </a:r>
            <a:r>
              <a:rPr lang="en-US" sz="1800" dirty="0" smtClean="0">
                <a:solidFill>
                  <a:srgbClr val="333399"/>
                </a:solidFill>
              </a:rPr>
              <a:t>to draw a lesson on the basis of discovered corruption cases and revealed forms of corruptive behavior</a:t>
            </a:r>
            <a:r>
              <a:rPr lang="x-none" sz="1800" smtClean="0">
                <a:solidFill>
                  <a:srgbClr val="333399"/>
                </a:solidFill>
              </a:rPr>
              <a:t> </a:t>
            </a:r>
          </a:p>
          <a:p>
            <a:r>
              <a:rPr lang="en-US" sz="1800" dirty="0" smtClean="0">
                <a:solidFill>
                  <a:srgbClr val="333399"/>
                </a:solidFill>
              </a:rPr>
              <a:t>Non institutional power of political parties which reflects the work of complete public sector</a:t>
            </a:r>
            <a:r>
              <a:rPr lang="x-none" sz="1800" smtClean="0">
                <a:solidFill>
                  <a:srgbClr val="333399"/>
                </a:solidFill>
              </a:rPr>
              <a:t> </a:t>
            </a:r>
          </a:p>
          <a:p>
            <a:r>
              <a:rPr lang="en-US" sz="1800" dirty="0" smtClean="0">
                <a:solidFill>
                  <a:srgbClr val="333399"/>
                </a:solidFill>
              </a:rPr>
              <a:t>Insufficiently transparent process of decision making</a:t>
            </a:r>
            <a:r>
              <a:rPr lang="x-none" sz="1800" smtClean="0">
                <a:solidFill>
                  <a:srgbClr val="333399"/>
                </a:solidFill>
              </a:rPr>
              <a:t>, </a:t>
            </a:r>
            <a:r>
              <a:rPr lang="en-US" sz="1800" dirty="0" smtClean="0">
                <a:solidFill>
                  <a:srgbClr val="333399"/>
                </a:solidFill>
              </a:rPr>
              <a:t>impossibility of citizens to influence it and unorganized lobbing</a:t>
            </a:r>
            <a:endParaRPr lang="x-none" sz="1800" smtClean="0">
              <a:solidFill>
                <a:srgbClr val="333399"/>
              </a:solidFill>
            </a:endParaRPr>
          </a:p>
          <a:p>
            <a:r>
              <a:rPr lang="en-US" sz="1800" dirty="0" smtClean="0">
                <a:solidFill>
                  <a:srgbClr val="333399"/>
                </a:solidFill>
              </a:rPr>
              <a:t>Unnecessary procedures and state interventions that increase number of situations for corruption to occur</a:t>
            </a:r>
            <a:endParaRPr lang="x-none" sz="1800" smtClean="0">
              <a:solidFill>
                <a:srgbClr val="333399"/>
              </a:solidFill>
            </a:endParaRPr>
          </a:p>
          <a:p>
            <a:pPr>
              <a:buFontTx/>
              <a:buNone/>
            </a:pPr>
            <a:r>
              <a:rPr lang="en-US" altLang="en-US" sz="1800" dirty="0" smtClean="0"/>
              <a:t>  </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Priorities of Serbia in fight against corruption</a:t>
            </a:r>
            <a:endParaRPr lang="en-US" altLang="en-US" dirty="0" smtClean="0">
              <a:solidFill>
                <a:srgbClr val="FF0000"/>
              </a:solidFill>
            </a:endParaRPr>
          </a:p>
        </p:txBody>
      </p:sp>
      <p:sp>
        <p:nvSpPr>
          <p:cNvPr id="21507" name="Content Placeholder 2"/>
          <p:cNvSpPr>
            <a:spLocks noGrp="1"/>
          </p:cNvSpPr>
          <p:nvPr>
            <p:ph idx="1"/>
          </p:nvPr>
        </p:nvSpPr>
        <p:spPr/>
        <p:txBody>
          <a:bodyPr/>
          <a:lstStyle/>
          <a:p>
            <a:r>
              <a:rPr lang="en-US" sz="2000" dirty="0" smtClean="0">
                <a:solidFill>
                  <a:srgbClr val="333399"/>
                </a:solidFill>
              </a:rPr>
              <a:t>Fight against corruption can be successful only if its organized systemically, </a:t>
            </a:r>
            <a:r>
              <a:rPr lang="en-US" sz="2000" dirty="0" smtClean="0">
                <a:solidFill>
                  <a:srgbClr val="333399"/>
                </a:solidFill>
              </a:rPr>
              <a:t>ensuring the rule </a:t>
            </a:r>
            <a:r>
              <a:rPr lang="en-US" sz="2000" dirty="0" smtClean="0">
                <a:solidFill>
                  <a:srgbClr val="333399"/>
                </a:solidFill>
              </a:rPr>
              <a:t>of law, </a:t>
            </a:r>
            <a:r>
              <a:rPr lang="en-US" sz="2000" dirty="0" smtClean="0">
                <a:solidFill>
                  <a:srgbClr val="333399"/>
                </a:solidFill>
              </a:rPr>
              <a:t>if i</a:t>
            </a:r>
            <a:r>
              <a:rPr lang="en-US" sz="2000" dirty="0" smtClean="0">
                <a:solidFill>
                  <a:srgbClr val="333399"/>
                </a:solidFill>
              </a:rPr>
              <a:t>nstitutions</a:t>
            </a:r>
            <a:r>
              <a:rPr lang="en-US" sz="2000" dirty="0" smtClean="0">
                <a:solidFill>
                  <a:srgbClr val="333399"/>
                </a:solidFill>
              </a:rPr>
              <a:t>’ work </a:t>
            </a:r>
            <a:r>
              <a:rPr lang="en-US" sz="2000" dirty="0" smtClean="0">
                <a:solidFill>
                  <a:srgbClr val="333399"/>
                </a:solidFill>
              </a:rPr>
              <a:t>is coordinated with the strict </a:t>
            </a:r>
            <a:r>
              <a:rPr lang="en-US" sz="2000" dirty="0" smtClean="0">
                <a:solidFill>
                  <a:srgbClr val="333399"/>
                </a:solidFill>
              </a:rPr>
              <a:t>respect of their constitutional and legal jurisdictions.  </a:t>
            </a:r>
          </a:p>
          <a:p>
            <a:r>
              <a:rPr lang="en-US" altLang="en-US" sz="2000" dirty="0" smtClean="0">
                <a:solidFill>
                  <a:srgbClr val="333399"/>
                </a:solidFill>
              </a:rPr>
              <a:t>New National Anticorruption Strategy and Action Plan </a:t>
            </a:r>
            <a:r>
              <a:rPr lang="en-US" altLang="en-US" sz="2000" dirty="0" smtClean="0">
                <a:solidFill>
                  <a:srgbClr val="333399"/>
                </a:solidFill>
              </a:rPr>
              <a:t>contain </a:t>
            </a:r>
            <a:r>
              <a:rPr lang="en-US" altLang="en-US" sz="2000" dirty="0" smtClean="0">
                <a:solidFill>
                  <a:srgbClr val="333399"/>
                </a:solidFill>
              </a:rPr>
              <a:t>many useful </a:t>
            </a:r>
            <a:r>
              <a:rPr lang="en-US" altLang="en-US" sz="2000" dirty="0" smtClean="0">
                <a:solidFill>
                  <a:srgbClr val="333399"/>
                </a:solidFill>
              </a:rPr>
              <a:t>measures</a:t>
            </a:r>
            <a:r>
              <a:rPr lang="x-none" altLang="en-US" sz="2000" smtClean="0">
                <a:solidFill>
                  <a:srgbClr val="333399"/>
                </a:solidFill>
              </a:rPr>
              <a:t>, </a:t>
            </a:r>
            <a:r>
              <a:rPr lang="en-US" altLang="en-US" sz="2000" dirty="0" smtClean="0">
                <a:solidFill>
                  <a:srgbClr val="333399"/>
                </a:solidFill>
              </a:rPr>
              <a:t>but </a:t>
            </a:r>
            <a:r>
              <a:rPr lang="en-US" altLang="en-US" sz="2000" dirty="0" smtClean="0">
                <a:solidFill>
                  <a:srgbClr val="333399"/>
                </a:solidFill>
              </a:rPr>
              <a:t>the goals </a:t>
            </a:r>
            <a:r>
              <a:rPr lang="en-US" altLang="en-US" sz="2000" dirty="0" smtClean="0">
                <a:solidFill>
                  <a:srgbClr val="333399"/>
                </a:solidFill>
              </a:rPr>
              <a:t>that are </a:t>
            </a:r>
            <a:r>
              <a:rPr lang="en-US" altLang="en-US" sz="2000" dirty="0" smtClean="0">
                <a:solidFill>
                  <a:srgbClr val="333399"/>
                </a:solidFill>
              </a:rPr>
              <a:t>set </a:t>
            </a:r>
            <a:r>
              <a:rPr lang="en-US" altLang="en-US" sz="2000" dirty="0" smtClean="0">
                <a:solidFill>
                  <a:srgbClr val="333399"/>
                </a:solidFill>
              </a:rPr>
              <a:t>are not sufficiently ambitious to induce important </a:t>
            </a:r>
            <a:r>
              <a:rPr lang="en-US" altLang="en-US" sz="2000" dirty="0" smtClean="0">
                <a:solidFill>
                  <a:srgbClr val="333399"/>
                </a:solidFill>
              </a:rPr>
              <a:t>changes</a:t>
            </a:r>
            <a:r>
              <a:rPr lang="en-GB" altLang="en-US" sz="2000" dirty="0" smtClean="0">
                <a:solidFill>
                  <a:srgbClr val="333399"/>
                </a:solidFill>
              </a:rPr>
              <a:t>;</a:t>
            </a:r>
            <a:r>
              <a:rPr lang="x-none" altLang="en-US" sz="2000" smtClean="0">
                <a:solidFill>
                  <a:srgbClr val="333399"/>
                </a:solidFill>
              </a:rPr>
              <a:t> </a:t>
            </a:r>
            <a:r>
              <a:rPr lang="en-US" altLang="en-US" sz="2000" dirty="0" smtClean="0">
                <a:solidFill>
                  <a:srgbClr val="333399"/>
                </a:solidFill>
              </a:rPr>
              <a:t>while Strategy doesn’t state on certain very important matters </a:t>
            </a:r>
            <a:r>
              <a:rPr lang="en-US" altLang="en-US" sz="2000" dirty="0" smtClean="0">
                <a:solidFill>
                  <a:srgbClr val="333399"/>
                </a:solidFill>
              </a:rPr>
              <a:t>such are: recently established </a:t>
            </a:r>
            <a:r>
              <a:rPr lang="en-US" altLang="en-US" sz="2000" dirty="0" smtClean="0">
                <a:solidFill>
                  <a:srgbClr val="333399"/>
                </a:solidFill>
              </a:rPr>
              <a:t>system of </a:t>
            </a:r>
            <a:r>
              <a:rPr lang="x-none" altLang="en-US" sz="2000" smtClean="0">
                <a:solidFill>
                  <a:srgbClr val="333399"/>
                </a:solidFill>
              </a:rPr>
              <a:t>“</a:t>
            </a:r>
            <a:r>
              <a:rPr lang="en-US" altLang="en-US" sz="2000" dirty="0" smtClean="0">
                <a:solidFill>
                  <a:srgbClr val="333399"/>
                </a:solidFill>
              </a:rPr>
              <a:t>anticorruption coordination</a:t>
            </a:r>
            <a:r>
              <a:rPr lang="x-none" altLang="en-US" sz="2000" smtClean="0">
                <a:solidFill>
                  <a:srgbClr val="333399"/>
                </a:solidFill>
              </a:rPr>
              <a:t>”, “</a:t>
            </a:r>
            <a:r>
              <a:rPr lang="en-US" altLang="en-US" sz="2000" dirty="0" smtClean="0">
                <a:solidFill>
                  <a:srgbClr val="333399"/>
                </a:solidFill>
              </a:rPr>
              <a:t>chain of command</a:t>
            </a:r>
            <a:r>
              <a:rPr lang="x-none" altLang="en-US" sz="2000" smtClean="0">
                <a:solidFill>
                  <a:srgbClr val="333399"/>
                </a:solidFill>
              </a:rPr>
              <a:t>” </a:t>
            </a:r>
            <a:r>
              <a:rPr lang="en-US" altLang="en-US" sz="2000" dirty="0" smtClean="0">
                <a:solidFill>
                  <a:srgbClr val="333399"/>
                </a:solidFill>
              </a:rPr>
              <a:t>and choosing of high level corruption cases to investigate, matter of non transparent agreements and negotiation with foreign states, lenders and investors</a:t>
            </a:r>
            <a:r>
              <a:rPr lang="x-none" altLang="en-US" sz="2000" smtClean="0">
                <a:solidFill>
                  <a:srgbClr val="333399"/>
                </a:solidFill>
              </a:rPr>
              <a:t> </a:t>
            </a:r>
            <a:endParaRPr lang="en-US" altLang="en-US" sz="2000" dirty="0" smtClean="0">
              <a:solidFill>
                <a:srgbClr val="333399"/>
              </a:solidFill>
            </a:endParaRP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0" y="381000"/>
            <a:ext cx="7772400" cy="1066800"/>
          </a:xfrm>
        </p:spPr>
        <p:txBody>
          <a:bodyPr/>
          <a:lstStyle/>
          <a:p>
            <a:r>
              <a:rPr lang="pl-PL" dirty="0" smtClean="0"/>
              <a:t/>
            </a:r>
            <a:br>
              <a:rPr lang="pl-PL" dirty="0" smtClean="0"/>
            </a:br>
            <a:r>
              <a:rPr lang="pl-PL" dirty="0" smtClean="0"/>
              <a:t/>
            </a:r>
            <a:br>
              <a:rPr lang="pl-PL" dirty="0" smtClean="0"/>
            </a:br>
            <a:r>
              <a:rPr lang="de-DE" dirty="0" smtClean="0">
                <a:solidFill>
                  <a:srgbClr val="FF0000"/>
                </a:solidFill>
                <a:latin typeface="Arial" pitchFamily="34" charset="0"/>
              </a:rPr>
              <a:t> Corruption Perception Index for </a:t>
            </a:r>
            <a:r>
              <a:rPr lang="pl-PL" dirty="0" smtClean="0">
                <a:solidFill>
                  <a:srgbClr val="FF0000"/>
                </a:solidFill>
              </a:rPr>
              <a:t>2013</a:t>
            </a:r>
            <a:r>
              <a:rPr lang="pl-PL" dirty="0" smtClean="0"/>
              <a:t/>
            </a:r>
            <a:br>
              <a:rPr lang="pl-PL" dirty="0" smtClean="0"/>
            </a:br>
            <a:endParaRPr lang="en-US" dirty="0" smtClean="0"/>
          </a:p>
        </p:txBody>
      </p:sp>
      <p:sp>
        <p:nvSpPr>
          <p:cNvPr id="3" name="Content Placeholder 2"/>
          <p:cNvSpPr>
            <a:spLocks noGrp="1"/>
          </p:cNvSpPr>
          <p:nvPr>
            <p:ph idx="1"/>
          </p:nvPr>
        </p:nvSpPr>
        <p:spPr>
          <a:xfrm>
            <a:off x="533400" y="1524000"/>
            <a:ext cx="8382000" cy="4495800"/>
          </a:xfrm>
        </p:spPr>
        <p:txBody>
          <a:bodyPr/>
          <a:lstStyle/>
          <a:p>
            <a:pPr marL="0" indent="0" algn="ctr" eaLnBrk="1" hangingPunct="1">
              <a:lnSpc>
                <a:spcPct val="100000"/>
              </a:lnSpc>
              <a:spcAft>
                <a:spcPct val="0"/>
              </a:spcAft>
              <a:buClrTx/>
              <a:buFontTx/>
              <a:buNone/>
              <a:defRPr/>
            </a:pPr>
            <a:endParaRPr lang="x-none" sz="3600" b="1" kern="1200" dirty="0" smtClean="0">
              <a:solidFill>
                <a:srgbClr val="000000"/>
              </a:solidFill>
              <a:latin typeface="Arial Narrow" pitchFamily="34" charset="0"/>
              <a:ea typeface="ＭＳ Ｐゴシック" pitchFamily="34" charset="-128"/>
            </a:endParaRPr>
          </a:p>
          <a:p>
            <a:pPr marL="0" indent="0" algn="ctr" eaLnBrk="1" hangingPunct="1">
              <a:lnSpc>
                <a:spcPct val="100000"/>
              </a:lnSpc>
              <a:spcAft>
                <a:spcPct val="0"/>
              </a:spcAft>
              <a:buClrTx/>
              <a:buFontTx/>
              <a:buNone/>
              <a:defRPr/>
            </a:pPr>
            <a:r>
              <a:rPr lang="x-none" sz="3600" b="1" kern="1200" smtClean="0">
                <a:solidFill>
                  <a:srgbClr val="000000"/>
                </a:solidFill>
                <a:latin typeface="Arial Narrow" pitchFamily="34" charset="0"/>
                <a:ea typeface="ＭＳ Ｐゴシック" pitchFamily="34" charset="-128"/>
              </a:rPr>
              <a:t>Global </a:t>
            </a:r>
            <a:r>
              <a:rPr lang="en-US" b="1" kern="1200" dirty="0" smtClean="0">
                <a:solidFill>
                  <a:srgbClr val="0070C0"/>
                </a:solidFill>
                <a:latin typeface="Arial Narrow" pitchFamily="34" charset="0"/>
                <a:ea typeface="ＭＳ Ｐゴシック" pitchFamily="34" charset="-128"/>
              </a:rPr>
              <a:t>(177 states</a:t>
            </a:r>
            <a:r>
              <a:rPr lang="x-none" b="1" kern="1200" smtClean="0">
                <a:solidFill>
                  <a:srgbClr val="0070C0"/>
                </a:solidFill>
                <a:latin typeface="Arial Narrow" pitchFamily="34" charset="0"/>
                <a:ea typeface="ＭＳ Ｐゴシック" pitchFamily="34" charset="-128"/>
              </a:rPr>
              <a:t>/</a:t>
            </a:r>
            <a:r>
              <a:rPr lang="en-US" b="1" kern="1200" dirty="0" smtClean="0">
                <a:solidFill>
                  <a:srgbClr val="0070C0"/>
                </a:solidFill>
                <a:latin typeface="Arial Narrow" pitchFamily="34" charset="0"/>
                <a:ea typeface="ＭＳ Ｐゴシック" pitchFamily="34" charset="-128"/>
              </a:rPr>
              <a:t>territories)</a:t>
            </a:r>
            <a:r>
              <a:rPr lang="en-US" sz="3200" b="1" kern="1200" dirty="0" smtClean="0">
                <a:solidFill>
                  <a:srgbClr val="0070C0"/>
                </a:solidFill>
                <a:latin typeface="Arial Narrow" pitchFamily="34" charset="0"/>
                <a:ea typeface="ＭＳ Ｐゴシック" pitchFamily="34" charset="-128"/>
              </a:rPr>
              <a:t> </a:t>
            </a:r>
            <a:endParaRPr lang="en-US" sz="3200" b="1" kern="1200" dirty="0">
              <a:solidFill>
                <a:srgbClr val="0070C0"/>
              </a:solidFill>
              <a:latin typeface="Arial Narrow" pitchFamily="34" charset="0"/>
              <a:ea typeface="ＭＳ Ｐゴシック" pitchFamily="34" charset="-128"/>
            </a:endParaRPr>
          </a:p>
          <a:p>
            <a:pPr marL="0" indent="0" algn="ctr" eaLnBrk="1" hangingPunct="1">
              <a:lnSpc>
                <a:spcPct val="100000"/>
              </a:lnSpc>
              <a:spcAft>
                <a:spcPct val="0"/>
              </a:spcAft>
              <a:buClrTx/>
              <a:buFontTx/>
              <a:buNone/>
              <a:defRPr/>
            </a:pPr>
            <a:r>
              <a:rPr lang="x-none" sz="3600" b="1" kern="1200" smtClean="0">
                <a:solidFill>
                  <a:srgbClr val="000000"/>
                </a:solidFill>
                <a:latin typeface="Arial Narrow" pitchFamily="34" charset="0"/>
                <a:ea typeface="ＭＳ Ｐゴシック" pitchFamily="34" charset="-128"/>
              </a:rPr>
              <a:t>agregat</a:t>
            </a:r>
            <a:r>
              <a:rPr lang="en-US" sz="3600" b="1" kern="1200" dirty="0" smtClean="0">
                <a:solidFill>
                  <a:srgbClr val="000000"/>
                </a:solidFill>
                <a:latin typeface="Arial Narrow" pitchFamily="34" charset="0"/>
                <a:ea typeface="ＭＳ Ｐゴシック" pitchFamily="34" charset="-128"/>
              </a:rPr>
              <a:t>e</a:t>
            </a:r>
            <a:r>
              <a:rPr lang="x-none" sz="3600" b="1" kern="1200" smtClean="0">
                <a:solidFill>
                  <a:srgbClr val="000000"/>
                </a:solidFill>
                <a:latin typeface="Arial Narrow" pitchFamily="34" charset="0"/>
                <a:ea typeface="ＭＳ Ｐゴシック" pitchFamily="34" charset="-128"/>
              </a:rPr>
              <a:t> Inde</a:t>
            </a:r>
            <a:r>
              <a:rPr lang="en-US" sz="3600" b="1" kern="1200" dirty="0" smtClean="0">
                <a:solidFill>
                  <a:srgbClr val="000000"/>
                </a:solidFill>
                <a:latin typeface="Arial Narrow" pitchFamily="34" charset="0"/>
                <a:ea typeface="ＭＳ Ｐゴシック" pitchFamily="34" charset="-128"/>
              </a:rPr>
              <a:t>x</a:t>
            </a:r>
            <a:r>
              <a:rPr lang="x-none" sz="3600" b="1" kern="1200" smtClean="0">
                <a:solidFill>
                  <a:srgbClr val="000000"/>
                </a:solidFill>
                <a:latin typeface="Arial Narrow" pitchFamily="34" charset="0"/>
                <a:ea typeface="ＭＳ Ｐゴシック" pitchFamily="34" charset="-128"/>
              </a:rPr>
              <a:t> </a:t>
            </a:r>
            <a:r>
              <a:rPr lang="en-US" b="1" kern="1200" dirty="0" smtClean="0">
                <a:solidFill>
                  <a:srgbClr val="0070C0"/>
                </a:solidFill>
                <a:latin typeface="Arial Narrow" pitchFamily="34" charset="0"/>
                <a:ea typeface="ＭＳ Ｐゴシック" pitchFamily="34" charset="-128"/>
              </a:rPr>
              <a:t>(from</a:t>
            </a:r>
            <a:r>
              <a:rPr lang="x-none" b="1" kern="1200" smtClean="0">
                <a:solidFill>
                  <a:srgbClr val="0070C0"/>
                </a:solidFill>
                <a:latin typeface="Arial Narrow" pitchFamily="34" charset="0"/>
                <a:ea typeface="ＭＳ Ｐゴシック" pitchFamily="34" charset="-128"/>
              </a:rPr>
              <a:t> 13 </a:t>
            </a:r>
            <a:r>
              <a:rPr lang="en-US" b="1" kern="1200" dirty="0" smtClean="0">
                <a:solidFill>
                  <a:srgbClr val="0070C0"/>
                </a:solidFill>
                <a:latin typeface="Arial Narrow" pitchFamily="34" charset="0"/>
                <a:ea typeface="ＭＳ Ｐゴシック" pitchFamily="34" charset="-128"/>
              </a:rPr>
              <a:t>different sources of data)</a:t>
            </a:r>
            <a:endParaRPr lang="en-US" b="1" kern="1200" dirty="0">
              <a:solidFill>
                <a:srgbClr val="0070C0"/>
              </a:solidFill>
              <a:latin typeface="Arial Narrow" pitchFamily="34" charset="0"/>
              <a:ea typeface="ＭＳ Ｐゴシック" pitchFamily="34" charset="-128"/>
            </a:endParaRPr>
          </a:p>
          <a:p>
            <a:pPr marL="0" indent="0" algn="ctr" eaLnBrk="1" hangingPunct="1">
              <a:lnSpc>
                <a:spcPct val="100000"/>
              </a:lnSpc>
              <a:spcAft>
                <a:spcPct val="0"/>
              </a:spcAft>
              <a:buClrTx/>
              <a:buFontTx/>
              <a:buNone/>
              <a:defRPr/>
            </a:pPr>
            <a:r>
              <a:rPr lang="en-US" sz="3600" b="1" kern="1200" dirty="0">
                <a:solidFill>
                  <a:srgbClr val="000000"/>
                </a:solidFill>
                <a:latin typeface="Arial Narrow" pitchFamily="34" charset="0"/>
                <a:ea typeface="ＭＳ Ｐゴシック" pitchFamily="34" charset="-128"/>
              </a:rPr>
              <a:t> </a:t>
            </a:r>
            <a:r>
              <a:rPr lang="en-US" sz="3600" b="1" kern="1200" dirty="0" smtClean="0">
                <a:solidFill>
                  <a:srgbClr val="000000"/>
                </a:solidFill>
                <a:latin typeface="Arial Narrow" pitchFamily="34" charset="0"/>
                <a:ea typeface="ＭＳ Ｐゴシック" pitchFamily="34" charset="-128"/>
              </a:rPr>
              <a:t>that measures perception</a:t>
            </a:r>
            <a:r>
              <a:rPr lang="x-none" sz="3600" b="1" kern="1200" smtClean="0">
                <a:solidFill>
                  <a:srgbClr val="000000"/>
                </a:solidFill>
                <a:latin typeface="Arial Narrow" pitchFamily="34" charset="0"/>
                <a:ea typeface="ＭＳ Ｐゴシック" pitchFamily="34" charset="-128"/>
              </a:rPr>
              <a:t> </a:t>
            </a:r>
            <a:r>
              <a:rPr lang="en-US" b="1" kern="1200" dirty="0" smtClean="0">
                <a:solidFill>
                  <a:srgbClr val="0070C0"/>
                </a:solidFill>
                <a:latin typeface="Arial Narrow" pitchFamily="34" charset="0"/>
                <a:ea typeface="ＭＳ Ｐゴシック" pitchFamily="34" charset="-128"/>
              </a:rPr>
              <a:t>(experts/businessmen)</a:t>
            </a:r>
            <a:r>
              <a:rPr lang="x-none" sz="3200" b="1" kern="1200" smtClean="0">
                <a:solidFill>
                  <a:srgbClr val="0070C0"/>
                </a:solidFill>
                <a:latin typeface="Arial Narrow" pitchFamily="34" charset="0"/>
                <a:ea typeface="ＭＳ Ｐゴシック" pitchFamily="34" charset="-128"/>
              </a:rPr>
              <a:t> </a:t>
            </a:r>
            <a:r>
              <a:rPr lang="en-US" sz="3600" b="1" kern="1200" dirty="0" smtClean="0">
                <a:solidFill>
                  <a:srgbClr val="000000"/>
                </a:solidFill>
                <a:latin typeface="Arial Narrow" pitchFamily="34" charset="0"/>
                <a:ea typeface="ＭＳ Ｐゴシック" pitchFamily="34" charset="-128"/>
              </a:rPr>
              <a:t>corruption</a:t>
            </a:r>
            <a:r>
              <a:rPr lang="x-none" sz="3600" b="1" kern="1200" smtClean="0">
                <a:solidFill>
                  <a:srgbClr val="000000"/>
                </a:solidFill>
                <a:latin typeface="Arial Narrow" pitchFamily="34" charset="0"/>
                <a:ea typeface="ＭＳ Ｐゴシック" pitchFamily="34" charset="-128"/>
              </a:rPr>
              <a:t> </a:t>
            </a:r>
            <a:r>
              <a:rPr lang="en-US" b="1" kern="1200" dirty="0" smtClean="0">
                <a:solidFill>
                  <a:srgbClr val="0070C0"/>
                </a:solidFill>
                <a:latin typeface="Arial Narrow" pitchFamily="34" charset="0"/>
                <a:ea typeface="ＭＳ Ｐゴシック" pitchFamily="34" charset="-128"/>
              </a:rPr>
              <a:t>(“abuse of entrusted power for private gain”)</a:t>
            </a:r>
          </a:p>
          <a:p>
            <a:pPr marL="0" indent="0" algn="ctr" eaLnBrk="1" hangingPunct="1">
              <a:lnSpc>
                <a:spcPct val="100000"/>
              </a:lnSpc>
              <a:spcAft>
                <a:spcPct val="0"/>
              </a:spcAft>
              <a:buClrTx/>
              <a:buFontTx/>
              <a:buNone/>
              <a:defRPr/>
            </a:pPr>
            <a:r>
              <a:rPr lang="en-US" sz="3600" b="1" kern="1200" dirty="0" smtClean="0">
                <a:solidFill>
                  <a:srgbClr val="000000"/>
                </a:solidFill>
                <a:latin typeface="Arial Narrow" pitchFamily="34" charset="0"/>
                <a:ea typeface="ＭＳ Ｐゴシック" pitchFamily="34" charset="-128"/>
              </a:rPr>
              <a:t>in public sector</a:t>
            </a:r>
            <a:r>
              <a:rPr lang="x-none" sz="3600" b="1" kern="1200" smtClean="0">
                <a:solidFill>
                  <a:srgbClr val="000000"/>
                </a:solidFill>
                <a:latin typeface="Arial Narrow" pitchFamily="34" charset="0"/>
                <a:ea typeface="ＭＳ Ｐゴシック" pitchFamily="34" charset="-128"/>
              </a:rPr>
              <a:t> </a:t>
            </a:r>
            <a:r>
              <a:rPr lang="en-US" b="1" kern="1200" dirty="0" smtClean="0">
                <a:solidFill>
                  <a:srgbClr val="0070C0"/>
                </a:solidFill>
                <a:latin typeface="Arial Narrow" pitchFamily="34" charset="0"/>
                <a:ea typeface="ＭＳ Ｐゴシック" pitchFamily="34" charset="-128"/>
              </a:rPr>
              <a:t>(state officials and public servants)</a:t>
            </a:r>
            <a:endParaRPr lang="en-GB" b="1" kern="1200" dirty="0" smtClean="0">
              <a:solidFill>
                <a:srgbClr val="0070C0"/>
              </a:solidFill>
              <a:latin typeface="Arial Narrow" pitchFamily="34" charset="0"/>
              <a:ea typeface="ＭＳ Ｐゴシック" pitchFamily="34" charset="-128"/>
            </a:endParaRPr>
          </a:p>
          <a:p>
            <a:pPr>
              <a:defRPr/>
            </a:pPr>
            <a:endParaRPr lang="en-US" dirty="0"/>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Priorities of Serbia in fight against corruption</a:t>
            </a:r>
            <a:endParaRPr lang="en-US" altLang="en-US" dirty="0" smtClean="0">
              <a:solidFill>
                <a:srgbClr val="FF0000"/>
              </a:solidFill>
            </a:endParaRPr>
          </a:p>
        </p:txBody>
      </p:sp>
      <p:sp>
        <p:nvSpPr>
          <p:cNvPr id="21507" name="Content Placeholder 2"/>
          <p:cNvSpPr>
            <a:spLocks noGrp="1"/>
          </p:cNvSpPr>
          <p:nvPr>
            <p:ph idx="1"/>
          </p:nvPr>
        </p:nvSpPr>
        <p:spPr/>
        <p:txBody>
          <a:bodyPr/>
          <a:lstStyle/>
          <a:p>
            <a:r>
              <a:rPr lang="en-US" sz="2000" dirty="0" smtClean="0"/>
              <a:t>Providing</a:t>
            </a:r>
            <a:r>
              <a:rPr lang="x-none" sz="2000" smtClean="0"/>
              <a:t> </a:t>
            </a:r>
            <a:r>
              <a:rPr lang="en-US" sz="2000" b="1" dirty="0" smtClean="0"/>
              <a:t>greater transparency of state organs’ work </a:t>
            </a:r>
            <a:r>
              <a:rPr lang="x-none" sz="2000" smtClean="0"/>
              <a:t>(</a:t>
            </a:r>
            <a:r>
              <a:rPr lang="en-US" sz="2000" dirty="0" smtClean="0"/>
              <a:t>including rules on public debates and lobbying</a:t>
            </a:r>
            <a:r>
              <a:rPr lang="x-none" sz="2000" smtClean="0"/>
              <a:t>, </a:t>
            </a:r>
            <a:r>
              <a:rPr lang="en-US" sz="2000" dirty="0" smtClean="0"/>
              <a:t>increasing transparency of Governmental</a:t>
            </a:r>
            <a:r>
              <a:rPr lang="x-none" sz="2000" smtClean="0"/>
              <a:t>, </a:t>
            </a:r>
            <a:r>
              <a:rPr lang="en-US" sz="2000" dirty="0" smtClean="0"/>
              <a:t>public enterprises’ and of other institutions’ activities</a:t>
            </a:r>
            <a:r>
              <a:rPr lang="x-none" sz="2000" smtClean="0"/>
              <a:t>),</a:t>
            </a:r>
            <a:endParaRPr lang="x-none" sz="2000" dirty="0" smtClean="0"/>
          </a:p>
          <a:p>
            <a:r>
              <a:rPr lang="en-US" sz="2000" b="1" dirty="0" smtClean="0"/>
              <a:t>Decrease of regulatory and financial state interventions</a:t>
            </a:r>
            <a:r>
              <a:rPr lang="x-none" sz="2000" smtClean="0"/>
              <a:t> (</a:t>
            </a:r>
            <a:r>
              <a:rPr lang="en-US" sz="2000" dirty="0" smtClean="0"/>
              <a:t>e.g. license</a:t>
            </a:r>
            <a:r>
              <a:rPr lang="x-none" sz="2000" smtClean="0"/>
              <a:t>, </a:t>
            </a:r>
            <a:r>
              <a:rPr lang="en-US" sz="2000" dirty="0" smtClean="0"/>
              <a:t>approvals</a:t>
            </a:r>
            <a:r>
              <a:rPr lang="x-none" sz="2000" smtClean="0"/>
              <a:t>, </a:t>
            </a:r>
            <a:r>
              <a:rPr lang="en-US" sz="2000" dirty="0" smtClean="0"/>
              <a:t>subsidies</a:t>
            </a:r>
            <a:r>
              <a:rPr lang="x-none" sz="2000" smtClean="0"/>
              <a:t>) </a:t>
            </a:r>
            <a:r>
              <a:rPr lang="en-US" sz="2000" dirty="0" smtClean="0"/>
              <a:t>that create corruption risks</a:t>
            </a:r>
            <a:r>
              <a:rPr lang="x-none" sz="2000" smtClean="0"/>
              <a:t>,</a:t>
            </a:r>
            <a:endParaRPr lang="x-none" sz="2000" dirty="0" smtClean="0"/>
          </a:p>
          <a:p>
            <a:r>
              <a:rPr lang="en-US" sz="2000" dirty="0" smtClean="0"/>
              <a:t>Thorough reform of public sector</a:t>
            </a:r>
            <a:endParaRPr lang="x-none" sz="2000" dirty="0" smtClean="0"/>
          </a:p>
          <a:p>
            <a:r>
              <a:rPr lang="en-US" sz="2000" dirty="0" smtClean="0"/>
              <a:t>Respecting and strengthening the </a:t>
            </a:r>
            <a:r>
              <a:rPr lang="en-US" sz="2000" b="1" dirty="0" smtClean="0"/>
              <a:t>role of independent state organs</a:t>
            </a:r>
            <a:r>
              <a:rPr lang="x-none" sz="2000" smtClean="0"/>
              <a:t> </a:t>
            </a:r>
            <a:r>
              <a:rPr lang="en-US" sz="2000" dirty="0" smtClean="0"/>
              <a:t>and providing implementation of their decisions and recommendations</a:t>
            </a:r>
            <a:endParaRPr lang="x-none" sz="2000" dirty="0" smtClean="0"/>
          </a:p>
          <a:p>
            <a:r>
              <a:rPr lang="en-US" sz="2000" dirty="0" smtClean="0"/>
              <a:t>Providing</a:t>
            </a:r>
            <a:r>
              <a:rPr lang="x-none" sz="2000" smtClean="0"/>
              <a:t> </a:t>
            </a:r>
            <a:r>
              <a:rPr lang="en-US" sz="2000" b="1" dirty="0" smtClean="0"/>
              <a:t>transparency of media ownership </a:t>
            </a:r>
            <a:r>
              <a:rPr lang="en-US" sz="2000" dirty="0" smtClean="0"/>
              <a:t>and media financing</a:t>
            </a:r>
            <a:r>
              <a:rPr lang="x-none" sz="2000" smtClean="0"/>
              <a:t> </a:t>
            </a:r>
            <a:endParaRPr lang="x-none" sz="2000" dirty="0" smtClean="0"/>
          </a:p>
          <a:p>
            <a:endParaRPr lang="en-US" altLang="en-US" sz="2000" dirty="0" smtClean="0">
              <a:solidFill>
                <a:srgbClr val="333399"/>
              </a:solidFill>
            </a:endParaRPr>
          </a:p>
        </p:txBody>
      </p:sp>
    </p:spTree>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Priorities of Serbia in fight against corruption</a:t>
            </a:r>
            <a:endParaRPr lang="en-US" altLang="en-US" dirty="0" smtClean="0">
              <a:solidFill>
                <a:srgbClr val="FF0000"/>
              </a:solidFill>
            </a:endParaRPr>
          </a:p>
        </p:txBody>
      </p:sp>
      <p:sp>
        <p:nvSpPr>
          <p:cNvPr id="21507" name="Content Placeholder 2"/>
          <p:cNvSpPr>
            <a:spLocks noGrp="1"/>
          </p:cNvSpPr>
          <p:nvPr>
            <p:ph idx="1"/>
          </p:nvPr>
        </p:nvSpPr>
        <p:spPr/>
        <p:txBody>
          <a:bodyPr/>
          <a:lstStyle/>
          <a:p>
            <a:r>
              <a:rPr lang="en-US" sz="2000" b="1" dirty="0" smtClean="0"/>
              <a:t>Independent</a:t>
            </a:r>
            <a:r>
              <a:rPr lang="x-none" sz="2000" b="1" smtClean="0"/>
              <a:t>, </a:t>
            </a:r>
            <a:r>
              <a:rPr lang="en-US" sz="2000" b="1" dirty="0" smtClean="0"/>
              <a:t>efficient and accountable judiciary</a:t>
            </a:r>
            <a:endParaRPr lang="x-none" sz="2000" b="1" dirty="0" smtClean="0"/>
          </a:p>
          <a:p>
            <a:r>
              <a:rPr lang="en-US" sz="2000" dirty="0" smtClean="0"/>
              <a:t>Protection of</a:t>
            </a:r>
            <a:r>
              <a:rPr lang="x-none" sz="2000" smtClean="0"/>
              <a:t> </a:t>
            </a:r>
            <a:r>
              <a:rPr lang="en-US" sz="2000" b="1" dirty="0" smtClean="0"/>
              <a:t>whistleblowers and witnesses of corruption</a:t>
            </a:r>
            <a:r>
              <a:rPr lang="x-none" sz="2000" b="1" smtClean="0"/>
              <a:t>, </a:t>
            </a:r>
            <a:r>
              <a:rPr lang="en-US" sz="2000" b="1" dirty="0" smtClean="0"/>
              <a:t>proactive approach</a:t>
            </a:r>
            <a:r>
              <a:rPr lang="x-none" sz="2000" smtClean="0"/>
              <a:t> </a:t>
            </a:r>
            <a:r>
              <a:rPr lang="en-US" sz="2000" dirty="0" smtClean="0"/>
              <a:t>in investigating corruption and measures</a:t>
            </a:r>
            <a:r>
              <a:rPr lang="x-none" sz="2000" smtClean="0"/>
              <a:t> </a:t>
            </a:r>
            <a:r>
              <a:rPr lang="en-US" sz="2000" dirty="0" smtClean="0"/>
              <a:t>for </a:t>
            </a:r>
            <a:r>
              <a:rPr lang="en-US" sz="2000" b="1" dirty="0" smtClean="0"/>
              <a:t>control of public officials’ and servants’ property</a:t>
            </a:r>
            <a:endParaRPr lang="x-none" sz="2000" b="1" dirty="0" smtClean="0"/>
          </a:p>
          <a:p>
            <a:r>
              <a:rPr lang="x-none" sz="2000" smtClean="0"/>
              <a:t>Stri</a:t>
            </a:r>
            <a:r>
              <a:rPr lang="en-US" sz="2000" dirty="0" smtClean="0"/>
              <a:t>ct</a:t>
            </a:r>
            <a:r>
              <a:rPr lang="x-none" sz="2000" smtClean="0"/>
              <a:t> </a:t>
            </a:r>
            <a:r>
              <a:rPr lang="en-US" sz="2000" b="1" dirty="0" smtClean="0"/>
              <a:t>control of accuracy and completeness of reports on campaign and political party financing</a:t>
            </a:r>
            <a:r>
              <a:rPr lang="x-none" sz="2000" smtClean="0"/>
              <a:t>, </a:t>
            </a:r>
            <a:r>
              <a:rPr lang="en-US" sz="2000" dirty="0" smtClean="0"/>
              <a:t>investigating of suspicions and claims on buying of election votes and public resources abuse in election campaigns</a:t>
            </a:r>
            <a:endParaRPr lang="x-none" sz="2000" dirty="0" smtClean="0"/>
          </a:p>
          <a:p>
            <a:r>
              <a:rPr lang="en-US" sz="2000" dirty="0" smtClean="0"/>
              <a:t>Resolving of all cases with suspicion to corruption </a:t>
            </a:r>
            <a:r>
              <a:rPr lang="en-US" sz="2000" b="1" dirty="0" smtClean="0"/>
              <a:t>from previous years and establishing of state oppressive apparatus </a:t>
            </a:r>
            <a:r>
              <a:rPr lang="en-US" sz="2000" dirty="0" smtClean="0"/>
              <a:t>that will allow discovering and punishing of such actions later on</a:t>
            </a:r>
            <a:r>
              <a:rPr lang="x-none" sz="2000" smtClean="0"/>
              <a:t>, </a:t>
            </a:r>
            <a:r>
              <a:rPr lang="en-US" sz="2000" dirty="0" smtClean="0"/>
              <a:t>instead of recent mechanisms</a:t>
            </a:r>
            <a:r>
              <a:rPr lang="x-none" sz="2000" smtClean="0"/>
              <a:t>.     </a:t>
            </a:r>
            <a:r>
              <a:rPr lang="sr-Latn-CS" sz="2000" dirty="0" smtClean="0"/>
              <a:t> </a:t>
            </a:r>
            <a:endParaRPr lang="en-US" sz="2000" dirty="0" smtClean="0"/>
          </a:p>
          <a:p>
            <a:endParaRPr lang="en-US" altLang="en-US" sz="2000" dirty="0" smtClean="0">
              <a:solidFill>
                <a:srgbClr val="333399"/>
              </a:solidFill>
            </a:endParaRPr>
          </a:p>
        </p:txBody>
      </p:sp>
    </p:spTree>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lum bright="70000" contrast="-70000"/>
          </a:blip>
          <a:srcRect l="10649" t="18753" r="12523" b="23441"/>
          <a:stretch>
            <a:fillRect/>
          </a:stretch>
        </p:blipFill>
        <p:spPr bwMode="auto">
          <a:xfrm>
            <a:off x="3175" y="1355725"/>
            <a:ext cx="9137650" cy="5502275"/>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sp>
        <p:nvSpPr>
          <p:cNvPr id="22531" name="Rectangle 4" descr="Dark downward diagonal"/>
          <p:cNvSpPr>
            <a:spLocks noChangeArrowheads="1"/>
          </p:cNvSpPr>
          <p:nvPr/>
        </p:nvSpPr>
        <p:spPr bwMode="auto">
          <a:xfrm>
            <a:off x="38100" y="0"/>
            <a:ext cx="9144000" cy="1219200"/>
          </a:xfrm>
          <a:prstGeom prst="rect">
            <a:avLst/>
          </a:prstGeom>
          <a:solidFill>
            <a:schemeClr val="tx1"/>
          </a:solidFill>
          <a:ln w="9525">
            <a:noFill/>
            <a:miter lim="800000"/>
            <a:headEnd/>
            <a:tailEnd/>
          </a:ln>
          <a:effectLst/>
        </p:spPr>
        <p:txBody>
          <a:bodyPr wrap="none" anchor="ctr"/>
          <a:lstStyle/>
          <a:p>
            <a:endParaRPr lang="en-US" altLang="en-US" sz="1800">
              <a:solidFill>
                <a:srgbClr val="000000"/>
              </a:solidFill>
              <a:latin typeface="Arial" pitchFamily="34" charset="0"/>
            </a:endParaRPr>
          </a:p>
        </p:txBody>
      </p:sp>
      <p:sp>
        <p:nvSpPr>
          <p:cNvPr id="40965" name="Rectangle 5"/>
          <p:cNvSpPr>
            <a:spLocks noGrp="1" noChangeArrowheads="1"/>
          </p:cNvSpPr>
          <p:nvPr>
            <p:ph type="title" idx="4294967295"/>
          </p:nvPr>
        </p:nvSpPr>
        <p:spPr>
          <a:xfrm>
            <a:off x="152400" y="76200"/>
            <a:ext cx="6858000" cy="1143000"/>
          </a:xfrm>
        </p:spPr>
        <p:txBody>
          <a:bodyPr/>
          <a:lstStyle/>
          <a:p>
            <a:pPr algn="l" eaLnBrk="1" hangingPunct="1">
              <a:defRPr/>
            </a:pPr>
            <a:r>
              <a:rPr lang="en-US" sz="3200" b="1" dirty="0" smtClean="0">
                <a:solidFill>
                  <a:schemeClr val="bg1"/>
                </a:solidFill>
                <a:latin typeface="Arial Narrow" charset="0"/>
                <a:ea typeface="+mj-ea"/>
              </a:rPr>
              <a:t>Corruption Perception Index 2013</a:t>
            </a:r>
            <a:endParaRPr lang="en-GB" sz="3200" b="1" dirty="0" smtClean="0">
              <a:solidFill>
                <a:schemeClr val="bg1"/>
              </a:solidFill>
              <a:latin typeface="Arial Narrow" charset="0"/>
              <a:ea typeface="+mj-ea"/>
            </a:endParaRPr>
          </a:p>
        </p:txBody>
      </p:sp>
      <p:pic>
        <p:nvPicPr>
          <p:cNvPr id="40966" name="Picture 6"/>
          <p:cNvPicPr>
            <a:picLocks noChangeAspect="1" noChangeArrowheads="1"/>
          </p:cNvPicPr>
          <p:nvPr/>
        </p:nvPicPr>
        <p:blipFill>
          <a:blip r:embed="rId3"/>
          <a:srcRect l="10709" t="13281" r="70625" b="80052"/>
          <a:stretch>
            <a:fillRect/>
          </a:stretch>
        </p:blipFill>
        <p:spPr bwMode="auto">
          <a:xfrm>
            <a:off x="7010400" y="0"/>
            <a:ext cx="2133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pic>
        <p:nvPicPr>
          <p:cNvPr id="22534" name="Picture 8"/>
          <p:cNvPicPr>
            <a:picLocks noChangeAspect="1" noChangeArrowheads="1"/>
          </p:cNvPicPr>
          <p:nvPr/>
        </p:nvPicPr>
        <p:blipFill>
          <a:blip r:embed="rId4"/>
          <a:srcRect t="15227"/>
          <a:stretch>
            <a:fillRect/>
          </a:stretch>
        </p:blipFill>
        <p:spPr bwMode="auto">
          <a:xfrm>
            <a:off x="1143000" y="4932363"/>
            <a:ext cx="6705600" cy="1697037"/>
          </a:xfrm>
          <a:prstGeom prst="rect">
            <a:avLst/>
          </a:prstGeom>
          <a:noFill/>
          <a:ln w="9525">
            <a:noFill/>
            <a:miter lim="800000"/>
            <a:headEnd/>
            <a:tailEnd/>
          </a:ln>
          <a:effectLst/>
        </p:spPr>
      </p:pic>
      <p:sp>
        <p:nvSpPr>
          <p:cNvPr id="4" name="Rectangle 3"/>
          <p:cNvSpPr/>
          <p:nvPr/>
        </p:nvSpPr>
        <p:spPr>
          <a:xfrm>
            <a:off x="1524000" y="6324600"/>
            <a:ext cx="4191000" cy="228600"/>
          </a:xfrm>
          <a:prstGeom prst="rect">
            <a:avLst/>
          </a:prstGeom>
          <a:solidFill>
            <a:srgbClr val="1C1C1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800">
              <a:solidFill>
                <a:srgbClr val="FFFFFF"/>
              </a:solidFill>
            </a:endParaRPr>
          </a:p>
        </p:txBody>
      </p:sp>
      <p:pic>
        <p:nvPicPr>
          <p:cNvPr id="22536" name="Picture 2"/>
          <p:cNvPicPr>
            <a:picLocks noChangeAspect="1" noChangeArrowheads="1"/>
          </p:cNvPicPr>
          <p:nvPr/>
        </p:nvPicPr>
        <p:blipFill>
          <a:blip r:embed="rId5"/>
          <a:srcRect/>
          <a:stretch>
            <a:fillRect/>
          </a:stretch>
        </p:blipFill>
        <p:spPr bwMode="auto">
          <a:xfrm>
            <a:off x="1143000" y="1335088"/>
            <a:ext cx="6705600" cy="3487737"/>
          </a:xfrm>
          <a:prstGeom prst="rect">
            <a:avLst/>
          </a:prstGeom>
          <a:noFill/>
          <a:ln w="9525">
            <a:noFill/>
            <a:miter lim="800000"/>
            <a:headEnd/>
            <a:tailEnd/>
          </a:ln>
          <a:effectLst/>
        </p:spPr>
      </p:pic>
      <p:sp>
        <p:nvSpPr>
          <p:cNvPr id="22537" name="TextBox 2"/>
          <p:cNvSpPr txBox="1">
            <a:spLocks noChangeArrowheads="1"/>
          </p:cNvSpPr>
          <p:nvPr/>
        </p:nvSpPr>
        <p:spPr bwMode="auto">
          <a:xfrm>
            <a:off x="1295400" y="1524000"/>
            <a:ext cx="3048000" cy="738664"/>
          </a:xfrm>
          <a:prstGeom prst="rect">
            <a:avLst/>
          </a:prstGeom>
          <a:noFill/>
          <a:ln w="9525">
            <a:noFill/>
            <a:miter lim="800000"/>
            <a:headEnd/>
            <a:tailEnd/>
          </a:ln>
        </p:spPr>
        <p:txBody>
          <a:bodyPr>
            <a:spAutoFit/>
          </a:bodyPr>
          <a:lstStyle/>
          <a:p>
            <a:pPr algn="just"/>
            <a:r>
              <a:rPr lang="en-US" altLang="en-US" sz="1400" dirty="0" smtClean="0">
                <a:solidFill>
                  <a:srgbClr val="FFFFFF"/>
                </a:solidFill>
                <a:latin typeface="Arial" pitchFamily="34" charset="0"/>
              </a:rPr>
              <a:t>Perceiving level of corruption in public sector in </a:t>
            </a:r>
            <a:r>
              <a:rPr lang="en-GB" altLang="en-US" sz="1400" dirty="0" smtClean="0">
                <a:solidFill>
                  <a:srgbClr val="FFFFFF"/>
                </a:solidFill>
                <a:latin typeface="Arial" pitchFamily="34" charset="0"/>
              </a:rPr>
              <a:t>177 </a:t>
            </a:r>
            <a:r>
              <a:rPr lang="en-US" altLang="en-US" sz="1400" dirty="0" smtClean="0">
                <a:solidFill>
                  <a:srgbClr val="FFFFFF"/>
                </a:solidFill>
                <a:latin typeface="Arial" pitchFamily="34" charset="0"/>
              </a:rPr>
              <a:t>states</a:t>
            </a:r>
            <a:r>
              <a:rPr lang="en-GB" altLang="en-US" sz="1400" dirty="0" smtClean="0">
                <a:solidFill>
                  <a:srgbClr val="FFFFFF"/>
                </a:solidFill>
                <a:latin typeface="Arial" pitchFamily="34" charset="0"/>
              </a:rPr>
              <a:t>/territories worldwide.</a:t>
            </a:r>
            <a:endParaRPr lang="en-GB" altLang="en-US" sz="1400" dirty="0">
              <a:solidFill>
                <a:srgbClr val="FFFFFF"/>
              </a:solidFill>
              <a:latin typeface="Arial" pitchFamily="34" charset="0"/>
            </a:endParaRPr>
          </a:p>
        </p:txBody>
      </p:sp>
      <p:sp>
        <p:nvSpPr>
          <p:cNvPr id="22538" name="TextBox 1"/>
          <p:cNvSpPr txBox="1">
            <a:spLocks noChangeArrowheads="1"/>
          </p:cNvSpPr>
          <p:nvPr/>
        </p:nvSpPr>
        <p:spPr bwMode="auto">
          <a:xfrm>
            <a:off x="1295400" y="2438400"/>
            <a:ext cx="2286000" cy="2277547"/>
          </a:xfrm>
          <a:prstGeom prst="rect">
            <a:avLst/>
          </a:prstGeom>
          <a:solidFill>
            <a:schemeClr val="tx1"/>
          </a:solidFill>
          <a:ln w="9525">
            <a:noFill/>
            <a:miter lim="800000"/>
            <a:headEnd/>
            <a:tailEnd/>
          </a:ln>
        </p:spPr>
        <p:txBody>
          <a:bodyPr>
            <a:spAutoFit/>
          </a:bodyPr>
          <a:lstStyle/>
          <a:p>
            <a:r>
              <a:rPr lang="de-DE" altLang="en-US" sz="1800" b="1" dirty="0" smtClean="0">
                <a:solidFill>
                  <a:srgbClr val="FFFFFF"/>
                </a:solidFill>
                <a:latin typeface="Arial" pitchFamily="34" charset="0"/>
              </a:rPr>
              <a:t>Global results:</a:t>
            </a:r>
            <a:endParaRPr lang="de-DE" altLang="en-US" sz="1800" b="1" dirty="0">
              <a:solidFill>
                <a:srgbClr val="FFFFFF"/>
              </a:solidFill>
              <a:latin typeface="Arial" pitchFamily="34" charset="0"/>
            </a:endParaRPr>
          </a:p>
          <a:p>
            <a:r>
              <a:rPr lang="de-DE" altLang="en-US" sz="1800" b="1" dirty="0">
                <a:solidFill>
                  <a:srgbClr val="FFFFFF"/>
                </a:solidFill>
                <a:latin typeface="Arial" pitchFamily="34" charset="0"/>
              </a:rPr>
              <a:t>70% </a:t>
            </a:r>
            <a:r>
              <a:rPr lang="de-DE" altLang="en-US" sz="1800" b="1" dirty="0" smtClean="0">
                <a:solidFill>
                  <a:srgbClr val="FFFFFF"/>
                </a:solidFill>
                <a:latin typeface="Arial" pitchFamily="34" charset="0"/>
              </a:rPr>
              <a:t> of countries have score less than</a:t>
            </a:r>
            <a:r>
              <a:rPr lang="en-US" altLang="en-US" sz="1800" b="1" dirty="0" smtClean="0">
                <a:solidFill>
                  <a:srgbClr val="FFFFFF"/>
                </a:solidFill>
                <a:latin typeface="Arial" pitchFamily="34" charset="0"/>
              </a:rPr>
              <a:t> </a:t>
            </a:r>
            <a:r>
              <a:rPr lang="en-US" altLang="en-US" sz="1800" b="1" dirty="0">
                <a:solidFill>
                  <a:srgbClr val="FFFFFF"/>
                </a:solidFill>
                <a:latin typeface="Arial" pitchFamily="34" charset="0"/>
              </a:rPr>
              <a:t>50 </a:t>
            </a:r>
            <a:r>
              <a:rPr lang="en-US" altLang="en-US" sz="1800" b="1" dirty="0" smtClean="0">
                <a:solidFill>
                  <a:srgbClr val="FFFFFF"/>
                </a:solidFill>
                <a:latin typeface="Arial" pitchFamily="34" charset="0"/>
              </a:rPr>
              <a:t>from possible </a:t>
            </a:r>
            <a:r>
              <a:rPr lang="en-US" altLang="en-US" sz="1800" b="1" dirty="0">
                <a:solidFill>
                  <a:srgbClr val="FFFFFF"/>
                </a:solidFill>
                <a:latin typeface="Arial" pitchFamily="34" charset="0"/>
              </a:rPr>
              <a:t>100</a:t>
            </a:r>
            <a:r>
              <a:rPr lang="de-DE" altLang="en-US" sz="1800" b="1" dirty="0">
                <a:solidFill>
                  <a:srgbClr val="FFFFFF"/>
                </a:solidFill>
                <a:latin typeface="Arial" pitchFamily="34" charset="0"/>
              </a:rPr>
              <a:t>.</a:t>
            </a:r>
          </a:p>
          <a:p>
            <a:endParaRPr lang="de-DE" altLang="en-US" sz="1800" dirty="0">
              <a:solidFill>
                <a:srgbClr val="FFFFFF"/>
              </a:solidFill>
              <a:latin typeface="Arial" pitchFamily="34" charset="0"/>
            </a:endParaRPr>
          </a:p>
          <a:p>
            <a:r>
              <a:rPr lang="de-DE" altLang="en-US" sz="1800" b="1" dirty="0">
                <a:solidFill>
                  <a:srgbClr val="FFFFFF"/>
                </a:solidFill>
                <a:latin typeface="Arial" pitchFamily="34" charset="0"/>
              </a:rPr>
              <a:t>43 </a:t>
            </a:r>
            <a:r>
              <a:rPr lang="en-US" altLang="en-US" sz="1600" b="1" dirty="0" smtClean="0">
                <a:solidFill>
                  <a:srgbClr val="FFFFFF"/>
                </a:solidFill>
                <a:latin typeface="Arial" pitchFamily="34" charset="0"/>
              </a:rPr>
              <a:t>is average estimation worldwide</a:t>
            </a:r>
            <a:endParaRPr lang="en-GB" altLang="en-US" sz="1600" b="1" dirty="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descr="Dark downward diagonal"/>
          <p:cNvSpPr>
            <a:spLocks noChangeArrowheads="1"/>
          </p:cNvSpPr>
          <p:nvPr/>
        </p:nvSpPr>
        <p:spPr bwMode="auto">
          <a:xfrm>
            <a:off x="0" y="0"/>
            <a:ext cx="9144000" cy="1219200"/>
          </a:xfrm>
          <a:prstGeom prst="rect">
            <a:avLst/>
          </a:prstGeom>
          <a:solidFill>
            <a:schemeClr val="tx1"/>
          </a:solidFill>
          <a:ln w="9525">
            <a:noFill/>
            <a:miter lim="800000"/>
            <a:headEnd/>
            <a:tailEnd/>
          </a:ln>
          <a:effectLst/>
        </p:spPr>
        <p:txBody>
          <a:bodyPr wrap="none" anchor="ctr"/>
          <a:lstStyle/>
          <a:p>
            <a:endParaRPr lang="en-US" altLang="en-US">
              <a:latin typeface="Arial" pitchFamily="34" charset="0"/>
            </a:endParaRPr>
          </a:p>
        </p:txBody>
      </p:sp>
      <p:sp>
        <p:nvSpPr>
          <p:cNvPr id="40965" name="Rectangle 5"/>
          <p:cNvSpPr>
            <a:spLocks noGrp="1" noChangeArrowheads="1"/>
          </p:cNvSpPr>
          <p:nvPr>
            <p:ph type="title" idx="4294967295"/>
          </p:nvPr>
        </p:nvSpPr>
        <p:spPr>
          <a:xfrm>
            <a:off x="152400" y="76200"/>
            <a:ext cx="6858000" cy="1143000"/>
          </a:xfrm>
        </p:spPr>
        <p:txBody>
          <a:bodyPr/>
          <a:lstStyle/>
          <a:p>
            <a:pPr algn="l" eaLnBrk="1" hangingPunct="1">
              <a:defRPr/>
            </a:pPr>
            <a:r>
              <a:rPr lang="en-US" sz="3200" b="1" dirty="0" smtClean="0">
                <a:solidFill>
                  <a:schemeClr val="bg1"/>
                </a:solidFill>
                <a:latin typeface="Arial Narrow" charset="0"/>
              </a:rPr>
              <a:t>Corruption Perception Index 2013</a:t>
            </a:r>
            <a:endParaRPr lang="en-GB" sz="3200" b="1" dirty="0" smtClean="0">
              <a:solidFill>
                <a:schemeClr val="bg1"/>
              </a:solidFill>
              <a:latin typeface="Arial Narrow" charset="0"/>
              <a:ea typeface="+mj-ea"/>
            </a:endParaRPr>
          </a:p>
        </p:txBody>
      </p:sp>
      <p:pic>
        <p:nvPicPr>
          <p:cNvPr id="40966" name="Picture 6"/>
          <p:cNvPicPr>
            <a:picLocks noChangeAspect="1" noChangeArrowheads="1"/>
          </p:cNvPicPr>
          <p:nvPr/>
        </p:nvPicPr>
        <p:blipFill>
          <a:blip r:embed="rId2"/>
          <a:srcRect l="10709" t="13281" r="70625" b="80052"/>
          <a:stretch>
            <a:fillRect/>
          </a:stretch>
        </p:blipFill>
        <p:spPr bwMode="auto">
          <a:xfrm>
            <a:off x="7010400" y="0"/>
            <a:ext cx="2133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graphicFrame>
        <p:nvGraphicFramePr>
          <p:cNvPr id="3" name="Table 2"/>
          <p:cNvGraphicFramePr>
            <a:graphicFrameLocks noGrp="1"/>
          </p:cNvGraphicFramePr>
          <p:nvPr/>
        </p:nvGraphicFramePr>
        <p:xfrm>
          <a:off x="152400" y="1447800"/>
          <a:ext cx="1987550" cy="5303839"/>
        </p:xfrm>
        <a:graphic>
          <a:graphicData uri="http://schemas.openxmlformats.org/drawingml/2006/table">
            <a:tbl>
              <a:tblPr/>
              <a:tblGrid>
                <a:gridCol w="371009"/>
                <a:gridCol w="92752"/>
                <a:gridCol w="1073278"/>
                <a:gridCol w="450511"/>
              </a:tblGrid>
              <a:tr h="365782">
                <a:tc>
                  <a:txBody>
                    <a:bodyPr/>
                    <a:lstStyle/>
                    <a:p>
                      <a:pPr algn="l" fontAlgn="b"/>
                      <a:r>
                        <a:rPr lang="en-GB" sz="1200" b="1" i="0" u="none" strike="noStrike" dirty="0">
                          <a:effectLst/>
                          <a:latin typeface="Arial Narrow"/>
                        </a:rPr>
                        <a:t>RANK</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200" b="1" i="0" u="none" strike="noStrike">
                          <a:effectLst/>
                          <a:latin typeface="Arial Narrow"/>
                        </a:rPr>
                        <a:t> </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b"/>
                      <a:r>
                        <a:rPr lang="en-GB" sz="1200" b="1" i="0" u="none" strike="noStrike" dirty="0">
                          <a:effectLst/>
                          <a:latin typeface="Arial Narrow"/>
                        </a:rPr>
                        <a:t>COUNTRY/</a:t>
                      </a:r>
                      <a:br>
                        <a:rPr lang="en-GB" sz="1200" b="1" i="0" u="none" strike="noStrike" dirty="0">
                          <a:effectLst/>
                          <a:latin typeface="Arial Narrow"/>
                        </a:rPr>
                      </a:br>
                      <a:r>
                        <a:rPr lang="en-GB" sz="1200" b="1" i="0" u="none" strike="noStrike" dirty="0">
                          <a:effectLst/>
                          <a:latin typeface="Arial Narrow"/>
                        </a:rPr>
                        <a:t>TERRITORY</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b"/>
                      <a:r>
                        <a:rPr lang="en-GB" sz="1200" b="1" i="0" u="none" strike="noStrike" dirty="0" smtClean="0">
                          <a:effectLst/>
                          <a:latin typeface="Arial Narrow"/>
                        </a:rPr>
                        <a:t>SCORE</a:t>
                      </a:r>
                      <a:endParaRPr lang="en-GB" sz="1200" b="1" i="0" u="none" strike="noStrike" dirty="0">
                        <a:effectLst/>
                        <a:latin typeface="Arial Narrow"/>
                      </a:endParaRP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r>
              <a:tr h="182891">
                <a:tc>
                  <a:txBody>
                    <a:bodyPr/>
                    <a:lstStyle/>
                    <a:p>
                      <a:pPr algn="l" fontAlgn="b"/>
                      <a:r>
                        <a:rPr lang="en-GB" sz="1200" b="1" i="0" u="none" strike="noStrike" dirty="0">
                          <a:effectLst/>
                          <a:latin typeface="Arial"/>
                        </a:rPr>
                        <a:t>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Denmark</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91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dirty="0">
                          <a:effectLst/>
                          <a:latin typeface="Arial"/>
                        </a:rPr>
                        <a:t>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l" fontAlgn="b"/>
                      <a:r>
                        <a:rPr lang="en-GB" sz="1200" b="1" i="0" u="none" strike="noStrike" dirty="0">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New Zealand</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91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dirty="0">
                          <a:effectLst/>
                          <a:latin typeface="Arial"/>
                        </a:rPr>
                        <a:t>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6"/>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Finland</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89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dirty="0">
                          <a:effectLst/>
                          <a:latin typeface="Arial"/>
                        </a:rPr>
                        <a:t>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6"/>
                    </a:solidFill>
                  </a:tcPr>
                </a:tc>
                <a:tc>
                  <a:txBody>
                    <a:bodyPr/>
                    <a:lstStyle/>
                    <a:p>
                      <a:pPr algn="l" fontAlgn="b"/>
                      <a:r>
                        <a:rPr lang="en-GB" sz="1200" b="1" i="0" u="none" strike="noStrike" dirty="0">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Sweden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89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6"/>
                    </a:solidFill>
                  </a:tcPr>
                </a:tc>
                <a:tc>
                  <a:txBody>
                    <a:bodyPr/>
                    <a:lstStyle/>
                    <a:p>
                      <a:pPr algn="l" fontAlgn="b"/>
                      <a:r>
                        <a:rPr lang="en-GB" sz="1200" b="1" i="0" u="none" strike="noStrike" dirty="0">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Norway</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86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6"/>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Singapore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86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dirty="0">
                          <a:effectLst/>
                          <a:latin typeface="Arial"/>
                        </a:rPr>
                        <a:t>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6"/>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Switzerland</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85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8</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6"/>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Netherlands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83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6"/>
                    </a:solidFill>
                  </a:tcPr>
                </a:tc>
                <a:tc>
                  <a:txBody>
                    <a:bodyPr/>
                    <a:lstStyle/>
                    <a:p>
                      <a:pPr algn="l" fontAlgn="b"/>
                      <a:r>
                        <a:rPr lang="en-GB" sz="1200" b="1" i="0" u="none" strike="noStrike" dirty="0">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Australia</a:t>
                      </a:r>
                      <a:endParaRPr lang="en-GB" sz="1200" b="0" i="0" u="none" strike="noStrike" dirty="0">
                        <a:solidFill>
                          <a:srgbClr val="FF0000"/>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81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6"/>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Canada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81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11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C66"/>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Luxembourg</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80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dirty="0">
                          <a:effectLst/>
                          <a:latin typeface="Arial"/>
                        </a:rPr>
                        <a:t>12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dirty="0">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Germany</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78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12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Iceland</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78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82">
                <a:tc>
                  <a:txBody>
                    <a:bodyPr/>
                    <a:lstStyle/>
                    <a:p>
                      <a:pPr algn="l" fontAlgn="b"/>
                      <a:r>
                        <a:rPr lang="en-GB" sz="1200" b="1" i="0" u="none" strike="noStrike" dirty="0">
                          <a:effectLst/>
                          <a:latin typeface="Arial"/>
                        </a:rPr>
                        <a:t>14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United Kingdom</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76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15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dirty="0">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Barbados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75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dirty="0">
                          <a:effectLst/>
                          <a:latin typeface="Arial"/>
                        </a:rPr>
                        <a:t>15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dirty="0">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Belgium</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75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15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dirty="0">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Hong Kong</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75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18</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Japan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74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19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Uruguay</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73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82">
                <a:tc>
                  <a:txBody>
                    <a:bodyPr/>
                    <a:lstStyle/>
                    <a:p>
                      <a:pPr algn="l" fontAlgn="b"/>
                      <a:r>
                        <a:rPr lang="en-GB" sz="1200" b="1" i="0" u="none" strike="noStrike">
                          <a:effectLst/>
                          <a:latin typeface="Arial"/>
                        </a:rPr>
                        <a:t>19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United </a:t>
                      </a:r>
                      <a:r>
                        <a:rPr lang="en-GB" sz="1200" b="0" i="0" u="none" strike="noStrike" dirty="0" smtClean="0">
                          <a:effectLst/>
                          <a:latin typeface="Arial"/>
                        </a:rPr>
                        <a:t>States of America</a:t>
                      </a:r>
                      <a:endParaRPr lang="en-GB" sz="1200" b="0" i="0" u="none" strike="noStrike" dirty="0">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73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21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Ireland</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72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22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effectLst/>
                          <a:latin typeface="Arial"/>
                        </a:rPr>
                        <a:t>The Bahamas</a:t>
                      </a:r>
                      <a:endParaRPr lang="en-GB" sz="1200" b="0" i="0" u="none" strike="noStrike" dirty="0">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71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22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Chile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71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22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France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71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1">
                <a:tc>
                  <a:txBody>
                    <a:bodyPr/>
                    <a:lstStyle/>
                    <a:p>
                      <a:pPr algn="l" fontAlgn="b"/>
                      <a:r>
                        <a:rPr lang="en-GB" sz="1200" b="1" i="0" u="none" strike="noStrike">
                          <a:effectLst/>
                          <a:latin typeface="Arial"/>
                        </a:rPr>
                        <a:t>22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l" fontAlgn="b"/>
                      <a:r>
                        <a:rPr lang="en-GB" sz="1200" b="1" i="0" u="none" strike="noStrike">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Saint Lucia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71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nvGraphicFramePr>
        <p:xfrm>
          <a:off x="2457450" y="1584325"/>
          <a:ext cx="1987550" cy="5121279"/>
        </p:xfrm>
        <a:graphic>
          <a:graphicData uri="http://schemas.openxmlformats.org/drawingml/2006/table">
            <a:tbl>
              <a:tblPr/>
              <a:tblGrid>
                <a:gridCol w="371009"/>
                <a:gridCol w="92753"/>
                <a:gridCol w="1073277"/>
                <a:gridCol w="450511"/>
              </a:tblGrid>
              <a:tr h="182903">
                <a:tc>
                  <a:txBody>
                    <a:bodyPr/>
                    <a:lstStyle/>
                    <a:p>
                      <a:pPr algn="l" fontAlgn="b"/>
                      <a:r>
                        <a:rPr lang="en-GB" sz="1200" b="1" i="0" u="none" strike="noStrike" dirty="0">
                          <a:solidFill>
                            <a:srgbClr val="FFFFFF"/>
                          </a:solidFill>
                          <a:effectLst/>
                          <a:latin typeface="Arial"/>
                        </a:rPr>
                        <a:t>26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Austria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69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805">
                <a:tc>
                  <a:txBody>
                    <a:bodyPr/>
                    <a:lstStyle/>
                    <a:p>
                      <a:pPr algn="l" fontAlgn="b"/>
                      <a:r>
                        <a:rPr lang="en-GB" sz="1200" b="1" i="0" u="none" strike="noStrike">
                          <a:solidFill>
                            <a:srgbClr val="FFFFFF"/>
                          </a:solidFill>
                          <a:effectLst/>
                          <a:latin typeface="Arial"/>
                        </a:rPr>
                        <a:t>26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United Arab Emirates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28</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Estonia</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68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28</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Qatar</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30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Botswana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31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Bhutan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31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Cyprus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33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Portugal</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33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Puerto Rico</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48705">
                <a:tc>
                  <a:txBody>
                    <a:bodyPr/>
                    <a:lstStyle/>
                    <a:p>
                      <a:pPr algn="l" fontAlgn="b"/>
                      <a:r>
                        <a:rPr lang="en-GB" sz="1200" b="1" i="0" u="none" strike="noStrike">
                          <a:solidFill>
                            <a:srgbClr val="FFFFFF"/>
                          </a:solidFill>
                          <a:effectLst/>
                          <a:latin typeface="Arial"/>
                        </a:rPr>
                        <a:t>33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Saint Vincent </a:t>
                      </a:r>
                      <a:r>
                        <a:rPr lang="en-GB" sz="1200" b="0" i="0" u="none" strike="noStrike" dirty="0" smtClean="0">
                          <a:effectLst/>
                          <a:latin typeface="Arial"/>
                        </a:rPr>
                        <a:t>and</a:t>
                      </a:r>
                      <a:r>
                        <a:rPr lang="en-GB" sz="1200" b="0" i="0" u="none" strike="noStrike" baseline="0" dirty="0" smtClean="0">
                          <a:effectLst/>
                          <a:latin typeface="Arial"/>
                        </a:rPr>
                        <a:t> </a:t>
                      </a:r>
                      <a:r>
                        <a:rPr lang="en-GB" sz="1200" b="0" i="0" u="none" strike="noStrike" dirty="0" smtClean="0">
                          <a:effectLst/>
                          <a:latin typeface="Arial"/>
                        </a:rPr>
                        <a:t>the </a:t>
                      </a:r>
                      <a:r>
                        <a:rPr lang="en-GB" sz="1200" b="0" i="0" u="none" strike="noStrike" dirty="0">
                          <a:effectLst/>
                          <a:latin typeface="Arial"/>
                        </a:rPr>
                        <a:t>Grenadines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36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Israel</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36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Taiwan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38</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Brunei </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60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38</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Poland</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60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dirty="0">
                          <a:solidFill>
                            <a:srgbClr val="FFFFFF"/>
                          </a:solidFill>
                          <a:effectLst/>
                          <a:latin typeface="Arial"/>
                        </a:rPr>
                        <a:t>40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Spain</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59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Cape Verde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Dominica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Lithuania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Slovenia</a:t>
                      </a:r>
                      <a:r>
                        <a:rPr lang="en-GB" sz="1200" b="0" i="0" u="none" strike="noStrike" baseline="0" dirty="0" smtClean="0">
                          <a:solidFill>
                            <a:schemeClr val="tx1"/>
                          </a:solidFill>
                          <a:effectLst/>
                          <a:latin typeface="Arial"/>
                        </a:rPr>
                        <a:t> </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57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Malta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effectLst/>
                          <a:latin typeface="Arial"/>
                        </a:rPr>
                        <a:t>South Korea</a:t>
                      </a:r>
                      <a:endParaRPr lang="en-GB" sz="1200" b="0" i="0" u="none" strike="noStrike" dirty="0">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Hungary</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Seychelles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Costa Rica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49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Latvia </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53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724400" y="1447800"/>
          <a:ext cx="1987550" cy="5304212"/>
        </p:xfrm>
        <a:graphic>
          <a:graphicData uri="http://schemas.openxmlformats.org/drawingml/2006/table">
            <a:tbl>
              <a:tblPr/>
              <a:tblGrid>
                <a:gridCol w="371010"/>
                <a:gridCol w="92751"/>
                <a:gridCol w="1073277"/>
                <a:gridCol w="450512"/>
              </a:tblGrid>
              <a:tr h="365733">
                <a:tc>
                  <a:txBody>
                    <a:bodyPr/>
                    <a:lstStyle/>
                    <a:p>
                      <a:pPr algn="l" fontAlgn="b"/>
                      <a:r>
                        <a:rPr lang="en-GB" sz="1200" b="1" i="0" u="none" strike="noStrike" dirty="0">
                          <a:effectLst/>
                          <a:latin typeface="Arial Narrow"/>
                        </a:rPr>
                        <a:t>RANK</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200" b="1" i="0" u="none" strike="noStrike">
                          <a:effectLst/>
                          <a:latin typeface="Arial Narrow"/>
                        </a:rPr>
                        <a:t> </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b"/>
                      <a:r>
                        <a:rPr lang="en-GB" sz="1200" b="1" i="0" u="none" strike="noStrike">
                          <a:effectLst/>
                          <a:latin typeface="Arial Narrow"/>
                        </a:rPr>
                        <a:t>COUNTRY/</a:t>
                      </a:r>
                      <a:br>
                        <a:rPr lang="en-GB" sz="1200" b="1" i="0" u="none" strike="noStrike">
                          <a:effectLst/>
                          <a:latin typeface="Arial Narrow"/>
                        </a:rPr>
                      </a:br>
                      <a:r>
                        <a:rPr lang="en-GB" sz="1200" b="1" i="0" u="none" strike="noStrike">
                          <a:effectLst/>
                          <a:latin typeface="Arial Narrow"/>
                        </a:rPr>
                        <a:t>TERRITORY</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b"/>
                      <a:r>
                        <a:rPr lang="en-GB" sz="1200" b="1" i="0" u="none" strike="noStrike">
                          <a:effectLst/>
                          <a:latin typeface="Arial Narrow"/>
                        </a:rPr>
                        <a:t>SCORE</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r>
              <a:tr h="182867">
                <a:tc>
                  <a:txBody>
                    <a:bodyPr/>
                    <a:lstStyle/>
                    <a:p>
                      <a:pPr algn="l" fontAlgn="b"/>
                      <a:r>
                        <a:rPr lang="en-GB" sz="1200" b="1" i="0" u="none" strike="noStrike" dirty="0">
                          <a:solidFill>
                            <a:srgbClr val="FFFFFF"/>
                          </a:solidFill>
                          <a:effectLst/>
                          <a:latin typeface="Arial"/>
                        </a:rPr>
                        <a:t>49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Rwanda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52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Mauritius</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52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53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Malaysia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53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6B0A"/>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Turkey</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50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dirty="0">
                          <a:solidFill>
                            <a:srgbClr val="FFFFFF"/>
                          </a:solidFill>
                          <a:effectLst/>
                          <a:latin typeface="Arial"/>
                        </a:rPr>
                        <a:t>55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Georgia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49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55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Lesotho</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49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57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Bahrain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dirty="0">
                          <a:solidFill>
                            <a:srgbClr val="FFFFFF"/>
                          </a:solidFill>
                          <a:effectLst/>
                          <a:latin typeface="Arial"/>
                        </a:rPr>
                        <a:t>57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Croatia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48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3572">
                <a:tc>
                  <a:txBody>
                    <a:bodyPr/>
                    <a:lstStyle/>
                    <a:p>
                      <a:pPr algn="l" fontAlgn="b"/>
                      <a:r>
                        <a:rPr lang="en-GB" sz="1200" b="1" i="0" u="none" strike="noStrike" dirty="0">
                          <a:solidFill>
                            <a:srgbClr val="FFFFFF"/>
                          </a:solidFill>
                          <a:effectLst/>
                          <a:latin typeface="Arial"/>
                        </a:rPr>
                        <a:t>57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Czech Republic</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48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57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Namibia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Oman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Slovakia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Cuba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Ghana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Saudi Arabia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Jordan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33">
                <a:tc>
                  <a:txBody>
                    <a:bodyPr/>
                    <a:lstStyle/>
                    <a:p>
                      <a:pPr algn="l" fontAlgn="b"/>
                      <a:r>
                        <a:rPr lang="en-GB" sz="1200" b="1" i="0" u="none" strike="noStrike">
                          <a:solidFill>
                            <a:srgbClr val="FFFFFF"/>
                          </a:solidFill>
                          <a:effectLst/>
                          <a:latin typeface="Arial"/>
                        </a:rPr>
                        <a:t>67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effectLst/>
                          <a:latin typeface="Arial"/>
                        </a:rPr>
                        <a:t>Macedonia FYR</a:t>
                      </a:r>
                      <a:endParaRPr lang="en-GB" sz="1200" b="0" i="0" u="none" strike="noStrike" dirty="0">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Montenegro</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Italy</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Kuwait</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69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Romania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33">
                <a:tc>
                  <a:txBody>
                    <a:bodyPr/>
                    <a:lstStyle/>
                    <a:p>
                      <a:pPr algn="l" fontAlgn="b"/>
                      <a:r>
                        <a:rPr lang="en-GB" sz="1200" b="1" i="0" u="none" strike="noStrike">
                          <a:solidFill>
                            <a:srgbClr val="FFFFFF"/>
                          </a:solidFill>
                          <a:effectLst/>
                          <a:latin typeface="Arial"/>
                        </a:rPr>
                        <a:t>72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Bosnia and Herzegovina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67">
                <a:tc>
                  <a:txBody>
                    <a:bodyPr/>
                    <a:lstStyle/>
                    <a:p>
                      <a:pPr algn="l" fontAlgn="b"/>
                      <a:r>
                        <a:rPr lang="en-GB" sz="1200" b="1" i="0" u="none" strike="noStrike">
                          <a:solidFill>
                            <a:srgbClr val="FFFFFF"/>
                          </a:solidFill>
                          <a:effectLst/>
                          <a:latin typeface="Arial"/>
                        </a:rPr>
                        <a:t>72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Brazil</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33">
                <a:tc>
                  <a:txBody>
                    <a:bodyPr/>
                    <a:lstStyle/>
                    <a:p>
                      <a:pPr algn="l" fontAlgn="b"/>
                      <a:r>
                        <a:rPr lang="en-GB" sz="1200" b="1" i="0" u="none" strike="noStrike">
                          <a:solidFill>
                            <a:srgbClr val="FFFFFF"/>
                          </a:solidFill>
                          <a:effectLst/>
                          <a:latin typeface="Arial"/>
                        </a:rPr>
                        <a:t>72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Sao Tome and Principe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42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nvGraphicFramePr>
        <p:xfrm>
          <a:off x="7080250" y="1584325"/>
          <a:ext cx="1987550" cy="5121282"/>
        </p:xfrm>
        <a:graphic>
          <a:graphicData uri="http://schemas.openxmlformats.org/drawingml/2006/table">
            <a:tbl>
              <a:tblPr/>
              <a:tblGrid>
                <a:gridCol w="371009"/>
                <a:gridCol w="92752"/>
                <a:gridCol w="1073278"/>
                <a:gridCol w="450511"/>
              </a:tblGrid>
              <a:tr h="182903">
                <a:tc>
                  <a:txBody>
                    <a:bodyPr/>
                    <a:lstStyle/>
                    <a:p>
                      <a:pPr algn="l" fontAlgn="b"/>
                      <a:r>
                        <a:rPr lang="en-GB" sz="1200" b="1" i="0" u="none" strike="noStrike" dirty="0">
                          <a:solidFill>
                            <a:srgbClr val="FFFFFF"/>
                          </a:solidFill>
                          <a:effectLst/>
                          <a:latin typeface="Arial"/>
                        </a:rPr>
                        <a:t>72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Serbia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42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72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South Africa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77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Bulgaria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77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00B050"/>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Senegal </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41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77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Tunisia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80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China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40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80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6600"/>
                    </a:solidFill>
                  </a:tcPr>
                </a:tc>
                <a:tc>
                  <a:txBody>
                    <a:bodyPr/>
                    <a:lstStyle/>
                    <a:p>
                      <a:pPr algn="l" fontAlgn="b"/>
                      <a:r>
                        <a:rPr lang="en-GB" sz="1200" b="1" i="0" u="none" strike="noStrike">
                          <a:solidFill>
                            <a:srgbClr val="00B050"/>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Greece </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40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dirty="0">
                          <a:solidFill>
                            <a:srgbClr val="FFFFFF"/>
                          </a:solidFill>
                          <a:effectLst/>
                          <a:latin typeface="Arial"/>
                        </a:rPr>
                        <a:t>82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Swaziland</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39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83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Burkina Faso</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83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El Salvador</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83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Jamaica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83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Liberia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83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Mongolia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83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Peru</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804">
                <a:tc>
                  <a:txBody>
                    <a:bodyPr/>
                    <a:lstStyle/>
                    <a:p>
                      <a:pPr algn="l" fontAlgn="b"/>
                      <a:r>
                        <a:rPr lang="en-GB" sz="1200" b="1" i="0" u="none" strike="noStrike">
                          <a:solidFill>
                            <a:srgbClr val="FFFFFF"/>
                          </a:solidFill>
                          <a:effectLst/>
                          <a:latin typeface="Arial"/>
                        </a:rPr>
                        <a:t>83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Trinidad and Tobago</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83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Zambia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Malawi</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Morocco</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Sri Lanka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Algeria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Armenia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Benin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Colombia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Djibouti</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India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Philippines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903">
                <a:tc>
                  <a:txBody>
                    <a:bodyPr/>
                    <a:lstStyle/>
                    <a:p>
                      <a:pPr algn="l" fontAlgn="b"/>
                      <a:r>
                        <a:rPr lang="en-GB" sz="1200" b="1" i="0" u="none" strike="noStrike">
                          <a:solidFill>
                            <a:srgbClr val="FFFFFF"/>
                          </a:solidFill>
                          <a:effectLst/>
                          <a:latin typeface="Arial"/>
                        </a:rPr>
                        <a:t>94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Suriname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36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descr="Dark downward diagonal"/>
          <p:cNvSpPr>
            <a:spLocks noChangeArrowheads="1"/>
          </p:cNvSpPr>
          <p:nvPr/>
        </p:nvSpPr>
        <p:spPr bwMode="auto">
          <a:xfrm>
            <a:off x="0" y="0"/>
            <a:ext cx="9144000" cy="1219200"/>
          </a:xfrm>
          <a:prstGeom prst="rect">
            <a:avLst/>
          </a:prstGeom>
          <a:solidFill>
            <a:schemeClr val="tx1"/>
          </a:solidFill>
          <a:ln w="9525">
            <a:noFill/>
            <a:miter lim="800000"/>
            <a:headEnd/>
            <a:tailEnd/>
          </a:ln>
          <a:effectLst/>
        </p:spPr>
        <p:txBody>
          <a:bodyPr wrap="none" anchor="ctr"/>
          <a:lstStyle/>
          <a:p>
            <a:endParaRPr lang="en-US" altLang="en-US">
              <a:latin typeface="Arial" pitchFamily="34" charset="0"/>
            </a:endParaRPr>
          </a:p>
        </p:txBody>
      </p:sp>
      <p:sp>
        <p:nvSpPr>
          <p:cNvPr id="40965" name="Rectangle 5"/>
          <p:cNvSpPr>
            <a:spLocks noGrp="1" noChangeArrowheads="1"/>
          </p:cNvSpPr>
          <p:nvPr>
            <p:ph type="title" idx="4294967295"/>
          </p:nvPr>
        </p:nvSpPr>
        <p:spPr>
          <a:xfrm>
            <a:off x="152400" y="76200"/>
            <a:ext cx="8348690" cy="1143000"/>
          </a:xfrm>
        </p:spPr>
        <p:txBody>
          <a:bodyPr/>
          <a:lstStyle/>
          <a:p>
            <a:pPr algn="l" eaLnBrk="1" hangingPunct="1">
              <a:defRPr/>
            </a:pPr>
            <a:r>
              <a:rPr lang="en-US" sz="3200" b="1" dirty="0" smtClean="0">
                <a:solidFill>
                  <a:schemeClr val="bg1"/>
                </a:solidFill>
                <a:latin typeface="Arial Narrow" charset="0"/>
                <a:ea typeface="+mj-ea"/>
              </a:rPr>
              <a:t>Corruption Perception Index 2013</a:t>
            </a:r>
            <a:endParaRPr lang="en-GB" sz="3200" b="1" dirty="0" smtClean="0">
              <a:solidFill>
                <a:schemeClr val="bg1"/>
              </a:solidFill>
              <a:latin typeface="Arial Narrow" charset="0"/>
              <a:ea typeface="+mj-ea"/>
            </a:endParaRPr>
          </a:p>
        </p:txBody>
      </p:sp>
      <p:pic>
        <p:nvPicPr>
          <p:cNvPr id="40966" name="Picture 6"/>
          <p:cNvPicPr>
            <a:picLocks noChangeAspect="1" noChangeArrowheads="1"/>
          </p:cNvPicPr>
          <p:nvPr/>
        </p:nvPicPr>
        <p:blipFill>
          <a:blip r:embed="rId2"/>
          <a:srcRect l="10709" t="13281" r="70625" b="80052"/>
          <a:stretch>
            <a:fillRect/>
          </a:stretch>
        </p:blipFill>
        <p:spPr bwMode="auto">
          <a:xfrm>
            <a:off x="7010400" y="0"/>
            <a:ext cx="2133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graphicFrame>
        <p:nvGraphicFramePr>
          <p:cNvPr id="2" name="Table 1"/>
          <p:cNvGraphicFramePr>
            <a:graphicFrameLocks noGrp="1"/>
          </p:cNvGraphicFramePr>
          <p:nvPr/>
        </p:nvGraphicFramePr>
        <p:xfrm>
          <a:off x="184150" y="1600200"/>
          <a:ext cx="1987550" cy="5121358"/>
        </p:xfrm>
        <a:graphic>
          <a:graphicData uri="http://schemas.openxmlformats.org/drawingml/2006/table">
            <a:tbl>
              <a:tblPr/>
              <a:tblGrid>
                <a:gridCol w="371010"/>
                <a:gridCol w="92751"/>
                <a:gridCol w="1073277"/>
                <a:gridCol w="450512"/>
              </a:tblGrid>
              <a:tr h="365754">
                <a:tc>
                  <a:txBody>
                    <a:bodyPr/>
                    <a:lstStyle/>
                    <a:p>
                      <a:pPr algn="l" fontAlgn="b"/>
                      <a:r>
                        <a:rPr lang="en-GB" sz="1200" b="1" i="0" u="none" strike="noStrike" dirty="0">
                          <a:effectLst/>
                          <a:latin typeface="Arial Narrow"/>
                        </a:rPr>
                        <a:t>RANK</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200" b="1" i="0" u="none" strike="noStrike">
                          <a:effectLst/>
                          <a:latin typeface="Arial Narrow"/>
                        </a:rPr>
                        <a:t> </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b"/>
                      <a:r>
                        <a:rPr lang="en-GB" sz="1200" b="1" i="0" u="none" strike="noStrike" dirty="0">
                          <a:effectLst/>
                          <a:latin typeface="Arial Narrow"/>
                        </a:rPr>
                        <a:t>COUNTRY/</a:t>
                      </a:r>
                      <a:br>
                        <a:rPr lang="en-GB" sz="1200" b="1" i="0" u="none" strike="noStrike" dirty="0">
                          <a:effectLst/>
                          <a:latin typeface="Arial Narrow"/>
                        </a:rPr>
                      </a:br>
                      <a:r>
                        <a:rPr lang="en-GB" sz="1200" b="1" i="0" u="none" strike="noStrike" dirty="0">
                          <a:effectLst/>
                          <a:latin typeface="Arial Narrow"/>
                        </a:rPr>
                        <a:t>TERRITORY</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b"/>
                      <a:r>
                        <a:rPr lang="en-GB" sz="1200" b="1" i="0" u="none" strike="noStrike">
                          <a:effectLst/>
                          <a:latin typeface="Arial Narrow"/>
                        </a:rPr>
                        <a:t>SCORE</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r>
              <a:tr h="182878">
                <a:tc>
                  <a:txBody>
                    <a:bodyPr/>
                    <a:lstStyle/>
                    <a:p>
                      <a:pPr algn="l" fontAlgn="b"/>
                      <a:r>
                        <a:rPr lang="en-GB" sz="1200" b="1" i="0" u="none" strike="noStrike">
                          <a:solidFill>
                            <a:srgbClr val="FFFFFF"/>
                          </a:solidFill>
                          <a:effectLst/>
                          <a:latin typeface="Arial"/>
                        </a:rPr>
                        <a:t>102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Ecuador</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102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Moldova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102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Panama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102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Thailand</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106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Argentina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106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Bolivia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106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Gabon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106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Mexico</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106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Niger</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Ethiopia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Kosovo</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38">
                <a:tc>
                  <a:txBody>
                    <a:bodyPr/>
                    <a:lstStyle/>
                    <a:p>
                      <a:pPr algn="l" fontAlgn="b"/>
                      <a:r>
                        <a:rPr lang="en-GB" sz="1200" b="1" i="0" u="none" strike="noStrike">
                          <a:solidFill>
                            <a:srgbClr val="FFFFFF"/>
                          </a:solidFill>
                          <a:effectLst/>
                          <a:latin typeface="Arial"/>
                        </a:rPr>
                        <a:t>111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effectLst/>
                          <a:latin typeface="Arial"/>
                        </a:rPr>
                        <a:t>United Republic</a:t>
                      </a:r>
                      <a:r>
                        <a:rPr lang="en-GB" sz="1200" b="0" i="0" u="none" strike="noStrike" baseline="0" dirty="0" smtClean="0">
                          <a:effectLst/>
                          <a:latin typeface="Arial"/>
                        </a:rPr>
                        <a:t> of </a:t>
                      </a:r>
                      <a:r>
                        <a:rPr lang="en-GB" sz="1200" b="0" i="0" u="none" strike="noStrike" dirty="0" smtClean="0">
                          <a:effectLst/>
                          <a:latin typeface="Arial"/>
                        </a:rPr>
                        <a:t>Tanzania</a:t>
                      </a:r>
                      <a:endParaRPr lang="en-GB" sz="1200" b="0" i="0" u="none" strike="noStrike" dirty="0">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Egypt</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Indonesia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Albania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Nepal </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31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Vietnam</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Mauritania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Mozambique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Sierra Leone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a:solidFill>
                            <a:srgbClr val="FFFFFF"/>
                          </a:solidFill>
                          <a:effectLst/>
                          <a:latin typeface="Arial"/>
                        </a:rPr>
                        <a:t>119</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505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effectLst/>
                          <a:latin typeface="Arial"/>
                        </a:rPr>
                        <a:t>East</a:t>
                      </a:r>
                      <a:r>
                        <a:rPr lang="en-GB" sz="1200" b="0" i="0" u="none" strike="noStrike" baseline="0" dirty="0" smtClean="0">
                          <a:effectLst/>
                          <a:latin typeface="Arial"/>
                        </a:rPr>
                        <a:t> Timor</a:t>
                      </a:r>
                      <a:endParaRPr lang="en-GB" sz="1200" b="0" i="0" u="none" strike="noStrike" dirty="0">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30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78">
                <a:tc>
                  <a:txBody>
                    <a:bodyPr/>
                    <a:lstStyle/>
                    <a:p>
                      <a:pPr algn="l" fontAlgn="b"/>
                      <a:r>
                        <a:rPr lang="en-GB" sz="1200" b="1" i="0" u="none" strike="noStrike" dirty="0">
                          <a:solidFill>
                            <a:srgbClr val="FFFFFF"/>
                          </a:solidFill>
                          <a:effectLst/>
                          <a:latin typeface="Arial"/>
                        </a:rPr>
                        <a:t>123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Belarus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29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54">
                <a:tc>
                  <a:txBody>
                    <a:bodyPr/>
                    <a:lstStyle/>
                    <a:p>
                      <a:pPr algn="l" fontAlgn="b"/>
                      <a:r>
                        <a:rPr lang="en-GB" sz="1200" b="1" i="0" u="none" strike="noStrike">
                          <a:solidFill>
                            <a:srgbClr val="FFFFFF"/>
                          </a:solidFill>
                          <a:effectLst/>
                          <a:latin typeface="Arial"/>
                        </a:rPr>
                        <a:t>123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Dominican Republic</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29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3598">
                <a:tc>
                  <a:txBody>
                    <a:bodyPr/>
                    <a:lstStyle/>
                    <a:p>
                      <a:pPr algn="l" fontAlgn="b"/>
                      <a:r>
                        <a:rPr lang="en-GB" sz="1200" b="1" i="0" u="none" strike="noStrike" dirty="0">
                          <a:solidFill>
                            <a:srgbClr val="FFFFFF"/>
                          </a:solidFill>
                          <a:effectLst/>
                          <a:latin typeface="Arial"/>
                        </a:rPr>
                        <a:t>123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Guatemala</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29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2457450" y="1600200"/>
          <a:ext cx="1987550" cy="4819655"/>
        </p:xfrm>
        <a:graphic>
          <a:graphicData uri="http://schemas.openxmlformats.org/drawingml/2006/table">
            <a:tbl>
              <a:tblPr/>
              <a:tblGrid>
                <a:gridCol w="371009"/>
                <a:gridCol w="92752"/>
                <a:gridCol w="1193531"/>
                <a:gridCol w="330258"/>
              </a:tblGrid>
              <a:tr h="182894">
                <a:tc>
                  <a:txBody>
                    <a:bodyPr/>
                    <a:lstStyle/>
                    <a:p>
                      <a:pPr algn="l" fontAlgn="b"/>
                      <a:r>
                        <a:rPr lang="en-GB" sz="1200" b="1" i="0" u="none" strike="noStrike" dirty="0">
                          <a:solidFill>
                            <a:srgbClr val="FFFFFF"/>
                          </a:solidFill>
                          <a:effectLst/>
                          <a:latin typeface="Arial"/>
                        </a:rPr>
                        <a:t>123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Togo</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29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127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Azerbaijan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127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Comoros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127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Gambia</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28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127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Lebanon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127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Madagascar</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28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127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Mali</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28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127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Nicaragua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127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Pakistan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127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Russia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136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Bangladesh</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136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dirty="0" smtClean="0">
                          <a:solidFill>
                            <a:srgbClr val="FFFFFF"/>
                          </a:solidFill>
                          <a:effectLst/>
                          <a:latin typeface="Arial"/>
                        </a:rPr>
                        <a:t> </a:t>
                      </a:r>
                      <a:endParaRPr lang="en-GB" sz="1200" b="1" i="0" u="none" strike="noStrike" dirty="0">
                        <a:solidFill>
                          <a:srgbClr val="FFFFFF"/>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effectLst/>
                          <a:latin typeface="Arial"/>
                        </a:rPr>
                        <a:t>Ivory Coast</a:t>
                      </a:r>
                      <a:endParaRPr lang="en-GB" sz="1200" b="0" i="0" u="none" strike="noStrike" dirty="0">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136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Guyana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136</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Kenya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140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Honduras</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140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Kazakhstan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140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Laos</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26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140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Uganda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144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Cameroon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430202">
                <a:tc>
                  <a:txBody>
                    <a:bodyPr/>
                    <a:lstStyle/>
                    <a:p>
                      <a:pPr algn="l" fontAlgn="b"/>
                      <a:r>
                        <a:rPr lang="en-GB" sz="1200" b="1" i="0" u="none" strike="noStrike">
                          <a:solidFill>
                            <a:srgbClr val="FFFFFF"/>
                          </a:solidFill>
                          <a:effectLst/>
                          <a:latin typeface="Arial"/>
                        </a:rPr>
                        <a:t>144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Central African Republic</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144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Iran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144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Nigeria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85">
                <a:tc>
                  <a:txBody>
                    <a:bodyPr/>
                    <a:lstStyle/>
                    <a:p>
                      <a:pPr algn="l" fontAlgn="b"/>
                      <a:r>
                        <a:rPr lang="en-GB" sz="1200" b="1" i="0" u="none" strike="noStrike">
                          <a:solidFill>
                            <a:srgbClr val="FFFFFF"/>
                          </a:solidFill>
                          <a:effectLst/>
                          <a:latin typeface="Arial"/>
                        </a:rPr>
                        <a:t>144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Papua New Guinea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94">
                <a:tc>
                  <a:txBody>
                    <a:bodyPr/>
                    <a:lstStyle/>
                    <a:p>
                      <a:pPr algn="l" fontAlgn="b"/>
                      <a:r>
                        <a:rPr lang="en-GB" sz="1200" b="1" i="0" u="none" strike="noStrike">
                          <a:solidFill>
                            <a:srgbClr val="FFFFFF"/>
                          </a:solidFill>
                          <a:effectLst/>
                          <a:latin typeface="Arial"/>
                        </a:rPr>
                        <a:t>144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Ukraine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25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4730750" y="1600200"/>
          <a:ext cx="1987550" cy="4864096"/>
        </p:xfrm>
        <a:graphic>
          <a:graphicData uri="http://schemas.openxmlformats.org/drawingml/2006/table">
            <a:tbl>
              <a:tblPr/>
              <a:tblGrid>
                <a:gridCol w="371009"/>
                <a:gridCol w="92752"/>
                <a:gridCol w="1073278"/>
                <a:gridCol w="450511"/>
              </a:tblGrid>
              <a:tr h="365780">
                <a:tc>
                  <a:txBody>
                    <a:bodyPr/>
                    <a:lstStyle/>
                    <a:p>
                      <a:pPr algn="l" fontAlgn="b"/>
                      <a:r>
                        <a:rPr lang="en-GB" sz="1200" b="1" i="0" u="none" strike="noStrike" dirty="0">
                          <a:effectLst/>
                          <a:latin typeface="Arial Narrow"/>
                        </a:rPr>
                        <a:t>RANK</a:t>
                      </a:r>
                    </a:p>
                  </a:txBody>
                  <a:tcPr marL="0" marR="0" marT="0" marB="0" anchor="b">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r>
                        <a:rPr lang="en-GB" sz="1200" b="1" i="0" u="none" strike="noStrike">
                          <a:effectLst/>
                          <a:latin typeface="Arial Narrow"/>
                        </a:rPr>
                        <a:t> </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b"/>
                      <a:r>
                        <a:rPr lang="en-GB" sz="1200" b="1" i="0" u="none" strike="noStrike">
                          <a:effectLst/>
                          <a:latin typeface="Arial Narrow"/>
                        </a:rPr>
                        <a:t>COUNTRY/</a:t>
                      </a:r>
                      <a:br>
                        <a:rPr lang="en-GB" sz="1200" b="1" i="0" u="none" strike="noStrike">
                          <a:effectLst/>
                          <a:latin typeface="Arial Narrow"/>
                        </a:rPr>
                      </a:br>
                      <a:r>
                        <a:rPr lang="en-GB" sz="1200" b="1" i="0" u="none" strike="noStrike">
                          <a:effectLst/>
                          <a:latin typeface="Arial Narrow"/>
                        </a:rPr>
                        <a:t>TERRITORY</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c>
                  <a:txBody>
                    <a:bodyPr/>
                    <a:lstStyle/>
                    <a:p>
                      <a:pPr algn="ctr" fontAlgn="b"/>
                      <a:r>
                        <a:rPr lang="en-GB" sz="1200" b="1" i="0" u="none" strike="noStrike">
                          <a:effectLst/>
                          <a:latin typeface="Arial Narrow"/>
                        </a:rPr>
                        <a:t>SCORE</a:t>
                      </a:r>
                    </a:p>
                  </a:txBody>
                  <a:tcPr marL="0" marR="0" marT="0" marB="0" anchor="b">
                    <a:lnL>
                      <a:noFill/>
                    </a:lnL>
                    <a:lnR>
                      <a:noFill/>
                    </a:lnR>
                    <a:lnT>
                      <a:noFill/>
                    </a:lnT>
                    <a:lnB w="12700" cap="flat" cmpd="sng" algn="ctr">
                      <a:solidFill>
                        <a:srgbClr val="BFBFBF"/>
                      </a:solidFill>
                      <a:prstDash val="solid"/>
                      <a:round/>
                      <a:headEnd type="none" w="med" len="med"/>
                      <a:tailEnd type="none" w="med" len="med"/>
                    </a:lnB>
                    <a:solidFill>
                      <a:srgbClr val="F2F2F2"/>
                    </a:solidFill>
                  </a:tcPr>
                </a:tc>
              </a:tr>
              <a:tr h="182889">
                <a:tc>
                  <a:txBody>
                    <a:bodyPr/>
                    <a:lstStyle/>
                    <a:p>
                      <a:pPr algn="l" fontAlgn="b"/>
                      <a:r>
                        <a:rPr lang="en-GB" sz="1200" b="1" i="0" u="none" strike="noStrike">
                          <a:solidFill>
                            <a:srgbClr val="FFFFFF"/>
                          </a:solidFill>
                          <a:effectLst/>
                          <a:latin typeface="Arial"/>
                        </a:rPr>
                        <a:t>150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Guinea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150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Kyrgyzstan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150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Paraguay</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153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Angola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23</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80">
                <a:tc>
                  <a:txBody>
                    <a:bodyPr/>
                    <a:lstStyle/>
                    <a:p>
                      <a:pPr algn="l" fontAlgn="b"/>
                      <a:r>
                        <a:rPr lang="en-GB" sz="1200" b="1" i="0" u="none" strike="noStrike">
                          <a:solidFill>
                            <a:srgbClr val="FFFFFF"/>
                          </a:solidFill>
                          <a:effectLst/>
                          <a:latin typeface="Arial"/>
                        </a:rPr>
                        <a:t>154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mn-lt"/>
                        </a:rPr>
                        <a:t>Republic of Congo</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22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548669">
                <a:tc>
                  <a:txBody>
                    <a:bodyPr/>
                    <a:lstStyle/>
                    <a:p>
                      <a:pPr algn="l" fontAlgn="b"/>
                      <a:r>
                        <a:rPr lang="en-GB" sz="1200" b="1" i="0" u="none" strike="noStrike">
                          <a:solidFill>
                            <a:srgbClr val="FFFFFF"/>
                          </a:solidFill>
                          <a:effectLst/>
                          <a:latin typeface="Arial"/>
                        </a:rPr>
                        <a:t>154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US" sz="1200" b="0" i="0" u="none" strike="noStrike">
                          <a:effectLst/>
                          <a:latin typeface="Arial"/>
                        </a:rPr>
                        <a:t>Democratic Republic of the Congo</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154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Tajikistan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22</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157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Burundi</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157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Myanmar</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21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157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Zimbabwe</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160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Cambodia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160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Eritrea</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20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160</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Venezuela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20</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dirty="0">
                          <a:solidFill>
                            <a:srgbClr val="FFFFFF"/>
                          </a:solidFill>
                          <a:effectLst/>
                          <a:latin typeface="Arial"/>
                        </a:rPr>
                        <a:t>163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Chad</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19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365780">
                <a:tc>
                  <a:txBody>
                    <a:bodyPr/>
                    <a:lstStyle/>
                    <a:p>
                      <a:pPr algn="l" fontAlgn="b"/>
                      <a:r>
                        <a:rPr lang="en-GB" sz="1200" b="1" i="0" u="none" strike="noStrike">
                          <a:solidFill>
                            <a:srgbClr val="FFFFFF"/>
                          </a:solidFill>
                          <a:effectLst/>
                          <a:latin typeface="Arial"/>
                        </a:rPr>
                        <a:t>163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Equatorial Guinea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19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91863">
                <a:tc>
                  <a:txBody>
                    <a:bodyPr/>
                    <a:lstStyle/>
                    <a:p>
                      <a:pPr algn="l" fontAlgn="b"/>
                      <a:r>
                        <a:rPr lang="en-GB" sz="1200" b="1" i="0" u="none" strike="noStrike">
                          <a:solidFill>
                            <a:srgbClr val="FFFFFF"/>
                          </a:solidFill>
                          <a:effectLst/>
                          <a:latin typeface="Arial"/>
                        </a:rPr>
                        <a:t>163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effectLst/>
                          <a:latin typeface="Arial"/>
                        </a:rPr>
                        <a:t>Guinea Bissau</a:t>
                      </a:r>
                      <a:endParaRPr lang="en-GB" sz="1200" b="0" i="0" u="none" strike="noStrike" dirty="0">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19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163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Haiti</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19</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167</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Yemen</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18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168</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Syria</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17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182889">
                <a:tc>
                  <a:txBody>
                    <a:bodyPr/>
                    <a:lstStyle/>
                    <a:p>
                      <a:pPr algn="l" fontAlgn="b"/>
                      <a:r>
                        <a:rPr lang="en-GB" sz="1200" b="1" i="0" u="none" strike="noStrike">
                          <a:solidFill>
                            <a:srgbClr val="FFFFFF"/>
                          </a:solidFill>
                          <a:effectLst/>
                          <a:latin typeface="Arial"/>
                        </a:rPr>
                        <a:t>168</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Turkmenistan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17</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nvGraphicFramePr>
        <p:xfrm>
          <a:off x="7004050" y="1600200"/>
          <a:ext cx="1987550" cy="1625600"/>
        </p:xfrm>
        <a:graphic>
          <a:graphicData uri="http://schemas.openxmlformats.org/drawingml/2006/table">
            <a:tbl>
              <a:tblPr/>
              <a:tblGrid>
                <a:gridCol w="371009"/>
                <a:gridCol w="92752"/>
                <a:gridCol w="1073278"/>
                <a:gridCol w="450511"/>
              </a:tblGrid>
              <a:tr h="203200">
                <a:tc>
                  <a:txBody>
                    <a:bodyPr/>
                    <a:lstStyle/>
                    <a:p>
                      <a:pPr algn="l" fontAlgn="b"/>
                      <a:r>
                        <a:rPr lang="en-GB" sz="1200" b="1" i="0" u="none" strike="noStrike" dirty="0">
                          <a:solidFill>
                            <a:srgbClr val="FFFFFF"/>
                          </a:solidFill>
                          <a:effectLst/>
                          <a:latin typeface="Arial"/>
                        </a:rPr>
                        <a:t>168</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dirty="0">
                          <a:solidFill>
                            <a:srgbClr val="FFFFFF"/>
                          </a:solidFill>
                          <a:effectLst/>
                          <a:latin typeface="Arial"/>
                        </a:rPr>
                        <a:t> </a:t>
                      </a:r>
                    </a:p>
                  </a:txBody>
                  <a:tcPr marL="0" marR="0" marT="0" marB="0" anchor="b">
                    <a:lnL>
                      <a:noFill/>
                    </a:lnL>
                    <a:lnR>
                      <a:noFill/>
                    </a:lnR>
                    <a:lnT w="12700" cap="flat" cmpd="sng" algn="ctr">
                      <a:solidFill>
                        <a:schemeClr val="accent3">
                          <a:lumMod val="8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Uzbekistan</a:t>
                      </a:r>
                    </a:p>
                  </a:txBody>
                  <a:tcPr marL="0" marR="0" marT="0" marB="0" anchor="b">
                    <a:lnL>
                      <a:noFill/>
                    </a:lnL>
                    <a:lnR>
                      <a:noFill/>
                    </a:lnR>
                    <a:lnT w="12700" cap="flat" cmpd="sng" algn="ctr">
                      <a:solidFill>
                        <a:schemeClr val="accent3">
                          <a:lumMod val="8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17</a:t>
                      </a:r>
                    </a:p>
                  </a:txBody>
                  <a:tcPr marL="0" marR="0" marT="0" marB="0" anchor="b">
                    <a:lnL>
                      <a:noFill/>
                    </a:lnL>
                    <a:lnR>
                      <a:noFill/>
                    </a:lnR>
                    <a:lnT w="12700" cap="flat" cmpd="sng" algn="ctr">
                      <a:solidFill>
                        <a:schemeClr val="accent3">
                          <a:lumMod val="85000"/>
                        </a:schemeClr>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3200">
                <a:tc>
                  <a:txBody>
                    <a:bodyPr/>
                    <a:lstStyle/>
                    <a:p>
                      <a:pPr algn="l" fontAlgn="b"/>
                      <a:r>
                        <a:rPr lang="en-GB" sz="1200" b="1" i="0" u="none" strike="noStrike">
                          <a:solidFill>
                            <a:srgbClr val="FFFFFF"/>
                          </a:solidFill>
                          <a:effectLst/>
                          <a:latin typeface="Arial"/>
                        </a:rPr>
                        <a:t>171</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Iraq</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16</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3200">
                <a:tc>
                  <a:txBody>
                    <a:bodyPr/>
                    <a:lstStyle/>
                    <a:p>
                      <a:pPr algn="l" fontAlgn="b"/>
                      <a:r>
                        <a:rPr lang="en-GB" sz="1200" b="1" i="0" u="none" strike="noStrike">
                          <a:solidFill>
                            <a:srgbClr val="FFFFFF"/>
                          </a:solidFill>
                          <a:effectLst/>
                          <a:latin typeface="Arial"/>
                        </a:rPr>
                        <a:t>172</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solidFill>
                            <a:schemeClr val="tx1"/>
                          </a:solidFill>
                          <a:effectLst/>
                          <a:latin typeface="Arial"/>
                        </a:rPr>
                        <a:t>Libya</a:t>
                      </a:r>
                      <a:endParaRPr lang="en-GB" sz="1200" b="0" i="0" u="none" strike="noStrike" dirty="0">
                        <a:solidFill>
                          <a:schemeClr val="tx1"/>
                        </a:solidFill>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solidFill>
                            <a:schemeClr val="tx1"/>
                          </a:solidFill>
                          <a:effectLst/>
                          <a:latin typeface="Arial"/>
                        </a:rPr>
                        <a:t>15</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3200">
                <a:tc>
                  <a:txBody>
                    <a:bodyPr/>
                    <a:lstStyle/>
                    <a:p>
                      <a:pPr algn="l" fontAlgn="b"/>
                      <a:r>
                        <a:rPr lang="en-GB" sz="1200" b="1" i="0" u="none" strike="noStrike">
                          <a:solidFill>
                            <a:srgbClr val="FFFFFF"/>
                          </a:solidFill>
                          <a:effectLst/>
                          <a:latin typeface="Arial"/>
                        </a:rPr>
                        <a:t>173</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a:effectLst/>
                          <a:latin typeface="Arial"/>
                        </a:rPr>
                        <a:t>South Sudan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14</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3200">
                <a:tc>
                  <a:txBody>
                    <a:bodyPr/>
                    <a:lstStyle/>
                    <a:p>
                      <a:pPr algn="l" fontAlgn="b"/>
                      <a:r>
                        <a:rPr lang="en-GB" sz="1200" b="1" i="0" u="none" strike="noStrike">
                          <a:solidFill>
                            <a:srgbClr val="FFFFFF"/>
                          </a:solidFill>
                          <a:effectLst/>
                          <a:latin typeface="Arial"/>
                        </a:rPr>
                        <a:t>174</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3300"/>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Sudan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11</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3200">
                <a:tc>
                  <a:txBody>
                    <a:bodyPr/>
                    <a:lstStyle/>
                    <a:p>
                      <a:pPr algn="l" fontAlgn="b"/>
                      <a:r>
                        <a:rPr lang="en-GB" sz="1200" b="1" i="0" u="none" strike="noStrike" dirty="0">
                          <a:solidFill>
                            <a:srgbClr val="FFFFFF"/>
                          </a:solidFill>
                          <a:effectLst/>
                          <a:latin typeface="Arial"/>
                        </a:rPr>
                        <a:t>175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3634"/>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Afghanistan</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3200">
                <a:tc>
                  <a:txBody>
                    <a:bodyPr/>
                    <a:lstStyle/>
                    <a:p>
                      <a:pPr algn="l" fontAlgn="b"/>
                      <a:r>
                        <a:rPr lang="en-GB" sz="1200" b="1" i="0" u="none" strike="noStrike">
                          <a:solidFill>
                            <a:srgbClr val="FFFFFF"/>
                          </a:solidFill>
                          <a:effectLst/>
                          <a:latin typeface="Arial"/>
                        </a:rPr>
                        <a:t>175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3634"/>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smtClean="0">
                          <a:effectLst/>
                          <a:latin typeface="Arial"/>
                        </a:rPr>
                        <a:t>North Korea</a:t>
                      </a:r>
                      <a:endParaRPr lang="en-GB" sz="1200" b="0" i="0" u="none" strike="noStrike" dirty="0">
                        <a:effectLst/>
                        <a:latin typeface="Arial"/>
                      </a:endParaRP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a:effectLst/>
                          <a:latin typeface="Arial"/>
                        </a:rPr>
                        <a:t>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r h="203200">
                <a:tc>
                  <a:txBody>
                    <a:bodyPr/>
                    <a:lstStyle/>
                    <a:p>
                      <a:pPr algn="l" fontAlgn="b"/>
                      <a:r>
                        <a:rPr lang="en-GB" sz="1200" b="1" i="0" u="none" strike="noStrike">
                          <a:solidFill>
                            <a:srgbClr val="FFFFFF"/>
                          </a:solidFill>
                          <a:effectLst/>
                          <a:latin typeface="Arial"/>
                        </a:rPr>
                        <a:t>175</a:t>
                      </a:r>
                    </a:p>
                  </a:txBody>
                  <a:tcPr marL="0" marR="0"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63634"/>
                    </a:solidFill>
                  </a:tcPr>
                </a:tc>
                <a:tc>
                  <a:txBody>
                    <a:bodyPr/>
                    <a:lstStyle/>
                    <a:p>
                      <a:pPr algn="l" fontAlgn="b"/>
                      <a:r>
                        <a:rPr lang="en-GB" sz="1200" b="1" i="0" u="none" strike="noStrike">
                          <a:solidFill>
                            <a:srgbClr val="FFFFFF"/>
                          </a:solidFill>
                          <a:effectLst/>
                          <a:latin typeface="Arial"/>
                        </a:rPr>
                        <a:t> </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b"/>
                      <a:r>
                        <a:rPr lang="en-GB" sz="1200" b="0" i="0" u="none" strike="noStrike" dirty="0">
                          <a:effectLst/>
                          <a:latin typeface="Arial"/>
                        </a:rPr>
                        <a:t>Somalia</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fontAlgn="b"/>
                      <a:r>
                        <a:rPr lang="en-GB" sz="1200" b="0" i="0" u="none" strike="noStrike" dirty="0">
                          <a:effectLst/>
                          <a:latin typeface="Arial"/>
                        </a:rPr>
                        <a:t>8</a:t>
                      </a:r>
                    </a:p>
                  </a:txBody>
                  <a:tcPr marL="0" marR="0" marT="0" marB="0" anchor="b">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ojana\AppData\Local\Temp\M. CPI2013_EasternEuropeandCentralAsia_english_embargoed-3-De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28602"/>
            <a:ext cx="12382500" cy="791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119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ojana\AppData\Local\Temp\J. CPI2013_map-and-country-results_english_embargoed-3-De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10668000" cy="7542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827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5181600" y="765175"/>
            <a:ext cx="3962400" cy="4876800"/>
            <a:chOff x="3348" y="864"/>
            <a:chExt cx="2412" cy="3072"/>
          </a:xfrm>
        </p:grpSpPr>
        <p:pic>
          <p:nvPicPr>
            <p:cNvPr id="6149" name="Picture 3" descr="TI KENYA_KUBI_JAN2002_"/>
            <p:cNvPicPr>
              <a:picLocks noChangeAspect="1" noChangeArrowheads="1"/>
            </p:cNvPicPr>
            <p:nvPr/>
          </p:nvPicPr>
          <p:blipFill>
            <a:blip r:embed="rId3"/>
            <a:srcRect/>
            <a:stretch>
              <a:fillRect/>
            </a:stretch>
          </p:blipFill>
          <p:spPr bwMode="auto">
            <a:xfrm>
              <a:off x="3348" y="864"/>
              <a:ext cx="2412" cy="3072"/>
            </a:xfrm>
            <a:prstGeom prst="rect">
              <a:avLst/>
            </a:prstGeom>
            <a:noFill/>
            <a:ln w="9525">
              <a:noFill/>
              <a:miter lim="800000"/>
              <a:headEnd/>
              <a:tailEnd/>
            </a:ln>
          </p:spPr>
        </p:pic>
        <p:sp>
          <p:nvSpPr>
            <p:cNvPr id="6150" name="Rectangle 4"/>
            <p:cNvSpPr>
              <a:spLocks noChangeArrowheads="1"/>
            </p:cNvSpPr>
            <p:nvPr/>
          </p:nvSpPr>
          <p:spPr bwMode="auto">
            <a:xfrm>
              <a:off x="3504" y="864"/>
              <a:ext cx="1920" cy="1152"/>
            </a:xfrm>
            <a:prstGeom prst="rect">
              <a:avLst/>
            </a:prstGeom>
            <a:solidFill>
              <a:schemeClr val="bg1"/>
            </a:solidFill>
            <a:ln w="9525">
              <a:noFill/>
              <a:miter lim="800000"/>
              <a:headEnd/>
              <a:tailEnd/>
            </a:ln>
          </p:spPr>
          <p:txBody>
            <a:bodyPr wrap="none" anchor="ctr"/>
            <a:lstStyle/>
            <a:p>
              <a:pPr algn="ctr" eaLnBrk="0" hangingPunct="0"/>
              <a:endParaRPr lang="en-US" altLang="en-US"/>
            </a:p>
          </p:txBody>
        </p:sp>
      </p:grpSp>
      <p:sp>
        <p:nvSpPr>
          <p:cNvPr id="6147" name="Rectangle 6"/>
          <p:cNvSpPr>
            <a:spLocks noGrp="1" noChangeArrowheads="1"/>
          </p:cNvSpPr>
          <p:nvPr>
            <p:ph type="body" idx="1"/>
          </p:nvPr>
        </p:nvSpPr>
        <p:spPr>
          <a:xfrm>
            <a:off x="179388" y="1676400"/>
            <a:ext cx="4968875" cy="4343400"/>
          </a:xfrm>
        </p:spPr>
        <p:txBody>
          <a:bodyPr/>
          <a:lstStyle/>
          <a:p>
            <a:r>
              <a:rPr lang="en-GB" sz="2000" dirty="0" smtClean="0">
                <a:solidFill>
                  <a:srgbClr val="333399"/>
                </a:solidFill>
              </a:rPr>
              <a:t>Measures the level of how corrupt public sector is perceived to be</a:t>
            </a:r>
            <a:r>
              <a:rPr lang="en-US" sz="2000" dirty="0" smtClean="0">
                <a:solidFill>
                  <a:srgbClr val="333399"/>
                </a:solidFill>
              </a:rPr>
              <a:t> </a:t>
            </a:r>
            <a:r>
              <a:rPr lang="en-US" altLang="en-US" sz="2000" dirty="0" smtClean="0">
                <a:solidFill>
                  <a:srgbClr val="333399"/>
                </a:solidFill>
              </a:rPr>
              <a:t>(corruption among state officials and public servants)  </a:t>
            </a:r>
            <a:endParaRPr lang="sr-Latn-CS" altLang="en-US" sz="2000" dirty="0" smtClean="0">
              <a:solidFill>
                <a:srgbClr val="333399"/>
              </a:solidFill>
            </a:endParaRPr>
          </a:p>
          <a:p>
            <a:pPr algn="just"/>
            <a:r>
              <a:rPr lang="en-US" sz="2000" dirty="0" smtClean="0">
                <a:solidFill>
                  <a:srgbClr val="333399"/>
                </a:solidFill>
              </a:rPr>
              <a:t>Index is created on the basis of </a:t>
            </a:r>
            <a:r>
              <a:rPr lang="sr-Latn-CS" sz="2000" b="1" dirty="0" smtClean="0">
                <a:solidFill>
                  <a:srgbClr val="333399"/>
                </a:solidFill>
              </a:rPr>
              <a:t>1</a:t>
            </a:r>
            <a:r>
              <a:rPr lang="en-GB" sz="2000" b="1" dirty="0" smtClean="0">
                <a:solidFill>
                  <a:srgbClr val="333399"/>
                </a:solidFill>
              </a:rPr>
              <a:t>3</a:t>
            </a:r>
            <a:r>
              <a:rPr lang="sr-Latn-CS" sz="2000" b="1" dirty="0" smtClean="0">
                <a:solidFill>
                  <a:srgbClr val="333399"/>
                </a:solidFill>
              </a:rPr>
              <a:t> </a:t>
            </a:r>
            <a:r>
              <a:rPr lang="en-US" sz="2000" b="1" dirty="0" smtClean="0">
                <a:solidFill>
                  <a:srgbClr val="333399"/>
                </a:solidFill>
              </a:rPr>
              <a:t>different researches and studies</a:t>
            </a:r>
            <a:r>
              <a:rPr lang="sr-Latn-CS" sz="2000" dirty="0" smtClean="0">
                <a:solidFill>
                  <a:srgbClr val="333399"/>
                </a:solidFill>
              </a:rPr>
              <a:t>, </a:t>
            </a:r>
            <a:r>
              <a:rPr lang="en-US" sz="2000" dirty="0" smtClean="0">
                <a:solidFill>
                  <a:srgbClr val="333399"/>
                </a:solidFill>
              </a:rPr>
              <a:t>conducted by independent institutions, questioning entrepreneurs</a:t>
            </a:r>
            <a:r>
              <a:rPr lang="sr-Latn-CS" sz="2000" dirty="0" smtClean="0">
                <a:solidFill>
                  <a:srgbClr val="333399"/>
                </a:solidFill>
              </a:rPr>
              <a:t>, </a:t>
            </a:r>
            <a:r>
              <a:rPr lang="en-US" sz="2000" dirty="0" smtClean="0">
                <a:solidFill>
                  <a:srgbClr val="333399"/>
                </a:solidFill>
              </a:rPr>
              <a:t>analysts and</a:t>
            </a:r>
            <a:r>
              <a:rPr lang="en-US" sz="2300" dirty="0" smtClean="0">
                <a:solidFill>
                  <a:srgbClr val="333399"/>
                </a:solidFill>
              </a:rPr>
              <a:t> </a:t>
            </a:r>
            <a:r>
              <a:rPr lang="en-US" sz="2000" dirty="0" smtClean="0">
                <a:solidFill>
                  <a:srgbClr val="333399"/>
                </a:solidFill>
              </a:rPr>
              <a:t>local experts</a:t>
            </a:r>
            <a:endParaRPr lang="sr-Latn-CS" sz="2000" dirty="0" smtClean="0">
              <a:solidFill>
                <a:srgbClr val="333399"/>
              </a:solidFill>
            </a:endParaRPr>
          </a:p>
          <a:p>
            <a:pPr algn="just"/>
            <a:r>
              <a:rPr lang="en-US" sz="2000" b="1" dirty="0" smtClean="0">
                <a:solidFill>
                  <a:srgbClr val="333399"/>
                </a:solidFill>
              </a:rPr>
              <a:t>In</a:t>
            </a:r>
            <a:r>
              <a:rPr lang="sr-Latn-CS" sz="2000" b="1" dirty="0" smtClean="0">
                <a:solidFill>
                  <a:srgbClr val="333399"/>
                </a:solidFill>
              </a:rPr>
              <a:t> 20</a:t>
            </a:r>
            <a:r>
              <a:rPr lang="en-US" sz="2000" b="1" dirty="0" smtClean="0">
                <a:solidFill>
                  <a:srgbClr val="333399"/>
                </a:solidFill>
              </a:rPr>
              <a:t>13 total of 1</a:t>
            </a:r>
            <a:r>
              <a:rPr lang="sr-Latn-CS" sz="2000" b="1" dirty="0" smtClean="0">
                <a:solidFill>
                  <a:srgbClr val="333399"/>
                </a:solidFill>
              </a:rPr>
              <a:t>7</a:t>
            </a:r>
            <a:r>
              <a:rPr lang="en-US" sz="2000" b="1" dirty="0" smtClean="0">
                <a:solidFill>
                  <a:srgbClr val="333399"/>
                </a:solidFill>
              </a:rPr>
              <a:t>7 states</a:t>
            </a:r>
            <a:r>
              <a:rPr lang="sr-Latn-CS" sz="2000" b="1" dirty="0" smtClean="0">
                <a:solidFill>
                  <a:srgbClr val="333399"/>
                </a:solidFill>
              </a:rPr>
              <a:t>/</a:t>
            </a:r>
            <a:r>
              <a:rPr lang="en-US" sz="2000" b="1" dirty="0" smtClean="0">
                <a:solidFill>
                  <a:srgbClr val="333399"/>
                </a:solidFill>
              </a:rPr>
              <a:t>territories are ranked</a:t>
            </a:r>
            <a:r>
              <a:rPr lang="en-US" sz="2000" dirty="0" smtClean="0">
                <a:solidFill>
                  <a:srgbClr val="333399"/>
                </a:solidFill>
              </a:rPr>
              <a:t>, one more compared to 20</a:t>
            </a:r>
            <a:r>
              <a:rPr lang="sr-Latn-CS" sz="2000" dirty="0" smtClean="0">
                <a:solidFill>
                  <a:srgbClr val="333399"/>
                </a:solidFill>
              </a:rPr>
              <a:t>1</a:t>
            </a:r>
            <a:r>
              <a:rPr lang="en-US" sz="2000" dirty="0" smtClean="0">
                <a:solidFill>
                  <a:srgbClr val="333399"/>
                </a:solidFill>
              </a:rPr>
              <a:t>2</a:t>
            </a:r>
          </a:p>
          <a:p>
            <a:pPr algn="just"/>
            <a:endParaRPr lang="en-US" altLang="en-US" sz="2000" dirty="0" smtClean="0">
              <a:solidFill>
                <a:srgbClr val="333399"/>
              </a:solidFill>
            </a:endParaRPr>
          </a:p>
          <a:p>
            <a:pPr algn="just"/>
            <a:endParaRPr lang="sr-Latn-CS" altLang="en-US" sz="2300" dirty="0" smtClean="0">
              <a:solidFill>
                <a:srgbClr val="333399"/>
              </a:solidFill>
            </a:endParaRPr>
          </a:p>
        </p:txBody>
      </p:sp>
      <p:sp>
        <p:nvSpPr>
          <p:cNvPr id="6148" name="Rectangle 7"/>
          <p:cNvSpPr>
            <a:spLocks noChangeArrowheads="1"/>
          </p:cNvSpPr>
          <p:nvPr/>
        </p:nvSpPr>
        <p:spPr bwMode="auto">
          <a:xfrm>
            <a:off x="762000" y="533400"/>
            <a:ext cx="7772400" cy="762000"/>
          </a:xfrm>
          <a:prstGeom prst="rect">
            <a:avLst/>
          </a:prstGeom>
          <a:noFill/>
          <a:ln w="9525">
            <a:noFill/>
            <a:miter lim="800000"/>
            <a:headEnd/>
            <a:tailEnd/>
          </a:ln>
        </p:spPr>
        <p:txBody>
          <a:bodyPr anchor="ctr"/>
          <a:lstStyle/>
          <a:p>
            <a:pPr algn="ctr" eaLnBrk="0" hangingPunct="0">
              <a:lnSpc>
                <a:spcPts val="4200"/>
              </a:lnSpc>
            </a:pPr>
            <a:r>
              <a:rPr lang="de-DE" sz="3200" b="1" dirty="0" smtClean="0">
                <a:solidFill>
                  <a:srgbClr val="FF0000"/>
                </a:solidFill>
                <a:latin typeface="Arial" pitchFamily="34" charset="0"/>
              </a:rPr>
              <a:t>Corruption Perception Index for </a:t>
            </a:r>
            <a:r>
              <a:rPr lang="de-DE" altLang="en-US" sz="3200" b="1" dirty="0" smtClean="0">
                <a:solidFill>
                  <a:srgbClr val="FF0000"/>
                </a:solidFill>
                <a:latin typeface="Arial" pitchFamily="34" charset="0"/>
              </a:rPr>
              <a:t>2013</a:t>
            </a:r>
            <a:endParaRPr lang="en-US" altLang="en-US" sz="3200" b="1" dirty="0">
              <a:solidFill>
                <a:srgbClr val="FF0000"/>
              </a:solidFill>
              <a:latin typeface="Arial" pitchFamily="34" charset="0"/>
            </a:endParaRP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solidFill>
                  <a:srgbClr val="FF0000"/>
                </a:solidFill>
              </a:rPr>
              <a:t>Goals of</a:t>
            </a:r>
            <a:r>
              <a:rPr lang="sr-Latn-CS" dirty="0" smtClean="0">
                <a:solidFill>
                  <a:srgbClr val="FF0000"/>
                </a:solidFill>
              </a:rPr>
              <a:t> CPI</a:t>
            </a:r>
            <a:endParaRPr lang="en-US" altLang="en-US" dirty="0" smtClean="0">
              <a:solidFill>
                <a:srgbClr val="FF0000"/>
              </a:solidFill>
            </a:endParaRPr>
          </a:p>
        </p:txBody>
      </p:sp>
      <p:sp>
        <p:nvSpPr>
          <p:cNvPr id="7171" name="Rectangle 3"/>
          <p:cNvSpPr>
            <a:spLocks noGrp="1" noChangeArrowheads="1"/>
          </p:cNvSpPr>
          <p:nvPr>
            <p:ph type="body" sz="half" idx="1"/>
          </p:nvPr>
        </p:nvSpPr>
        <p:spPr>
          <a:xfrm>
            <a:off x="395288" y="1295400"/>
            <a:ext cx="8748712" cy="5157788"/>
          </a:xfrm>
        </p:spPr>
        <p:txBody>
          <a:bodyPr/>
          <a:lstStyle/>
          <a:p>
            <a:pPr>
              <a:lnSpc>
                <a:spcPct val="90000"/>
              </a:lnSpc>
              <a:buClr>
                <a:srgbClr val="0033CC"/>
              </a:buClr>
            </a:pPr>
            <a:r>
              <a:rPr lang="en-US" sz="2000" dirty="0" smtClean="0">
                <a:solidFill>
                  <a:srgbClr val="333399"/>
                </a:solidFill>
              </a:rPr>
              <a:t>To measure the perception of corruption presence </a:t>
            </a:r>
            <a:r>
              <a:rPr lang="en-US" sz="2000" dirty="0" smtClean="0">
                <a:solidFill>
                  <a:srgbClr val="333399"/>
                </a:solidFill>
              </a:rPr>
              <a:t>in the </a:t>
            </a:r>
            <a:r>
              <a:rPr lang="en-US" sz="2000" dirty="0" smtClean="0">
                <a:solidFill>
                  <a:srgbClr val="333399"/>
                </a:solidFill>
              </a:rPr>
              <a:t>public sector by businessmen</a:t>
            </a:r>
            <a:r>
              <a:rPr lang="sr-Latn-CS" sz="2000" dirty="0" smtClean="0">
                <a:solidFill>
                  <a:srgbClr val="333399"/>
                </a:solidFill>
              </a:rPr>
              <a:t>, </a:t>
            </a:r>
            <a:r>
              <a:rPr lang="en-US" sz="2000" dirty="0" smtClean="0">
                <a:solidFill>
                  <a:srgbClr val="333399"/>
                </a:solidFill>
              </a:rPr>
              <a:t>experts and risk analysts</a:t>
            </a:r>
            <a:endParaRPr lang="sr-Latn-CS" sz="2000" dirty="0" smtClean="0">
              <a:solidFill>
                <a:srgbClr val="333399"/>
              </a:solidFill>
            </a:endParaRPr>
          </a:p>
          <a:p>
            <a:pPr>
              <a:lnSpc>
                <a:spcPct val="90000"/>
              </a:lnSpc>
              <a:buClr>
                <a:srgbClr val="0033CC"/>
              </a:buClr>
            </a:pPr>
            <a:r>
              <a:rPr lang="en-US" sz="2000" dirty="0" smtClean="0">
                <a:solidFill>
                  <a:srgbClr val="333399"/>
                </a:solidFill>
              </a:rPr>
              <a:t>To promote comparative understanding of corruption level</a:t>
            </a:r>
            <a:endParaRPr lang="en-GB" sz="2000" dirty="0" smtClean="0">
              <a:solidFill>
                <a:srgbClr val="333399"/>
              </a:solidFill>
            </a:endParaRPr>
          </a:p>
          <a:p>
            <a:pPr>
              <a:lnSpc>
                <a:spcPct val="100000"/>
              </a:lnSpc>
              <a:buClr>
                <a:srgbClr val="0033CC"/>
              </a:buClr>
            </a:pPr>
            <a:r>
              <a:rPr lang="en-US" sz="2000" dirty="0" smtClean="0">
                <a:solidFill>
                  <a:srgbClr val="333399"/>
                </a:solidFill>
              </a:rPr>
              <a:t>To offer overview on perception of decisions makers </a:t>
            </a:r>
            <a:r>
              <a:rPr lang="en-US" sz="2000" dirty="0" smtClean="0">
                <a:solidFill>
                  <a:srgbClr val="333399"/>
                </a:solidFill>
              </a:rPr>
              <a:t>that </a:t>
            </a:r>
            <a:r>
              <a:rPr lang="en-US" sz="2000" dirty="0" smtClean="0">
                <a:solidFill>
                  <a:srgbClr val="333399"/>
                </a:solidFill>
              </a:rPr>
              <a:t>influence trade and investments</a:t>
            </a:r>
            <a:endParaRPr lang="sr-Latn-CS" sz="2000" dirty="0" smtClean="0">
              <a:solidFill>
                <a:srgbClr val="333399"/>
              </a:solidFill>
            </a:endParaRPr>
          </a:p>
          <a:p>
            <a:pPr>
              <a:lnSpc>
                <a:spcPct val="100000"/>
              </a:lnSpc>
              <a:buClr>
                <a:srgbClr val="0033CC"/>
              </a:buClr>
            </a:pPr>
            <a:r>
              <a:rPr lang="en-GB" sz="2000" dirty="0" smtClean="0">
                <a:solidFill>
                  <a:srgbClr val="333399"/>
                </a:solidFill>
              </a:rPr>
              <a:t>CPI is</a:t>
            </a:r>
            <a:r>
              <a:rPr lang="sr-Latn-CS" sz="2000" dirty="0" smtClean="0">
                <a:solidFill>
                  <a:srgbClr val="333399"/>
                </a:solidFill>
              </a:rPr>
              <a:t> “</a:t>
            </a:r>
            <a:r>
              <a:rPr lang="en-US" sz="2000" dirty="0" smtClean="0">
                <a:solidFill>
                  <a:srgbClr val="333399"/>
                </a:solidFill>
              </a:rPr>
              <a:t>cumulative research</a:t>
            </a:r>
            <a:r>
              <a:rPr lang="sr-Latn-CS" sz="2000" dirty="0" smtClean="0">
                <a:solidFill>
                  <a:srgbClr val="333399"/>
                </a:solidFill>
              </a:rPr>
              <a:t>” (</a:t>
            </a:r>
            <a:r>
              <a:rPr lang="en-US" sz="2000" dirty="0" smtClean="0">
                <a:solidFill>
                  <a:srgbClr val="333399"/>
                </a:solidFill>
              </a:rPr>
              <a:t>research of group of researches</a:t>
            </a:r>
            <a:r>
              <a:rPr lang="sr-Latn-CS" sz="2000" dirty="0" smtClean="0">
                <a:solidFill>
                  <a:srgbClr val="333399"/>
                </a:solidFill>
              </a:rPr>
              <a:t>), </a:t>
            </a:r>
            <a:r>
              <a:rPr lang="en-US" sz="2000" dirty="0" smtClean="0">
                <a:solidFill>
                  <a:srgbClr val="333399"/>
                </a:solidFill>
              </a:rPr>
              <a:t>designed to overcome deficiencies of each individual research on corruption</a:t>
            </a:r>
            <a:endParaRPr lang="sr-Latn-CS" sz="2000" dirty="0" smtClean="0">
              <a:solidFill>
                <a:srgbClr val="333399"/>
              </a:solidFill>
            </a:endParaRPr>
          </a:p>
          <a:p>
            <a:pPr>
              <a:lnSpc>
                <a:spcPct val="100000"/>
              </a:lnSpc>
              <a:buClr>
                <a:srgbClr val="0033CC"/>
              </a:buClr>
            </a:pPr>
            <a:r>
              <a:rPr lang="en-US" sz="2000" dirty="0" smtClean="0">
                <a:solidFill>
                  <a:srgbClr val="333399"/>
                </a:solidFill>
              </a:rPr>
              <a:t>To stimulate scientific researches</a:t>
            </a:r>
            <a:r>
              <a:rPr lang="sr-Latn-CS" sz="2000" dirty="0" smtClean="0">
                <a:solidFill>
                  <a:srgbClr val="333399"/>
                </a:solidFill>
              </a:rPr>
              <a:t>, </a:t>
            </a:r>
            <a:r>
              <a:rPr lang="en-US" sz="2000" dirty="0" smtClean="0">
                <a:solidFill>
                  <a:srgbClr val="333399"/>
                </a:solidFill>
              </a:rPr>
              <a:t>analysis of cause and consequences of corruption both in international and domestic level</a:t>
            </a:r>
            <a:endParaRPr lang="en-GB" sz="2000" dirty="0" smtClean="0">
              <a:solidFill>
                <a:srgbClr val="333399"/>
              </a:solidFill>
            </a:endParaRPr>
          </a:p>
          <a:p>
            <a:pPr>
              <a:lnSpc>
                <a:spcPct val="100000"/>
              </a:lnSpc>
              <a:buClr>
                <a:srgbClr val="0033CC"/>
              </a:buClr>
            </a:pPr>
            <a:r>
              <a:rPr lang="en-US" sz="2000" dirty="0" smtClean="0">
                <a:solidFill>
                  <a:srgbClr val="333399"/>
                </a:solidFill>
              </a:rPr>
              <a:t>To contribute to raising public awareness on corruption</a:t>
            </a:r>
            <a:r>
              <a:rPr lang="sr-Latn-CS" sz="2000" dirty="0" smtClean="0">
                <a:solidFill>
                  <a:srgbClr val="333399"/>
                </a:solidFill>
              </a:rPr>
              <a:t> – </a:t>
            </a:r>
            <a:r>
              <a:rPr lang="en-US" sz="2000" dirty="0" smtClean="0">
                <a:solidFill>
                  <a:srgbClr val="333399"/>
                </a:solidFill>
              </a:rPr>
              <a:t>to create positive climate for changes</a:t>
            </a:r>
            <a:endParaRPr lang="en-GB" sz="2000" dirty="0" smtClean="0">
              <a:solidFill>
                <a:srgbClr val="333399"/>
              </a:solidFill>
            </a:endParaRPr>
          </a:p>
          <a:p>
            <a:pPr>
              <a:lnSpc>
                <a:spcPct val="100000"/>
              </a:lnSpc>
              <a:buNone/>
            </a:pPr>
            <a:endParaRPr lang="en-GB" altLang="en-US" sz="2300" dirty="0" smtClean="0">
              <a:solidFill>
                <a:srgbClr val="0033CC"/>
              </a:solidFill>
            </a:endParaRPr>
          </a:p>
          <a:p>
            <a:pPr>
              <a:lnSpc>
                <a:spcPct val="100000"/>
              </a:lnSpc>
              <a:buFontTx/>
              <a:buNone/>
            </a:pPr>
            <a:endParaRPr lang="en-GB" altLang="en-US" sz="2300" dirty="0" smtClean="0">
              <a:solidFill>
                <a:srgbClr val="0033CC"/>
              </a:solidFill>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a:xfrm>
            <a:off x="762000" y="15875"/>
            <a:ext cx="7772400" cy="1143000"/>
          </a:xfrm>
        </p:spPr>
        <p:txBody>
          <a:bodyPr/>
          <a:lstStyle/>
          <a:p>
            <a:r>
              <a:rPr lang="en-GB" sz="2400" dirty="0" smtClean="0">
                <a:solidFill>
                  <a:srgbClr val="FF0000"/>
                </a:solidFill>
              </a:rPr>
              <a:t>Improvement of </a:t>
            </a:r>
            <a:r>
              <a:rPr lang="sr-Latn-CS" sz="2400" dirty="0" smtClean="0">
                <a:solidFill>
                  <a:srgbClr val="FF0000"/>
                </a:solidFill>
              </a:rPr>
              <a:t>CPI </a:t>
            </a:r>
            <a:r>
              <a:rPr lang="en-GB" sz="2400" dirty="0" smtClean="0">
                <a:solidFill>
                  <a:srgbClr val="FF0000"/>
                </a:solidFill>
              </a:rPr>
              <a:t>methodology </a:t>
            </a:r>
            <a:r>
              <a:rPr lang="en-US" sz="2400" dirty="0" smtClean="0">
                <a:solidFill>
                  <a:srgbClr val="FF0000"/>
                </a:solidFill>
              </a:rPr>
              <a:t>with the beginning of 2012</a:t>
            </a:r>
            <a:endParaRPr lang="en-GB" altLang="en-US" sz="2400" dirty="0" smtClean="0">
              <a:solidFill>
                <a:srgbClr val="FF0000"/>
              </a:solidFill>
            </a:endParaRPr>
          </a:p>
        </p:txBody>
      </p:sp>
      <p:sp>
        <p:nvSpPr>
          <p:cNvPr id="8195" name="Rectangle 4"/>
          <p:cNvSpPr>
            <a:spLocks noGrp="1" noChangeArrowheads="1"/>
          </p:cNvSpPr>
          <p:nvPr>
            <p:ph type="body" sz="half" idx="1"/>
          </p:nvPr>
        </p:nvSpPr>
        <p:spPr>
          <a:xfrm>
            <a:off x="395288" y="1196975"/>
            <a:ext cx="8520112" cy="4752975"/>
          </a:xfrm>
        </p:spPr>
        <p:txBody>
          <a:bodyPr/>
          <a:lstStyle/>
          <a:p>
            <a:pPr>
              <a:lnSpc>
                <a:spcPct val="100000"/>
              </a:lnSpc>
              <a:buClr>
                <a:srgbClr val="0033CC"/>
              </a:buClr>
            </a:pPr>
            <a:r>
              <a:rPr lang="en-GB" sz="2000" dirty="0" smtClean="0">
                <a:solidFill>
                  <a:srgbClr val="333399"/>
                </a:solidFill>
              </a:rPr>
              <a:t>CPI is</a:t>
            </a:r>
            <a:r>
              <a:rPr lang="sr-Latn-CS" sz="2000" dirty="0" smtClean="0">
                <a:solidFill>
                  <a:srgbClr val="333399"/>
                </a:solidFill>
              </a:rPr>
              <a:t> “</a:t>
            </a:r>
            <a:r>
              <a:rPr lang="en-US" sz="2000" dirty="0" smtClean="0">
                <a:solidFill>
                  <a:srgbClr val="333399"/>
                </a:solidFill>
              </a:rPr>
              <a:t>research of group of researches</a:t>
            </a:r>
            <a:r>
              <a:rPr lang="sr-Latn-CS" sz="2000" dirty="0" smtClean="0">
                <a:solidFill>
                  <a:srgbClr val="333399"/>
                </a:solidFill>
              </a:rPr>
              <a:t>” </a:t>
            </a:r>
            <a:r>
              <a:rPr lang="en-US" sz="2000" dirty="0" smtClean="0">
                <a:solidFill>
                  <a:srgbClr val="333399"/>
                </a:solidFill>
              </a:rPr>
              <a:t>conducted annually that provides data that could be monitored continuously</a:t>
            </a:r>
            <a:r>
              <a:rPr lang="en-GB" sz="2000" dirty="0" smtClean="0">
                <a:solidFill>
                  <a:srgbClr val="333399"/>
                </a:solidFill>
              </a:rPr>
              <a:t>.</a:t>
            </a:r>
          </a:p>
          <a:p>
            <a:pPr>
              <a:lnSpc>
                <a:spcPct val="100000"/>
              </a:lnSpc>
              <a:buClr>
                <a:srgbClr val="0033CC"/>
              </a:buClr>
            </a:pPr>
            <a:r>
              <a:rPr lang="en-GB" sz="2000" b="1" dirty="0" smtClean="0">
                <a:solidFill>
                  <a:srgbClr val="333399"/>
                </a:solidFill>
              </a:rPr>
              <a:t>Minimum 3 researches per country</a:t>
            </a:r>
            <a:r>
              <a:rPr lang="sr-Latn-CS" altLang="en-US" sz="2000" b="1" dirty="0" smtClean="0">
                <a:solidFill>
                  <a:srgbClr val="333399"/>
                </a:solidFill>
              </a:rPr>
              <a:t>/</a:t>
            </a:r>
            <a:r>
              <a:rPr lang="en-US" altLang="en-US" sz="2000" b="1" dirty="0" smtClean="0">
                <a:solidFill>
                  <a:srgbClr val="333399"/>
                </a:solidFill>
              </a:rPr>
              <a:t>territory to be included in the list</a:t>
            </a:r>
            <a:endParaRPr lang="en-GB" altLang="en-US" sz="2000" b="1" dirty="0" smtClean="0">
              <a:solidFill>
                <a:srgbClr val="333399"/>
              </a:solidFill>
            </a:endParaRPr>
          </a:p>
          <a:p>
            <a:pPr>
              <a:lnSpc>
                <a:spcPct val="100000"/>
              </a:lnSpc>
              <a:buClr>
                <a:srgbClr val="0033CC"/>
              </a:buClr>
            </a:pPr>
            <a:r>
              <a:rPr lang="en-GB" sz="2000" b="1" dirty="0" smtClean="0">
                <a:solidFill>
                  <a:srgbClr val="333399"/>
                </a:solidFill>
              </a:rPr>
              <a:t>Research covers the period of previous </a:t>
            </a:r>
            <a:r>
              <a:rPr lang="en-US" sz="2000" b="1" dirty="0" smtClean="0">
                <a:solidFill>
                  <a:srgbClr val="333399"/>
                </a:solidFill>
              </a:rPr>
              <a:t>24 months</a:t>
            </a:r>
            <a:endParaRPr lang="en-GB" sz="2000" b="1" dirty="0" smtClean="0">
              <a:solidFill>
                <a:srgbClr val="333399"/>
              </a:solidFill>
            </a:endParaRPr>
          </a:p>
          <a:p>
            <a:pPr>
              <a:lnSpc>
                <a:spcPct val="100000"/>
              </a:lnSpc>
              <a:buClr>
                <a:srgbClr val="0033CC"/>
              </a:buClr>
            </a:pPr>
            <a:r>
              <a:rPr lang="en-US" sz="2000" b="1" dirty="0" smtClean="0">
                <a:solidFill>
                  <a:srgbClr val="333399"/>
                </a:solidFill>
              </a:rPr>
              <a:t>Countries are ranked on a scale from</a:t>
            </a:r>
            <a:r>
              <a:rPr lang="en-GB" sz="2000" b="1" dirty="0" smtClean="0">
                <a:solidFill>
                  <a:srgbClr val="333399"/>
                </a:solidFill>
              </a:rPr>
              <a:t> 100 (very</a:t>
            </a:r>
            <a:r>
              <a:rPr lang="sr-Latn-CS" sz="2000" b="1" dirty="0" smtClean="0">
                <a:solidFill>
                  <a:srgbClr val="333399"/>
                </a:solidFill>
              </a:rPr>
              <a:t> ‘</a:t>
            </a:r>
            <a:r>
              <a:rPr lang="en-US" sz="2000" b="1" dirty="0" smtClean="0">
                <a:solidFill>
                  <a:srgbClr val="333399"/>
                </a:solidFill>
              </a:rPr>
              <a:t>clean</a:t>
            </a:r>
            <a:r>
              <a:rPr lang="sr-Latn-CS" sz="2000" b="1" dirty="0" smtClean="0">
                <a:solidFill>
                  <a:srgbClr val="333399"/>
                </a:solidFill>
              </a:rPr>
              <a:t>’</a:t>
            </a:r>
            <a:r>
              <a:rPr lang="en-GB" sz="2000" b="1" dirty="0" smtClean="0">
                <a:solidFill>
                  <a:srgbClr val="333399"/>
                </a:solidFill>
              </a:rPr>
              <a:t>) to 0 (very corrupted)</a:t>
            </a:r>
            <a:r>
              <a:rPr lang="sr-Latn-CS" sz="2000" b="1" dirty="0" smtClean="0">
                <a:solidFill>
                  <a:srgbClr val="333399"/>
                </a:solidFill>
              </a:rPr>
              <a:t>, </a:t>
            </a:r>
            <a:r>
              <a:rPr lang="en-US" sz="2000" b="1" dirty="0" smtClean="0">
                <a:solidFill>
                  <a:srgbClr val="333399"/>
                </a:solidFill>
              </a:rPr>
              <a:t>which allows detailed classification </a:t>
            </a:r>
            <a:r>
              <a:rPr lang="sr-Latn-CS" sz="2000" b="1" dirty="0" smtClean="0">
                <a:solidFill>
                  <a:srgbClr val="333399"/>
                </a:solidFill>
              </a:rPr>
              <a:t>(</a:t>
            </a:r>
            <a:r>
              <a:rPr lang="en-US" sz="2000" b="1" dirty="0" smtClean="0">
                <a:solidFill>
                  <a:srgbClr val="333399"/>
                </a:solidFill>
              </a:rPr>
              <a:t>smaller number of countries that share the same score</a:t>
            </a:r>
            <a:endParaRPr lang="sr-Latn-CS" sz="2000" b="1" dirty="0" smtClean="0">
              <a:solidFill>
                <a:srgbClr val="333399"/>
              </a:solidFill>
            </a:endParaRPr>
          </a:p>
          <a:p>
            <a:pPr>
              <a:lnSpc>
                <a:spcPct val="100000"/>
              </a:lnSpc>
              <a:buClr>
                <a:srgbClr val="0033CC"/>
              </a:buClr>
            </a:pPr>
            <a:r>
              <a:rPr lang="en-US" sz="2000" b="1" dirty="0" smtClean="0">
                <a:solidFill>
                  <a:srgbClr val="333399"/>
                </a:solidFill>
              </a:rPr>
              <a:t>Perception and not the facts are being researched</a:t>
            </a:r>
            <a:r>
              <a:rPr lang="sr-Latn-CS" sz="2000" b="1" dirty="0" smtClean="0">
                <a:solidFill>
                  <a:srgbClr val="333399"/>
                </a:solidFill>
              </a:rPr>
              <a:t> </a:t>
            </a:r>
            <a:r>
              <a:rPr lang="sr-Latn-CS" sz="2000" dirty="0" smtClean="0">
                <a:solidFill>
                  <a:srgbClr val="333399"/>
                </a:solidFill>
              </a:rPr>
              <a:t>(</a:t>
            </a:r>
            <a:r>
              <a:rPr lang="en-US" sz="2000" dirty="0" smtClean="0">
                <a:solidFill>
                  <a:srgbClr val="333399"/>
                </a:solidFill>
              </a:rPr>
              <a:t>e.g. number of convictions</a:t>
            </a:r>
            <a:r>
              <a:rPr lang="sr-Latn-CS" sz="2000" dirty="0" smtClean="0">
                <a:solidFill>
                  <a:srgbClr val="333399"/>
                </a:solidFill>
              </a:rPr>
              <a:t>, </a:t>
            </a:r>
            <a:r>
              <a:rPr lang="en-US" sz="2000" dirty="0" smtClean="0">
                <a:solidFill>
                  <a:srgbClr val="333399"/>
                </a:solidFill>
              </a:rPr>
              <a:t>number of  media releases</a:t>
            </a:r>
            <a:r>
              <a:rPr lang="sr-Latn-CS" sz="2000" dirty="0" smtClean="0">
                <a:solidFill>
                  <a:srgbClr val="333399"/>
                </a:solidFill>
              </a:rPr>
              <a:t>)</a:t>
            </a:r>
          </a:p>
        </p:txBody>
      </p:sp>
      <p:pic>
        <p:nvPicPr>
          <p:cNvPr id="8196" name="Picture 6" descr="HAND_~1A"/>
          <p:cNvPicPr>
            <a:picLocks noGrp="1" noChangeAspect="1" noChangeArrowheads="1"/>
          </p:cNvPicPr>
          <p:nvPr>
            <p:ph sz="half" idx="2"/>
          </p:nvPr>
        </p:nvPicPr>
        <p:blipFill>
          <a:blip r:embed="rId3"/>
          <a:srcRect/>
          <a:stretch>
            <a:fillRect/>
          </a:stretch>
        </p:blipFill>
        <p:spPr>
          <a:xfrm>
            <a:off x="5791200" y="5410200"/>
            <a:ext cx="2339975" cy="990600"/>
          </a:xfrm>
        </p:spPr>
      </p:pic>
    </p:spTree>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228600"/>
            <a:ext cx="7772400" cy="1066800"/>
          </a:xfrm>
        </p:spPr>
        <p:txBody>
          <a:bodyPr/>
          <a:lstStyle/>
          <a:p>
            <a:r>
              <a:rPr lang="en-US" dirty="0" smtClean="0">
                <a:solidFill>
                  <a:srgbClr val="FF0000"/>
                </a:solidFill>
              </a:rPr>
              <a:t>Possibility of comparison</a:t>
            </a:r>
            <a:endParaRPr lang="en-GB" altLang="en-US" dirty="0" smtClean="0">
              <a:solidFill>
                <a:srgbClr val="FF0000"/>
              </a:solidFill>
            </a:endParaRPr>
          </a:p>
        </p:txBody>
      </p:sp>
      <p:sp>
        <p:nvSpPr>
          <p:cNvPr id="9219" name="Rectangle 3"/>
          <p:cNvSpPr>
            <a:spLocks noGrp="1" noChangeArrowheads="1"/>
          </p:cNvSpPr>
          <p:nvPr>
            <p:ph type="body" sz="half" idx="1"/>
          </p:nvPr>
        </p:nvSpPr>
        <p:spPr>
          <a:xfrm>
            <a:off x="395288" y="1196975"/>
            <a:ext cx="8497887" cy="4822825"/>
          </a:xfrm>
        </p:spPr>
        <p:txBody>
          <a:bodyPr/>
          <a:lstStyle/>
          <a:p>
            <a:pPr algn="just">
              <a:lnSpc>
                <a:spcPct val="100000"/>
              </a:lnSpc>
              <a:buClr>
                <a:srgbClr val="0033CC"/>
              </a:buClr>
            </a:pPr>
            <a:r>
              <a:rPr lang="sr-Latn-CS" sz="2000" dirty="0" smtClean="0">
                <a:solidFill>
                  <a:srgbClr val="333399"/>
                </a:solidFill>
              </a:rPr>
              <a:t>Inde</a:t>
            </a:r>
            <a:r>
              <a:rPr lang="en-US" sz="2000" dirty="0" smtClean="0">
                <a:solidFill>
                  <a:srgbClr val="333399"/>
                </a:solidFill>
              </a:rPr>
              <a:t>x represents overview of businessmen and analysts' perceptions on situations in certain countries and doesn’t necessarily reflect certain annual trends</a:t>
            </a:r>
            <a:endParaRPr lang="en-GB" sz="2000" dirty="0" smtClean="0">
              <a:solidFill>
                <a:srgbClr val="333399"/>
              </a:solidFill>
            </a:endParaRPr>
          </a:p>
          <a:p>
            <a:pPr algn="just">
              <a:lnSpc>
                <a:spcPct val="100000"/>
              </a:lnSpc>
              <a:buClr>
                <a:srgbClr val="0033CC"/>
              </a:buClr>
            </a:pPr>
            <a:r>
              <a:rPr lang="sr-Latn-CS" sz="2000" dirty="0" smtClean="0">
                <a:solidFill>
                  <a:srgbClr val="333399"/>
                </a:solidFill>
              </a:rPr>
              <a:t>S</a:t>
            </a:r>
            <a:r>
              <a:rPr lang="en-US" sz="2000" dirty="0" smtClean="0">
                <a:solidFill>
                  <a:srgbClr val="333399"/>
                </a:solidFill>
              </a:rPr>
              <a:t>core is more relevant than the place on the list</a:t>
            </a:r>
            <a:r>
              <a:rPr lang="sr-Latn-CS" sz="2000" dirty="0" smtClean="0">
                <a:solidFill>
                  <a:srgbClr val="333399"/>
                </a:solidFill>
              </a:rPr>
              <a:t> (</a:t>
            </a:r>
            <a:r>
              <a:rPr lang="en-US" sz="2000" dirty="0" smtClean="0">
                <a:solidFill>
                  <a:srgbClr val="333399"/>
                </a:solidFill>
              </a:rPr>
              <a:t>because sometimes number of states</a:t>
            </a:r>
            <a:r>
              <a:rPr lang="sr-Latn-CS" sz="2000" dirty="0" smtClean="0">
                <a:solidFill>
                  <a:srgbClr val="333399"/>
                </a:solidFill>
              </a:rPr>
              <a:t>/t</a:t>
            </a:r>
            <a:r>
              <a:rPr lang="en-US" sz="2000" dirty="0" smtClean="0">
                <a:solidFill>
                  <a:srgbClr val="333399"/>
                </a:solidFill>
              </a:rPr>
              <a:t>territories involved, changes</a:t>
            </a:r>
            <a:r>
              <a:rPr lang="sr-Latn-CS" sz="2000" dirty="0" smtClean="0">
                <a:solidFill>
                  <a:srgbClr val="333399"/>
                </a:solidFill>
              </a:rPr>
              <a:t>)</a:t>
            </a:r>
            <a:endParaRPr lang="en-US" sz="2000" dirty="0" smtClean="0">
              <a:solidFill>
                <a:srgbClr val="333399"/>
              </a:solidFill>
            </a:endParaRPr>
          </a:p>
          <a:p>
            <a:pPr algn="just">
              <a:lnSpc>
                <a:spcPct val="100000"/>
              </a:lnSpc>
              <a:buClr>
                <a:srgbClr val="0033CC"/>
              </a:buClr>
            </a:pPr>
            <a:r>
              <a:rPr lang="en-US" sz="2000" dirty="0" smtClean="0">
                <a:solidFill>
                  <a:srgbClr val="333399"/>
                </a:solidFill>
              </a:rPr>
              <a:t>Smaller changes in </a:t>
            </a:r>
            <a:r>
              <a:rPr lang="en-US" sz="2000" dirty="0" smtClean="0">
                <a:solidFill>
                  <a:srgbClr val="333399"/>
                </a:solidFill>
              </a:rPr>
              <a:t>the score </a:t>
            </a:r>
            <a:r>
              <a:rPr lang="en-US" sz="2000" dirty="0" smtClean="0">
                <a:solidFill>
                  <a:srgbClr val="333399"/>
                </a:solidFill>
              </a:rPr>
              <a:t>are not necessarily consequence of significant change in corruption perception</a:t>
            </a:r>
            <a:r>
              <a:rPr lang="x-none" sz="2000" smtClean="0">
                <a:solidFill>
                  <a:srgbClr val="333399"/>
                </a:solidFill>
              </a:rPr>
              <a:t>, </a:t>
            </a:r>
            <a:r>
              <a:rPr lang="en-US" sz="2000" dirty="0" smtClean="0">
                <a:solidFill>
                  <a:srgbClr val="333399"/>
                </a:solidFill>
              </a:rPr>
              <a:t>but of the researches comprehended with sample</a:t>
            </a:r>
          </a:p>
          <a:p>
            <a:pPr algn="just">
              <a:lnSpc>
                <a:spcPct val="100000"/>
              </a:lnSpc>
              <a:buClr>
                <a:srgbClr val="0033CC"/>
              </a:buClr>
            </a:pPr>
            <a:r>
              <a:rPr lang="en-US" altLang="en-US" sz="2000" dirty="0" smtClean="0">
                <a:solidFill>
                  <a:srgbClr val="333399"/>
                </a:solidFill>
              </a:rPr>
              <a:t>Possibility of comparison: </a:t>
            </a:r>
            <a:r>
              <a:rPr lang="en-US" altLang="en-US" sz="2000" b="1" dirty="0" smtClean="0">
                <a:solidFill>
                  <a:srgbClr val="333399"/>
                </a:solidFill>
              </a:rPr>
              <a:t>CPI 2013 is possible to compare </a:t>
            </a:r>
            <a:r>
              <a:rPr lang="en-US" altLang="en-US" sz="2000" b="1" dirty="0" smtClean="0">
                <a:solidFill>
                  <a:srgbClr val="333399"/>
                </a:solidFill>
              </a:rPr>
              <a:t>fully with th</a:t>
            </a:r>
            <a:r>
              <a:rPr lang="en-US" altLang="en-US" sz="2000" b="1" dirty="0" smtClean="0">
                <a:solidFill>
                  <a:srgbClr val="333399"/>
                </a:solidFill>
              </a:rPr>
              <a:t>e </a:t>
            </a:r>
            <a:r>
              <a:rPr lang="en-US" altLang="en-US" sz="2000" b="1" dirty="0" smtClean="0">
                <a:solidFill>
                  <a:srgbClr val="333399"/>
                </a:solidFill>
              </a:rPr>
              <a:t>CPI </a:t>
            </a:r>
            <a:r>
              <a:rPr lang="en-US" altLang="en-US" sz="2000" b="1" dirty="0" smtClean="0">
                <a:solidFill>
                  <a:srgbClr val="333399"/>
                </a:solidFill>
              </a:rPr>
              <a:t>2012 (country’s/territory’s score)</a:t>
            </a:r>
            <a:r>
              <a:rPr lang="en-US" altLang="en-US" sz="2000" dirty="0" smtClean="0">
                <a:solidFill>
                  <a:srgbClr val="333399"/>
                </a:solidFill>
              </a:rPr>
              <a:t>. </a:t>
            </a:r>
            <a:r>
              <a:rPr lang="en-US" sz="2000" dirty="0" smtClean="0">
                <a:solidFill>
                  <a:srgbClr val="333399"/>
                </a:solidFill>
              </a:rPr>
              <a:t>Due to methodology changes, possibility of comparison of CPI 2012 with previous years is limited: ranking in the list can be compared (taking into consideration changes of number of countries in the sample), comparing with development of other countries or comparing of the results by individual researches; it is not methodologically </a:t>
            </a:r>
            <a:r>
              <a:rPr lang="en-US" sz="2000" dirty="0" smtClean="0">
                <a:solidFill>
                  <a:srgbClr val="333399"/>
                </a:solidFill>
              </a:rPr>
              <a:t>correct </a:t>
            </a:r>
            <a:r>
              <a:rPr lang="en-US" sz="2000" dirty="0" smtClean="0">
                <a:solidFill>
                  <a:srgbClr val="333399"/>
                </a:solidFill>
              </a:rPr>
              <a:t>to multiply score from previous years with 10 or to share current one with 10!</a:t>
            </a:r>
          </a:p>
          <a:p>
            <a:pPr algn="just">
              <a:lnSpc>
                <a:spcPct val="100000"/>
              </a:lnSpc>
              <a:buClr>
                <a:srgbClr val="0033CC"/>
              </a:buClr>
            </a:pPr>
            <a:endParaRPr lang="en-US" altLang="en-US" sz="2000" dirty="0" smtClean="0">
              <a:solidFill>
                <a:srgbClr val="333399"/>
              </a:solidFill>
            </a:endParaRPr>
          </a:p>
        </p:txBody>
      </p:sp>
      <p:pic>
        <p:nvPicPr>
          <p:cNvPr id="9220" name="Picture 4" descr="HAND_~1A"/>
          <p:cNvPicPr>
            <a:picLocks noGrp="1" noChangeAspect="1" noChangeArrowheads="1"/>
          </p:cNvPicPr>
          <p:nvPr>
            <p:ph sz="half" idx="2"/>
          </p:nvPr>
        </p:nvPicPr>
        <p:blipFill>
          <a:blip r:embed="rId3"/>
          <a:srcRect/>
          <a:stretch>
            <a:fillRect/>
          </a:stretch>
        </p:blipFill>
        <p:spPr>
          <a:xfrm>
            <a:off x="6500826" y="6286500"/>
            <a:ext cx="2339975" cy="1143000"/>
          </a:xfrm>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650" y="188913"/>
            <a:ext cx="7772400" cy="762000"/>
          </a:xfrm>
        </p:spPr>
        <p:txBody>
          <a:bodyPr/>
          <a:lstStyle/>
          <a:p>
            <a:r>
              <a:rPr lang="de-DE" dirty="0" smtClean="0">
                <a:solidFill>
                  <a:srgbClr val="FF0000"/>
                </a:solidFill>
              </a:rPr>
              <a:t>Deficiencies and advantages of CPI</a:t>
            </a:r>
            <a:endParaRPr lang="en-GB" altLang="en-US" dirty="0" smtClean="0">
              <a:solidFill>
                <a:srgbClr val="FF0000"/>
              </a:solidFill>
            </a:endParaRPr>
          </a:p>
        </p:txBody>
      </p:sp>
      <p:sp>
        <p:nvSpPr>
          <p:cNvPr id="10243" name="Rectangle 3"/>
          <p:cNvSpPr>
            <a:spLocks noGrp="1" noChangeArrowheads="1"/>
          </p:cNvSpPr>
          <p:nvPr>
            <p:ph type="body" idx="1"/>
          </p:nvPr>
        </p:nvSpPr>
        <p:spPr>
          <a:xfrm>
            <a:off x="684213" y="981075"/>
            <a:ext cx="8208962" cy="5256213"/>
          </a:xfrm>
        </p:spPr>
        <p:txBody>
          <a:bodyPr/>
          <a:lstStyle/>
          <a:p>
            <a:pPr>
              <a:buClr>
                <a:srgbClr val="0033CC"/>
              </a:buClr>
              <a:buFontTx/>
              <a:buNone/>
            </a:pPr>
            <a:r>
              <a:rPr lang="en-US" sz="2000" dirty="0" smtClean="0">
                <a:solidFill>
                  <a:srgbClr val="0033CC"/>
                </a:solidFill>
              </a:rPr>
              <a:t>Deficiencies</a:t>
            </a:r>
            <a:r>
              <a:rPr lang="sr-Latn-CS" sz="2000" dirty="0" smtClean="0">
                <a:solidFill>
                  <a:srgbClr val="0033CC"/>
                </a:solidFill>
              </a:rPr>
              <a:t>:</a:t>
            </a:r>
          </a:p>
          <a:p>
            <a:pPr>
              <a:buClr>
                <a:srgbClr val="0033CC"/>
              </a:buClr>
            </a:pPr>
            <a:r>
              <a:rPr lang="sr-Latn-CS" sz="2000" dirty="0" smtClean="0">
                <a:solidFill>
                  <a:srgbClr val="0033CC"/>
                </a:solidFill>
              </a:rPr>
              <a:t>Inde</a:t>
            </a:r>
            <a:r>
              <a:rPr lang="en-US" sz="2000" dirty="0" smtClean="0">
                <a:solidFill>
                  <a:srgbClr val="0033CC"/>
                </a:solidFill>
              </a:rPr>
              <a:t>x does not reflect level of efforts invested into fight against corruption</a:t>
            </a:r>
            <a:r>
              <a:rPr lang="sr-Latn-CS" sz="2000" dirty="0" smtClean="0">
                <a:solidFill>
                  <a:srgbClr val="0033CC"/>
                </a:solidFill>
              </a:rPr>
              <a:t> </a:t>
            </a:r>
          </a:p>
          <a:p>
            <a:pPr>
              <a:buClr>
                <a:srgbClr val="0033CC"/>
              </a:buClr>
            </a:pPr>
            <a:r>
              <a:rPr lang="en-US" sz="2000" dirty="0" smtClean="0">
                <a:solidFill>
                  <a:srgbClr val="0033CC"/>
                </a:solidFill>
              </a:rPr>
              <a:t>Developing countries can be shown in worst light due to impartiality and prejudices of foreign </a:t>
            </a:r>
            <a:r>
              <a:rPr lang="en-US" sz="2000" dirty="0" smtClean="0">
                <a:solidFill>
                  <a:srgbClr val="0033CC"/>
                </a:solidFill>
              </a:rPr>
              <a:t>observers</a:t>
            </a:r>
            <a:r>
              <a:rPr lang="sr-Latn-CS" sz="2000" dirty="0" smtClean="0">
                <a:solidFill>
                  <a:srgbClr val="0033CC"/>
                </a:solidFill>
              </a:rPr>
              <a:t> </a:t>
            </a:r>
            <a:r>
              <a:rPr lang="sr-Latn-CS" sz="2000" dirty="0" smtClean="0">
                <a:solidFill>
                  <a:srgbClr val="0033CC"/>
                </a:solidFill>
              </a:rPr>
              <a:t>(</a:t>
            </a:r>
            <a:r>
              <a:rPr lang="en-US" sz="2000" dirty="0" smtClean="0">
                <a:solidFill>
                  <a:srgbClr val="0033CC"/>
                </a:solidFill>
              </a:rPr>
              <a:t>that’s why there are other means for measuring corruption</a:t>
            </a:r>
            <a:r>
              <a:rPr lang="sr-Latn-CS" sz="2000" dirty="0" smtClean="0">
                <a:solidFill>
                  <a:srgbClr val="0033CC"/>
                </a:solidFill>
              </a:rPr>
              <a:t>)</a:t>
            </a:r>
          </a:p>
          <a:p>
            <a:pPr>
              <a:buClr>
                <a:srgbClr val="0033CC"/>
              </a:buClr>
              <a:buFontTx/>
              <a:buNone/>
            </a:pPr>
            <a:r>
              <a:rPr lang="en-US" sz="2000" dirty="0" smtClean="0">
                <a:solidFill>
                  <a:srgbClr val="FF0000"/>
                </a:solidFill>
              </a:rPr>
              <a:t>Advantages</a:t>
            </a:r>
            <a:r>
              <a:rPr lang="sr-Latn-CS" sz="2000" dirty="0" smtClean="0">
                <a:solidFill>
                  <a:srgbClr val="FF0000"/>
                </a:solidFill>
              </a:rPr>
              <a:t>:</a:t>
            </a:r>
          </a:p>
          <a:p>
            <a:pPr>
              <a:buClr>
                <a:srgbClr val="0033CC"/>
              </a:buClr>
            </a:pPr>
            <a:r>
              <a:rPr lang="en-US" sz="2000" dirty="0" smtClean="0">
                <a:solidFill>
                  <a:srgbClr val="FF0000"/>
                </a:solidFill>
              </a:rPr>
              <a:t>O</a:t>
            </a:r>
            <a:r>
              <a:rPr lang="en-US" sz="2000" dirty="0" smtClean="0">
                <a:solidFill>
                  <a:srgbClr val="FF0000"/>
                </a:solidFill>
              </a:rPr>
              <a:t>ther tools </a:t>
            </a:r>
            <a:r>
              <a:rPr lang="en-US" sz="2000" dirty="0" smtClean="0">
                <a:solidFill>
                  <a:srgbClr val="FF0000"/>
                </a:solidFill>
              </a:rPr>
              <a:t>for estimation of corruption lead to similar results as</a:t>
            </a:r>
            <a:r>
              <a:rPr lang="sr-Latn-CS" sz="2000" dirty="0" smtClean="0">
                <a:solidFill>
                  <a:srgbClr val="FF0000"/>
                </a:solidFill>
              </a:rPr>
              <a:t> </a:t>
            </a:r>
            <a:r>
              <a:rPr lang="sr-Latn-CS" sz="2000" dirty="0" smtClean="0">
                <a:solidFill>
                  <a:srgbClr val="FF0000"/>
                </a:solidFill>
              </a:rPr>
              <a:t>CPI</a:t>
            </a:r>
            <a:r>
              <a:rPr lang="en-GB" sz="2000" dirty="0" smtClean="0">
                <a:solidFill>
                  <a:srgbClr val="FF0000"/>
                </a:solidFill>
              </a:rPr>
              <a:t> </a:t>
            </a:r>
            <a:endParaRPr lang="sr-Latn-CS" sz="2000" dirty="0" smtClean="0">
              <a:solidFill>
                <a:srgbClr val="FF0000"/>
              </a:solidFill>
            </a:endParaRPr>
          </a:p>
          <a:p>
            <a:pPr>
              <a:lnSpc>
                <a:spcPct val="100000"/>
              </a:lnSpc>
              <a:buClr>
                <a:srgbClr val="0033CC"/>
              </a:buClr>
            </a:pPr>
            <a:r>
              <a:rPr lang="sr-Latn-CS" sz="2000" dirty="0" smtClean="0">
                <a:solidFill>
                  <a:srgbClr val="FF0000"/>
                </a:solidFill>
              </a:rPr>
              <a:t>CPI </a:t>
            </a:r>
            <a:r>
              <a:rPr lang="en-US" sz="2000" dirty="0" smtClean="0">
                <a:solidFill>
                  <a:srgbClr val="FF0000"/>
                </a:solidFill>
              </a:rPr>
              <a:t>is a good chance to promote public debate on corruption</a:t>
            </a:r>
            <a:endParaRPr lang="en-GB" sz="2000" dirty="0" smtClean="0">
              <a:solidFill>
                <a:srgbClr val="FF0000"/>
              </a:solidFill>
            </a:endParaRPr>
          </a:p>
          <a:p>
            <a:pPr>
              <a:lnSpc>
                <a:spcPct val="100000"/>
              </a:lnSpc>
              <a:buClr>
                <a:srgbClr val="0033CC"/>
              </a:buClr>
            </a:pPr>
            <a:r>
              <a:rPr lang="sr-Latn-CS" sz="2000" dirty="0" smtClean="0">
                <a:solidFill>
                  <a:srgbClr val="FF0000"/>
                </a:solidFill>
              </a:rPr>
              <a:t>CPI </a:t>
            </a:r>
            <a:r>
              <a:rPr lang="en-US" sz="2000" dirty="0" smtClean="0">
                <a:solidFill>
                  <a:srgbClr val="FF0000"/>
                </a:solidFill>
              </a:rPr>
              <a:t>is good incentive for conducting further analysis</a:t>
            </a:r>
            <a:endParaRPr lang="sr-Latn-CS" sz="2000" dirty="0" smtClean="0">
              <a:solidFill>
                <a:srgbClr val="FF0000"/>
              </a:solidFill>
            </a:endParaRPr>
          </a:p>
          <a:p>
            <a:pPr>
              <a:lnSpc>
                <a:spcPct val="100000"/>
              </a:lnSpc>
              <a:buClr>
                <a:srgbClr val="0033CC"/>
              </a:buClr>
            </a:pPr>
            <a:r>
              <a:rPr lang="sr-Latn-CS" sz="2000" dirty="0" smtClean="0">
                <a:solidFill>
                  <a:srgbClr val="FF0000"/>
                </a:solidFill>
              </a:rPr>
              <a:t>CPI </a:t>
            </a:r>
            <a:r>
              <a:rPr lang="en-US" sz="2000" dirty="0" smtClean="0">
                <a:solidFill>
                  <a:srgbClr val="FF0000"/>
                </a:solidFill>
              </a:rPr>
              <a:t>includes almost all the countries of the world</a:t>
            </a:r>
            <a:endParaRPr lang="en-GB" sz="2000" dirty="0" smtClean="0">
              <a:solidFill>
                <a:srgbClr val="FF0000"/>
              </a:solidFill>
            </a:endParaRPr>
          </a:p>
        </p:txBody>
      </p:sp>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650" y="260350"/>
            <a:ext cx="7772400" cy="762000"/>
          </a:xfrm>
        </p:spPr>
        <p:txBody>
          <a:bodyPr/>
          <a:lstStyle/>
          <a:p>
            <a:r>
              <a:rPr lang="sr-Latn-CS" altLang="en-US" dirty="0" smtClean="0"/>
              <a:t/>
            </a:r>
            <a:br>
              <a:rPr lang="sr-Latn-CS" altLang="en-US" dirty="0" smtClean="0"/>
            </a:br>
            <a:r>
              <a:rPr lang="sr-Latn-CS" altLang="en-US" dirty="0" smtClean="0"/>
              <a:t/>
            </a:r>
            <a:br>
              <a:rPr lang="sr-Latn-CS" altLang="en-US" dirty="0" smtClean="0"/>
            </a:br>
            <a:r>
              <a:rPr lang="sr-Latn-CS" altLang="en-US" dirty="0" smtClean="0">
                <a:solidFill>
                  <a:srgbClr val="FF0000"/>
                </a:solidFill>
              </a:rPr>
              <a:t>CPI 20</a:t>
            </a:r>
            <a:r>
              <a:rPr lang="en-US" altLang="en-US" dirty="0" smtClean="0">
                <a:solidFill>
                  <a:srgbClr val="FF0000"/>
                </a:solidFill>
              </a:rPr>
              <a:t>13</a:t>
            </a:r>
            <a:r>
              <a:rPr lang="sr-Latn-CS" altLang="en-US" dirty="0" smtClean="0">
                <a:solidFill>
                  <a:srgbClr val="FF0000"/>
                </a:solidFill>
              </a:rPr>
              <a:t> – </a:t>
            </a:r>
            <a:r>
              <a:rPr lang="en-US" altLang="en-US" dirty="0" smtClean="0">
                <a:solidFill>
                  <a:srgbClr val="FF0000"/>
                </a:solidFill>
              </a:rPr>
              <a:t>The best and the worst</a:t>
            </a:r>
            <a:r>
              <a:rPr lang="sr-Latn-CS" altLang="en-US" dirty="0" smtClean="0"/>
              <a:t/>
            </a:r>
            <a:br>
              <a:rPr lang="sr-Latn-CS" altLang="en-US" dirty="0" smtClean="0"/>
            </a:br>
            <a:r>
              <a:rPr lang="sr-Latn-CS" altLang="en-US" dirty="0" smtClean="0"/>
              <a:t/>
            </a:r>
            <a:br>
              <a:rPr lang="sr-Latn-CS" altLang="en-US" dirty="0" smtClean="0"/>
            </a:br>
            <a:endParaRPr lang="en-US" altLang="en-US" dirty="0" smtClean="0"/>
          </a:p>
        </p:txBody>
      </p:sp>
      <p:sp>
        <p:nvSpPr>
          <p:cNvPr id="376074" name="Rectangle 266"/>
          <p:cNvSpPr>
            <a:spLocks noChangeArrowheads="1"/>
          </p:cNvSpPr>
          <p:nvPr/>
        </p:nvSpPr>
        <p:spPr bwMode="auto">
          <a:xfrm>
            <a:off x="1500188" y="3810000"/>
            <a:ext cx="6192837" cy="461665"/>
          </a:xfrm>
          <a:prstGeom prst="rect">
            <a:avLst/>
          </a:prstGeom>
          <a:noFill/>
          <a:ln w="9525">
            <a:noFill/>
            <a:miter lim="800000"/>
            <a:headEnd/>
            <a:tailEnd/>
          </a:ln>
        </p:spPr>
        <p:txBody>
          <a:bodyPr>
            <a:spAutoFit/>
          </a:bodyPr>
          <a:lstStyle/>
          <a:p>
            <a:pPr algn="ctr" eaLnBrk="0" hangingPunct="0"/>
            <a:r>
              <a:rPr lang="en-US" altLang="en-US" sz="2400" dirty="0" smtClean="0">
                <a:solidFill>
                  <a:srgbClr val="333399"/>
                </a:solidFill>
                <a:latin typeface="Arial" pitchFamily="34" charset="0"/>
              </a:rPr>
              <a:t>Countries perceived as the most corrupted</a:t>
            </a:r>
            <a:endParaRPr lang="en-US" altLang="en-US" sz="2400" dirty="0">
              <a:solidFill>
                <a:srgbClr val="0033CC"/>
              </a:solidFill>
              <a:latin typeface="Arial" pitchFamily="34" charset="0"/>
            </a:endParaRPr>
          </a:p>
        </p:txBody>
      </p:sp>
      <p:sp>
        <p:nvSpPr>
          <p:cNvPr id="376076" name="Rectangle 268"/>
          <p:cNvSpPr>
            <a:spLocks noChangeArrowheads="1"/>
          </p:cNvSpPr>
          <p:nvPr/>
        </p:nvSpPr>
        <p:spPr bwMode="auto">
          <a:xfrm>
            <a:off x="1214438" y="928688"/>
            <a:ext cx="6786562" cy="431800"/>
          </a:xfrm>
          <a:prstGeom prst="rect">
            <a:avLst/>
          </a:prstGeom>
          <a:noFill/>
          <a:ln w="9525">
            <a:noFill/>
            <a:miter lim="800000"/>
            <a:headEnd/>
            <a:tailEnd/>
          </a:ln>
        </p:spPr>
        <p:txBody>
          <a:bodyPr lIns="90000" tIns="46800" rIns="90000" bIns="46800"/>
          <a:lstStyle/>
          <a:p>
            <a:pPr marL="457200" indent="-457200" eaLnBrk="0" hangingPunct="0"/>
            <a:r>
              <a:rPr lang="sr-Latn-CS" altLang="en-US" sz="2400" dirty="0">
                <a:solidFill>
                  <a:srgbClr val="0033CC"/>
                </a:solidFill>
                <a:latin typeface="Arial" pitchFamily="34" charset="0"/>
              </a:rPr>
              <a:t>  </a:t>
            </a:r>
            <a:r>
              <a:rPr lang="en-US" altLang="en-US" sz="2400" dirty="0" smtClean="0">
                <a:solidFill>
                  <a:srgbClr val="333399"/>
                </a:solidFill>
                <a:latin typeface="Arial" pitchFamily="34" charset="0"/>
              </a:rPr>
              <a:t>Countries perceived as the less corrupted</a:t>
            </a:r>
            <a:endParaRPr lang="en-US" altLang="en-US" sz="2400" dirty="0">
              <a:solidFill>
                <a:srgbClr val="333399"/>
              </a:solidFill>
              <a:latin typeface="Arial" pitchFamily="34" charset="0"/>
            </a:endParaRPr>
          </a:p>
        </p:txBody>
      </p:sp>
      <p:graphicFrame>
        <p:nvGraphicFramePr>
          <p:cNvPr id="371945" name="Group 233"/>
          <p:cNvGraphicFramePr>
            <a:graphicFrameLocks noGrp="1"/>
          </p:cNvGraphicFramePr>
          <p:nvPr>
            <p:ph sz="half" idx="2"/>
          </p:nvPr>
        </p:nvGraphicFramePr>
        <p:xfrm>
          <a:off x="1371600" y="4267200"/>
          <a:ext cx="6629400" cy="2120939"/>
        </p:xfrm>
        <a:graphic>
          <a:graphicData uri="http://schemas.openxmlformats.org/drawingml/2006/table">
            <a:tbl>
              <a:tblPr/>
              <a:tblGrid>
                <a:gridCol w="889000"/>
                <a:gridCol w="2065338"/>
                <a:gridCol w="1974850"/>
                <a:gridCol w="1700212"/>
              </a:tblGrid>
              <a:tr h="370815">
                <a:tc>
                  <a:txBody>
                    <a:bodyPr/>
                    <a:lstStyle/>
                    <a:p>
                      <a:pPr marL="0" marR="0" lvl="0" indent="0" algn="l"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Rank</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8080"/>
                        </a:gs>
                        <a:gs pos="50000">
                          <a:srgbClr val="FFB3B3"/>
                        </a:gs>
                        <a:gs pos="100000">
                          <a:srgbClr val="FFDADA"/>
                        </a:gs>
                      </a:gsLst>
                      <a:lin ang="5400000" scaled="1"/>
                    </a:gra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Country</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8080"/>
                        </a:gs>
                        <a:gs pos="50000">
                          <a:srgbClr val="FFB3B3"/>
                        </a:gs>
                        <a:gs pos="100000">
                          <a:srgbClr val="FFDADA"/>
                        </a:gs>
                      </a:gsLst>
                      <a:lin ang="5400000" scaled="1"/>
                    </a:gra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Score (0-100) </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8080"/>
                        </a:gs>
                        <a:gs pos="50000">
                          <a:srgbClr val="FFB3B3"/>
                        </a:gs>
                        <a:gs pos="100000">
                          <a:srgbClr val="FFDADA"/>
                        </a:gs>
                      </a:gsLst>
                      <a:lin ang="5400000" scaled="1"/>
                    </a:gradFill>
                  </a:tcPr>
                </a:tc>
                <a:tc>
                  <a:txBody>
                    <a:bodyPr/>
                    <a:lstStyle/>
                    <a:p>
                      <a:pPr marL="0" marR="0" lvl="0" indent="0" algn="l"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No. researches </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FF8080"/>
                        </a:gs>
                        <a:gs pos="50000">
                          <a:srgbClr val="FFB3B3"/>
                        </a:gs>
                        <a:gs pos="100000">
                          <a:srgbClr val="FFDADA"/>
                        </a:gs>
                      </a:gsLst>
                      <a:lin ang="5400000" scaled="1"/>
                    </a:gradFill>
                  </a:tcPr>
                </a:tc>
              </a:tr>
              <a:tr h="370815">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17</a:t>
                      </a:r>
                      <a:r>
                        <a:rPr kumimoji="0" lang="x-none" sz="1800" b="0" i="0" u="none" strike="noStrike" cap="none" normalizeH="0" baseline="0" dirty="0" smtClean="0">
                          <a:ln>
                            <a:noFill/>
                          </a:ln>
                          <a:solidFill>
                            <a:srgbClr val="000000"/>
                          </a:solidFill>
                          <a:effectLst/>
                          <a:latin typeface="Calibri" pitchFamily="34" charset="0"/>
                          <a:cs typeface="Arial" pitchFamily="34" charset="0"/>
                        </a:rPr>
                        <a:t>4</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Arial" pitchFamily="34" charset="0"/>
                        </a:rPr>
                        <a:t>Sudan</a:t>
                      </a:r>
                      <a:endParaRPr kumimoji="0" lang="en-US" sz="1800" b="1" i="0" u="none" strike="noStrike" cap="none" normalizeH="0" baseline="0" dirty="0" smtClean="0">
                        <a:ln>
                          <a:noFill/>
                        </a:ln>
                        <a:solidFill>
                          <a:schemeClr val="tx1"/>
                        </a:solidFill>
                        <a:effectLst/>
                        <a:latin typeface="Calibri"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cs typeface="Arial" pitchFamily="34" charset="0"/>
                        </a:rPr>
                        <a:t>1</a:t>
                      </a:r>
                      <a:r>
                        <a:rPr kumimoji="0" lang="x-none" sz="1800" b="0" i="0" u="none" strike="noStrike" cap="none" normalizeH="0" baseline="0" dirty="0" smtClean="0">
                          <a:ln>
                            <a:noFill/>
                          </a:ln>
                          <a:solidFill>
                            <a:schemeClr val="tx1"/>
                          </a:solidFill>
                          <a:effectLst/>
                          <a:latin typeface="Calibri" pitchFamily="34" charset="0"/>
                          <a:cs typeface="Arial" pitchFamily="34" charset="0"/>
                        </a:rPr>
                        <a:t>1</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6</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9270">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17</a:t>
                      </a:r>
                      <a:r>
                        <a:rPr kumimoji="0" lang="x-none" sz="1800" b="0" i="0" u="none" strike="noStrike" cap="none" normalizeH="0" baseline="0" dirty="0" smtClean="0">
                          <a:ln>
                            <a:noFill/>
                          </a:ln>
                          <a:solidFill>
                            <a:srgbClr val="000000"/>
                          </a:solidFill>
                          <a:effectLst/>
                          <a:latin typeface="Calibri" pitchFamily="34" charset="0"/>
                          <a:cs typeface="Arial" pitchFamily="34" charset="0"/>
                        </a:rPr>
                        <a:t>5</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60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Arial" pitchFamily="34" charset="0"/>
                        </a:rPr>
                        <a:t>Somalia</a:t>
                      </a:r>
                      <a:endParaRPr kumimoji="0" lang="x-none" sz="18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0" fontAlgn="base" latinLnBrk="0" hangingPunct="0">
                        <a:lnSpc>
                          <a:spcPts val="2200"/>
                        </a:lnSpc>
                        <a:spcBef>
                          <a:spcPct val="0"/>
                        </a:spcBef>
                        <a:spcAft>
                          <a:spcPts val="60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Arial" pitchFamily="34" charset="0"/>
                        </a:rPr>
                        <a:t>North Korea</a:t>
                      </a:r>
                      <a:endParaRPr kumimoji="0" lang="x-none" sz="18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0" fontAlgn="base" latinLnBrk="0" hangingPunct="0">
                        <a:lnSpc>
                          <a:spcPts val="2200"/>
                        </a:lnSpc>
                        <a:spcBef>
                          <a:spcPct val="0"/>
                        </a:spcBef>
                        <a:spcAft>
                          <a:spcPts val="600"/>
                        </a:spcAft>
                        <a:buClrTx/>
                        <a:buSzTx/>
                        <a:buFontTx/>
                        <a:buNone/>
                        <a:tabLst/>
                      </a:pPr>
                      <a:r>
                        <a:rPr kumimoji="0" lang="x-none" sz="1800" b="1" i="0" u="none" strike="noStrike" cap="none" normalizeH="0" baseline="0" smtClean="0">
                          <a:ln>
                            <a:noFill/>
                          </a:ln>
                          <a:solidFill>
                            <a:srgbClr val="000000"/>
                          </a:solidFill>
                          <a:effectLst/>
                          <a:latin typeface="Calibri" pitchFamily="34" charset="0"/>
                          <a:cs typeface="Arial" pitchFamily="34" charset="0"/>
                        </a:rPr>
                        <a:t>A</a:t>
                      </a:r>
                      <a:r>
                        <a:rPr kumimoji="0" lang="en-US" sz="1800" b="1" i="0" u="none" strike="noStrike" cap="none" normalizeH="0" baseline="0" dirty="0" smtClean="0">
                          <a:ln>
                            <a:noFill/>
                          </a:ln>
                          <a:solidFill>
                            <a:srgbClr val="000000"/>
                          </a:solidFill>
                          <a:effectLst/>
                          <a:latin typeface="Calibri" pitchFamily="34" charset="0"/>
                          <a:cs typeface="Arial" pitchFamily="34" charset="0"/>
                        </a:rPr>
                        <a:t>f</a:t>
                      </a:r>
                      <a:r>
                        <a:rPr kumimoji="0" lang="x-none" sz="1800" b="1" i="0" u="none" strike="noStrike" cap="none" normalizeH="0" baseline="0" smtClean="0">
                          <a:ln>
                            <a:noFill/>
                          </a:ln>
                          <a:solidFill>
                            <a:srgbClr val="000000"/>
                          </a:solidFill>
                          <a:effectLst/>
                          <a:latin typeface="Calibri" pitchFamily="34" charset="0"/>
                          <a:cs typeface="Arial" pitchFamily="34" charset="0"/>
                        </a:rPr>
                        <a:t>ganistan</a:t>
                      </a:r>
                      <a:endParaRPr kumimoji="0" lang="en-US" sz="1800" b="1" i="0" u="none" strike="noStrike" cap="none" normalizeH="0" baseline="0" dirty="0" smtClean="0">
                        <a:ln>
                          <a:noFill/>
                        </a:ln>
                        <a:solidFill>
                          <a:schemeClr val="tx1"/>
                        </a:solidFill>
                        <a:effectLst/>
                        <a:latin typeface="Calibri"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8</a:t>
                      </a:r>
                    </a:p>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8</a:t>
                      </a:r>
                    </a:p>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8</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4</a:t>
                      </a:r>
                    </a:p>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3</a:t>
                      </a:r>
                    </a:p>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3</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 name="Content Placeholder 2"/>
          <p:cNvGraphicFramePr>
            <a:graphicFrameLocks noGrp="1"/>
          </p:cNvGraphicFramePr>
          <p:nvPr>
            <p:ph sz="half" idx="1"/>
          </p:nvPr>
        </p:nvGraphicFramePr>
        <p:xfrm>
          <a:off x="1285852" y="1500174"/>
          <a:ext cx="6629400" cy="2133600"/>
        </p:xfrm>
        <a:graphic>
          <a:graphicData uri="http://schemas.openxmlformats.org/drawingml/2006/table">
            <a:tbl>
              <a:tblPr/>
              <a:tblGrid>
                <a:gridCol w="781050"/>
                <a:gridCol w="2184400"/>
                <a:gridCol w="2076450"/>
                <a:gridCol w="1587500"/>
              </a:tblGrid>
              <a:tr h="381803">
                <a:tc>
                  <a:txBody>
                    <a:bodyPr/>
                    <a:lstStyle/>
                    <a:p>
                      <a:pPr marL="0" marR="0" lvl="0" indent="0" algn="l"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Rank</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FFFF80"/>
                        </a:gs>
                        <a:gs pos="50000">
                          <a:srgbClr val="FFFFB3"/>
                        </a:gs>
                        <a:gs pos="100000">
                          <a:srgbClr val="FFFFDA"/>
                        </a:gs>
                      </a:gsLst>
                      <a:lin ang="5400000" scaled="1"/>
                    </a:gra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Country</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FFFF80"/>
                        </a:gs>
                        <a:gs pos="50000">
                          <a:srgbClr val="FFFFB3"/>
                        </a:gs>
                        <a:gs pos="100000">
                          <a:srgbClr val="FFFFDA"/>
                        </a:gs>
                      </a:gsLst>
                      <a:lin ang="5400000" scaled="1"/>
                    </a:gra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Score (0-100) </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FFFF80"/>
                        </a:gs>
                        <a:gs pos="50000">
                          <a:srgbClr val="FFFFB3"/>
                        </a:gs>
                        <a:gs pos="100000">
                          <a:srgbClr val="FFFFDA"/>
                        </a:gs>
                      </a:gsLst>
                      <a:lin ang="5400000" scaled="1"/>
                    </a:gradFill>
                  </a:tcPr>
                </a:tc>
                <a:tc>
                  <a:txBody>
                    <a:bodyPr/>
                    <a:lstStyle/>
                    <a:p>
                      <a:pPr marL="0" marR="0" lvl="0" indent="0" algn="l"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No. researches </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FFFF80"/>
                        </a:gs>
                        <a:gs pos="50000">
                          <a:srgbClr val="FFFFB3"/>
                        </a:gs>
                        <a:gs pos="100000">
                          <a:srgbClr val="FFFFDA"/>
                        </a:gs>
                      </a:gsLst>
                      <a:lin ang="5400000" scaled="1"/>
                    </a:gradFill>
                  </a:tcPr>
                </a:tc>
              </a:tr>
              <a:tr h="911833">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1</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Arial" pitchFamily="34" charset="0"/>
                        </a:rPr>
                        <a:t>Denmark</a:t>
                      </a:r>
                      <a:endParaRPr kumimoji="0" lang="en-US" sz="18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1" i="0" u="none" strike="noStrike" cap="none" normalizeH="0" baseline="0" dirty="0" smtClean="0">
                          <a:ln>
                            <a:noFill/>
                          </a:ln>
                          <a:solidFill>
                            <a:srgbClr val="000000"/>
                          </a:solidFill>
                          <a:effectLst/>
                          <a:latin typeface="Calibri" pitchFamily="34" charset="0"/>
                          <a:cs typeface="Arial" pitchFamily="34" charset="0"/>
                        </a:rPr>
                        <a:t>New Zeeland</a:t>
                      </a:r>
                      <a:endParaRPr kumimoji="0" lang="en-US" sz="1800" b="1"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9</a:t>
                      </a:r>
                      <a:r>
                        <a:rPr kumimoji="0" lang="x-none" sz="1800" b="0" i="0" u="none" strike="noStrike" cap="none" normalizeH="0" baseline="0" dirty="0" smtClean="0">
                          <a:ln>
                            <a:noFill/>
                          </a:ln>
                          <a:solidFill>
                            <a:srgbClr val="000000"/>
                          </a:solidFill>
                          <a:effectLst/>
                          <a:latin typeface="Calibri" pitchFamily="34" charset="0"/>
                          <a:cs typeface="Arial" pitchFamily="34" charset="0"/>
                        </a:rPr>
                        <a:t>1</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9</a:t>
                      </a:r>
                      <a:r>
                        <a:rPr kumimoji="0" lang="x-none" sz="1800" b="0" i="0" u="none" strike="noStrike" cap="none" normalizeH="0" baseline="0" dirty="0" smtClean="0">
                          <a:ln>
                            <a:noFill/>
                          </a:ln>
                          <a:solidFill>
                            <a:srgbClr val="000000"/>
                          </a:solidFill>
                          <a:effectLst/>
                          <a:latin typeface="Calibri" pitchFamily="34" charset="0"/>
                          <a:cs typeface="Arial" pitchFamily="34" charset="0"/>
                        </a:rPr>
                        <a:t>1</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7</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pitchFamily="34" charset="0"/>
                        </a:rPr>
                        <a:t>7</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39964">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3</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1" i="0" u="none" strike="noStrike" cap="none" normalizeH="0" baseline="0" smtClean="0">
                          <a:ln>
                            <a:noFill/>
                          </a:ln>
                          <a:solidFill>
                            <a:schemeClr val="tx1"/>
                          </a:solidFill>
                          <a:effectLst/>
                          <a:latin typeface="Calibri" pitchFamily="34" charset="0"/>
                          <a:cs typeface="Arial" pitchFamily="34" charset="0"/>
                        </a:rPr>
                        <a:t>Fin</a:t>
                      </a:r>
                      <a:r>
                        <a:rPr kumimoji="0" lang="en-US" sz="1800" b="1" i="0" u="none" strike="noStrike" cap="none" normalizeH="0" baseline="0" dirty="0" smtClean="0">
                          <a:ln>
                            <a:noFill/>
                          </a:ln>
                          <a:solidFill>
                            <a:schemeClr val="tx1"/>
                          </a:solidFill>
                          <a:effectLst/>
                          <a:latin typeface="Calibri" pitchFamily="34" charset="0"/>
                          <a:cs typeface="Arial" pitchFamily="34" charset="0"/>
                        </a:rPr>
                        <a:t>land</a:t>
                      </a:r>
                      <a:endParaRPr kumimoji="0" lang="x-none" sz="18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0" fontAlgn="base" latinLnBrk="0" hangingPunct="0">
                        <a:lnSpc>
                          <a:spcPts val="2200"/>
                        </a:lnSpc>
                        <a:spcBef>
                          <a:spcPct val="0"/>
                        </a:spcBef>
                        <a:spcAft>
                          <a:spcPts val="1300"/>
                        </a:spcAft>
                        <a:buClrTx/>
                        <a:buSzTx/>
                        <a:buFontTx/>
                        <a:buNone/>
                        <a:tabLst/>
                      </a:pPr>
                      <a:r>
                        <a:rPr kumimoji="0" lang="en-US" sz="1800" b="1" i="0" u="none" strike="noStrike" cap="none" normalizeH="0" baseline="0" dirty="0" smtClean="0">
                          <a:ln>
                            <a:noFill/>
                          </a:ln>
                          <a:solidFill>
                            <a:schemeClr val="tx1"/>
                          </a:solidFill>
                          <a:effectLst/>
                          <a:latin typeface="Calibri" pitchFamily="34" charset="0"/>
                          <a:cs typeface="Arial" pitchFamily="34" charset="0"/>
                        </a:rPr>
                        <a:t>Sweden</a:t>
                      </a:r>
                    </a:p>
                  </a:txBody>
                  <a:tcPr marL="55441" marR="55441" marT="27720" marB="27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89</a:t>
                      </a:r>
                    </a:p>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89</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7</a:t>
                      </a:r>
                    </a:p>
                    <a:p>
                      <a:pPr marL="0" marR="0" lvl="0" indent="0" algn="ctr" defTabSz="914400" rtl="0" eaLnBrk="0" fontAlgn="base" latinLnBrk="0" hangingPunct="0">
                        <a:lnSpc>
                          <a:spcPts val="2200"/>
                        </a:lnSpc>
                        <a:spcBef>
                          <a:spcPct val="0"/>
                        </a:spcBef>
                        <a:spcAft>
                          <a:spcPts val="1300"/>
                        </a:spcAft>
                        <a:buClrTx/>
                        <a:buSzTx/>
                        <a:buFontTx/>
                        <a:buNone/>
                        <a:tabLst/>
                      </a:pPr>
                      <a:r>
                        <a:rPr kumimoji="0" lang="x-none" sz="1800" b="0" i="0" u="none" strike="noStrike" cap="none" normalizeH="0" baseline="0" dirty="0" smtClean="0">
                          <a:ln>
                            <a:noFill/>
                          </a:ln>
                          <a:solidFill>
                            <a:schemeClr val="tx1"/>
                          </a:solidFill>
                          <a:effectLst/>
                          <a:latin typeface="Calibri" pitchFamily="34" charset="0"/>
                          <a:cs typeface="Arial" pitchFamily="34" charset="0"/>
                        </a:rPr>
                        <a:t>7</a:t>
                      </a:r>
                      <a:endParaRPr kumimoji="0" lang="en-US" sz="1800" b="0" i="0" u="none" strike="noStrike" cap="none" normalizeH="0" baseline="0" dirty="0" smtClean="0">
                        <a:ln>
                          <a:noFill/>
                        </a:ln>
                        <a:solidFill>
                          <a:schemeClr val="tx1"/>
                        </a:solidFill>
                        <a:effectLst/>
                        <a:latin typeface="Calibri" pitchFamily="34" charset="0"/>
                        <a:cs typeface="Arial" pitchFamily="34" charset="0"/>
                      </a:endParaRPr>
                    </a:p>
                  </a:txBody>
                  <a:tcPr marL="55441" marR="55441" marT="27720" marB="2772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6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60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71945"/>
                                        </p:tgtEl>
                                        <p:attrNameLst>
                                          <p:attrName>style.visibility</p:attrName>
                                        </p:attrNameLst>
                                      </p:cBhvr>
                                      <p:to>
                                        <p:strVal val="visible"/>
                                      </p:to>
                                    </p:set>
                                    <p:animEffect transition="in" filter="blinds(horizontal)">
                                      <p:cBhvr>
                                        <p:cTn id="15" dur="500"/>
                                        <p:tgtEl>
                                          <p:spTgt spid="371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074" grpId="0" autoUpdateAnimBg="0"/>
      <p:bldP spid="37607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55650" y="762000"/>
            <a:ext cx="7772400" cy="990600"/>
          </a:xfrm>
        </p:spPr>
        <p:txBody>
          <a:bodyPr/>
          <a:lstStyle/>
          <a:p>
            <a:r>
              <a:rPr lang="sr-Latn-CS" dirty="0" smtClean="0">
                <a:solidFill>
                  <a:srgbClr val="FF0000"/>
                </a:solidFill>
              </a:rPr>
              <a:t>Met</a:t>
            </a:r>
            <a:r>
              <a:rPr lang="en-US" dirty="0" smtClean="0">
                <a:solidFill>
                  <a:srgbClr val="FF0000"/>
                </a:solidFill>
              </a:rPr>
              <a:t>h</a:t>
            </a:r>
            <a:r>
              <a:rPr lang="sr-Latn-CS" dirty="0" smtClean="0">
                <a:solidFill>
                  <a:srgbClr val="FF0000"/>
                </a:solidFill>
              </a:rPr>
              <a:t>odol</a:t>
            </a:r>
            <a:r>
              <a:rPr lang="en-GB" dirty="0" smtClean="0">
                <a:solidFill>
                  <a:srgbClr val="FF0000"/>
                </a:solidFill>
              </a:rPr>
              <a:t>o</a:t>
            </a:r>
            <a:r>
              <a:rPr lang="en-US" dirty="0" err="1" smtClean="0">
                <a:solidFill>
                  <a:srgbClr val="FF0000"/>
                </a:solidFill>
              </a:rPr>
              <a:t>gy</a:t>
            </a:r>
            <a:r>
              <a:rPr lang="sr-Latn-CS" dirty="0" smtClean="0">
                <a:solidFill>
                  <a:srgbClr val="FF0000"/>
                </a:solidFill>
              </a:rPr>
              <a:t> </a:t>
            </a:r>
            <a:r>
              <a:rPr lang="en-US" dirty="0" smtClean="0">
                <a:solidFill>
                  <a:srgbClr val="FF0000"/>
                </a:solidFill>
              </a:rPr>
              <a:t>remarks for Serbia</a:t>
            </a:r>
            <a:r>
              <a:rPr lang="sr-Latn-CS" dirty="0" smtClean="0">
                <a:solidFill>
                  <a:srgbClr val="FF0000"/>
                </a:solidFill>
              </a:rPr>
              <a:t> CPI</a:t>
            </a:r>
            <a:r>
              <a:rPr lang="sr-Latn-CS" altLang="en-US" dirty="0" smtClean="0">
                <a:solidFill>
                  <a:srgbClr val="FF0000"/>
                </a:solidFill>
              </a:rPr>
              <a:t> 2013.</a:t>
            </a:r>
            <a:endParaRPr lang="en-US" altLang="en-US" dirty="0" smtClean="0">
              <a:solidFill>
                <a:srgbClr val="FF0000"/>
              </a:solidFill>
            </a:endParaRPr>
          </a:p>
        </p:txBody>
      </p:sp>
      <p:sp>
        <p:nvSpPr>
          <p:cNvPr id="12291" name="Rectangle 3"/>
          <p:cNvSpPr>
            <a:spLocks noGrp="1" noChangeArrowheads="1"/>
          </p:cNvSpPr>
          <p:nvPr>
            <p:ph type="body" idx="1"/>
          </p:nvPr>
        </p:nvSpPr>
        <p:spPr>
          <a:xfrm>
            <a:off x="755650" y="1905000"/>
            <a:ext cx="7772400" cy="4267200"/>
          </a:xfrm>
        </p:spPr>
        <p:txBody>
          <a:bodyPr/>
          <a:lstStyle/>
          <a:p>
            <a:r>
              <a:rPr lang="sr-Latn-CS" sz="2000" b="1" dirty="0" smtClean="0">
                <a:solidFill>
                  <a:srgbClr val="333399"/>
                </a:solidFill>
              </a:rPr>
              <a:t>S</a:t>
            </a:r>
            <a:r>
              <a:rPr lang="en-US" sz="2000" b="1" dirty="0" err="1" smtClean="0">
                <a:solidFill>
                  <a:srgbClr val="333399"/>
                </a:solidFill>
              </a:rPr>
              <a:t>erbia</a:t>
            </a:r>
            <a:r>
              <a:rPr lang="en-US" sz="2000" b="1" dirty="0" smtClean="0">
                <a:solidFill>
                  <a:srgbClr val="333399"/>
                </a:solidFill>
              </a:rPr>
              <a:t> is included in </a:t>
            </a:r>
            <a:r>
              <a:rPr lang="sr-Latn-CS" sz="2000" b="1" dirty="0" smtClean="0">
                <a:solidFill>
                  <a:srgbClr val="333399"/>
                </a:solidFill>
              </a:rPr>
              <a:t>7 </a:t>
            </a:r>
            <a:r>
              <a:rPr lang="en-US" sz="2000" b="1" dirty="0" smtClean="0">
                <a:solidFill>
                  <a:srgbClr val="333399"/>
                </a:solidFill>
              </a:rPr>
              <a:t>polls </a:t>
            </a:r>
            <a:r>
              <a:rPr lang="en-US" sz="2000" dirty="0" smtClean="0">
                <a:solidFill>
                  <a:srgbClr val="333399"/>
                </a:solidFill>
              </a:rPr>
              <a:t>that are taken into consideration when creating </a:t>
            </a:r>
            <a:r>
              <a:rPr lang="en-US" sz="2000" dirty="0" smtClean="0">
                <a:solidFill>
                  <a:srgbClr val="333399"/>
                </a:solidFill>
              </a:rPr>
              <a:t>the</a:t>
            </a:r>
            <a:r>
              <a:rPr lang="en-US" sz="2000" dirty="0" smtClean="0">
                <a:solidFill>
                  <a:srgbClr val="333399"/>
                </a:solidFill>
              </a:rPr>
              <a:t> Index </a:t>
            </a:r>
            <a:endParaRPr lang="en-US" sz="2000" dirty="0" smtClean="0">
              <a:solidFill>
                <a:srgbClr val="333399"/>
              </a:solidFill>
            </a:endParaRPr>
          </a:p>
          <a:p>
            <a:r>
              <a:rPr lang="en-US" sz="2000" dirty="0" smtClean="0">
                <a:solidFill>
                  <a:srgbClr val="333399"/>
                </a:solidFill>
              </a:rPr>
              <a:t>Observed territory of Serbia without</a:t>
            </a:r>
            <a:r>
              <a:rPr lang="sr-Latn-CS" sz="2000" dirty="0" smtClean="0">
                <a:solidFill>
                  <a:srgbClr val="333399"/>
                </a:solidFill>
              </a:rPr>
              <a:t> Kosov</a:t>
            </a:r>
            <a:r>
              <a:rPr lang="en-US" sz="2000" dirty="0" smtClean="0">
                <a:solidFill>
                  <a:srgbClr val="333399"/>
                </a:solidFill>
              </a:rPr>
              <a:t>o and</a:t>
            </a:r>
            <a:r>
              <a:rPr lang="sr-Latn-CS" sz="2000" dirty="0" smtClean="0">
                <a:solidFill>
                  <a:srgbClr val="333399"/>
                </a:solidFill>
              </a:rPr>
              <a:t> Meto</a:t>
            </a:r>
            <a:r>
              <a:rPr lang="en-US" sz="2000" dirty="0" smtClean="0">
                <a:solidFill>
                  <a:srgbClr val="333399"/>
                </a:solidFill>
              </a:rPr>
              <a:t>c</a:t>
            </a:r>
            <a:r>
              <a:rPr lang="sr-Latn-CS" sz="2000" dirty="0" smtClean="0">
                <a:solidFill>
                  <a:srgbClr val="333399"/>
                </a:solidFill>
              </a:rPr>
              <a:t>h</a:t>
            </a:r>
            <a:r>
              <a:rPr lang="en-US" sz="2000" dirty="0" smtClean="0">
                <a:solidFill>
                  <a:srgbClr val="333399"/>
                </a:solidFill>
              </a:rPr>
              <a:t>y </a:t>
            </a:r>
            <a:r>
              <a:rPr lang="sr-Latn-CS" sz="2000" dirty="0" smtClean="0">
                <a:solidFill>
                  <a:srgbClr val="333399"/>
                </a:solidFill>
              </a:rPr>
              <a:t>(</a:t>
            </a:r>
            <a:r>
              <a:rPr lang="en-US" sz="2000" dirty="0" smtClean="0">
                <a:solidFill>
                  <a:srgbClr val="333399"/>
                </a:solidFill>
              </a:rPr>
              <a:t>researches on the basis of which </a:t>
            </a:r>
            <a:r>
              <a:rPr lang="sr-Latn-CS" sz="2000" dirty="0" smtClean="0">
                <a:solidFill>
                  <a:srgbClr val="333399"/>
                </a:solidFill>
              </a:rPr>
              <a:t>CPI </a:t>
            </a:r>
            <a:r>
              <a:rPr lang="en-US" sz="2000" dirty="0" smtClean="0">
                <a:solidFill>
                  <a:srgbClr val="333399"/>
                </a:solidFill>
              </a:rPr>
              <a:t>is created are </a:t>
            </a:r>
            <a:r>
              <a:rPr lang="en-US" sz="2000" dirty="0" smtClean="0">
                <a:solidFill>
                  <a:srgbClr val="333399"/>
                </a:solidFill>
              </a:rPr>
              <a:t>separately </a:t>
            </a:r>
            <a:r>
              <a:rPr lang="en-US" sz="2000" dirty="0" smtClean="0">
                <a:solidFill>
                  <a:srgbClr val="333399"/>
                </a:solidFill>
              </a:rPr>
              <a:t>made for </a:t>
            </a:r>
            <a:r>
              <a:rPr lang="en-US" sz="2000" dirty="0" smtClean="0">
                <a:solidFill>
                  <a:srgbClr val="333399"/>
                </a:solidFill>
              </a:rPr>
              <a:t>that </a:t>
            </a:r>
            <a:r>
              <a:rPr lang="en-US" sz="2000" dirty="0" smtClean="0">
                <a:solidFill>
                  <a:srgbClr val="333399"/>
                </a:solidFill>
              </a:rPr>
              <a:t>territory and reflect perception on corruption of their public services</a:t>
            </a:r>
            <a:r>
              <a:rPr lang="sr-Latn-CS" sz="2000" dirty="0" smtClean="0">
                <a:solidFill>
                  <a:srgbClr val="333399"/>
                </a:solidFill>
              </a:rPr>
              <a:t>, </a:t>
            </a:r>
            <a:r>
              <a:rPr lang="en-US" sz="2000" dirty="0" smtClean="0">
                <a:solidFill>
                  <a:srgbClr val="333399"/>
                </a:solidFill>
              </a:rPr>
              <a:t>so that </a:t>
            </a:r>
            <a:r>
              <a:rPr lang="sr-Latn-CS" sz="2000" dirty="0" smtClean="0">
                <a:solidFill>
                  <a:srgbClr val="333399"/>
                </a:solidFill>
              </a:rPr>
              <a:t>Kosovo </a:t>
            </a:r>
            <a:r>
              <a:rPr lang="en-US" sz="2000" dirty="0" smtClean="0">
                <a:solidFill>
                  <a:srgbClr val="333399"/>
                </a:solidFill>
              </a:rPr>
              <a:t>is </a:t>
            </a:r>
            <a:r>
              <a:rPr lang="en-US" sz="2000" dirty="0" smtClean="0">
                <a:solidFill>
                  <a:srgbClr val="333399"/>
                </a:solidFill>
              </a:rPr>
              <a:t>separately </a:t>
            </a:r>
            <a:r>
              <a:rPr lang="en-US" sz="2000" dirty="0" smtClean="0">
                <a:solidFill>
                  <a:srgbClr val="333399"/>
                </a:solidFill>
              </a:rPr>
              <a:t>ranked on this list</a:t>
            </a:r>
            <a:r>
              <a:rPr lang="sr-Latn-CS" sz="2000" dirty="0" smtClean="0">
                <a:solidFill>
                  <a:srgbClr val="333399"/>
                </a:solidFill>
              </a:rPr>
              <a:t>)</a:t>
            </a:r>
          </a:p>
          <a:p>
            <a:r>
              <a:rPr lang="en-US" altLang="en-US" sz="2000" b="1" dirty="0" smtClean="0">
                <a:solidFill>
                  <a:srgbClr val="333399"/>
                </a:solidFill>
              </a:rPr>
              <a:t>Researches that are relevant to Serbia were published by august 2013. Four researches refer to</a:t>
            </a:r>
            <a:r>
              <a:rPr lang="x-none" altLang="en-US" sz="2000" b="1" smtClean="0">
                <a:solidFill>
                  <a:srgbClr val="333399"/>
                </a:solidFill>
              </a:rPr>
              <a:t> 2013, </a:t>
            </a:r>
            <a:r>
              <a:rPr lang="en-US" altLang="en-US" sz="2000" b="1" dirty="0" smtClean="0">
                <a:solidFill>
                  <a:srgbClr val="333399"/>
                </a:solidFill>
              </a:rPr>
              <a:t>while three in significant level contain data from</a:t>
            </a:r>
            <a:r>
              <a:rPr lang="x-none" altLang="en-US" sz="2000" b="1" smtClean="0">
                <a:solidFill>
                  <a:srgbClr val="333399"/>
                </a:solidFill>
              </a:rPr>
              <a:t> </a:t>
            </a:r>
            <a:r>
              <a:rPr lang="x-none" altLang="en-US" sz="2000" b="1" dirty="0" smtClean="0">
                <a:solidFill>
                  <a:srgbClr val="333399"/>
                </a:solidFill>
              </a:rPr>
              <a:t>2012</a:t>
            </a:r>
            <a:r>
              <a:rPr lang="x-none" altLang="en-US" sz="2000" b="1" smtClean="0">
                <a:solidFill>
                  <a:srgbClr val="333399"/>
                </a:solidFill>
              </a:rPr>
              <a:t>. </a:t>
            </a:r>
            <a:r>
              <a:rPr lang="sr-Latn-CS" sz="2000" dirty="0" smtClean="0">
                <a:solidFill>
                  <a:srgbClr val="333399"/>
                </a:solidFill>
              </a:rPr>
              <a:t>R</a:t>
            </a:r>
            <a:r>
              <a:rPr lang="en-US" sz="2000" dirty="0" err="1" smtClean="0">
                <a:solidFill>
                  <a:srgbClr val="333399"/>
                </a:solidFill>
              </a:rPr>
              <a:t>anking</a:t>
            </a:r>
            <a:r>
              <a:rPr lang="en-US" sz="2000" dirty="0" smtClean="0">
                <a:solidFill>
                  <a:srgbClr val="333399"/>
                </a:solidFill>
              </a:rPr>
              <a:t> by individual researches is from </a:t>
            </a:r>
            <a:r>
              <a:rPr lang="en-US" altLang="en-US" sz="2000" dirty="0" smtClean="0">
                <a:solidFill>
                  <a:srgbClr val="333399"/>
                </a:solidFill>
              </a:rPr>
              <a:t>36</a:t>
            </a:r>
            <a:r>
              <a:rPr lang="sr-Latn-CS" altLang="en-US" sz="2000" dirty="0" smtClean="0">
                <a:solidFill>
                  <a:srgbClr val="333399"/>
                </a:solidFill>
              </a:rPr>
              <a:t> </a:t>
            </a:r>
            <a:r>
              <a:rPr lang="en-US" altLang="en-US" sz="2000" dirty="0" smtClean="0">
                <a:solidFill>
                  <a:srgbClr val="333399"/>
                </a:solidFill>
              </a:rPr>
              <a:t>to</a:t>
            </a:r>
            <a:r>
              <a:rPr lang="sr-Latn-CS" altLang="en-US" sz="2000" dirty="0" smtClean="0">
                <a:solidFill>
                  <a:srgbClr val="333399"/>
                </a:solidFill>
              </a:rPr>
              <a:t> </a:t>
            </a:r>
            <a:r>
              <a:rPr lang="en-US" altLang="en-US" sz="2000" dirty="0" smtClean="0">
                <a:solidFill>
                  <a:srgbClr val="333399"/>
                </a:solidFill>
              </a:rPr>
              <a:t>48. </a:t>
            </a:r>
            <a:r>
              <a:rPr lang="sr-Latn-CS" sz="2000" dirty="0" smtClean="0">
                <a:solidFill>
                  <a:srgbClr val="333399"/>
                </a:solidFill>
              </a:rPr>
              <a:t>Standard</a:t>
            </a:r>
            <a:r>
              <a:rPr lang="en-US" sz="2000" dirty="0" smtClean="0">
                <a:solidFill>
                  <a:srgbClr val="333399"/>
                </a:solidFill>
              </a:rPr>
              <a:t> deviation </a:t>
            </a:r>
            <a:r>
              <a:rPr lang="en-US" sz="2000" dirty="0" smtClean="0">
                <a:solidFill>
                  <a:srgbClr val="333399"/>
                </a:solidFill>
              </a:rPr>
              <a:t>is within </a:t>
            </a:r>
            <a:r>
              <a:rPr lang="en-US" sz="2000" dirty="0" smtClean="0">
                <a:solidFill>
                  <a:srgbClr val="333399"/>
                </a:solidFill>
              </a:rPr>
              <a:t>acceptable limits</a:t>
            </a:r>
            <a:r>
              <a:rPr lang="sr-Latn-CS" sz="2000" dirty="0" smtClean="0">
                <a:solidFill>
                  <a:srgbClr val="333399"/>
                </a:solidFill>
              </a:rPr>
              <a:t> </a:t>
            </a:r>
            <a:r>
              <a:rPr lang="sr-Latn-CS" altLang="en-US" sz="2000" dirty="0" smtClean="0">
                <a:solidFill>
                  <a:srgbClr val="333399"/>
                </a:solidFill>
              </a:rPr>
              <a:t>(</a:t>
            </a:r>
            <a:r>
              <a:rPr lang="en-US" altLang="en-US" sz="2000" dirty="0" smtClean="0">
                <a:solidFill>
                  <a:srgbClr val="333399"/>
                </a:solidFill>
              </a:rPr>
              <a:t>3.4</a:t>
            </a:r>
            <a:r>
              <a:rPr lang="sr-Latn-CS" altLang="en-US" sz="2000" dirty="0" smtClean="0">
                <a:solidFill>
                  <a:srgbClr val="333399"/>
                </a:solidFill>
              </a:rPr>
              <a:t>) </a:t>
            </a:r>
            <a:r>
              <a:rPr lang="en-US" sz="2000" dirty="0" smtClean="0">
                <a:solidFill>
                  <a:srgbClr val="333399"/>
                </a:solidFill>
              </a:rPr>
              <a:t>and allows high level of reliability</a:t>
            </a:r>
            <a:r>
              <a:rPr lang="sr-Latn-CS" altLang="en-US" sz="1800" dirty="0" smtClean="0">
                <a:solidFill>
                  <a:srgbClr val="333399"/>
                </a:solidFill>
              </a:rPr>
              <a:t>. </a:t>
            </a:r>
          </a:p>
          <a:p>
            <a:pPr>
              <a:buFontTx/>
              <a:buNone/>
            </a:pPr>
            <a:endParaRPr lang="en-US" altLang="en-US" sz="1600" dirty="0" smtClean="0"/>
          </a:p>
        </p:txBody>
      </p:sp>
    </p:spTree>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CPI 2004 srbija">
  <a:themeElements>
    <a:clrScheme name="">
      <a:dk1>
        <a:srgbClr val="000000"/>
      </a:dk1>
      <a:lt1>
        <a:srgbClr val="FFFFFF"/>
      </a:lt1>
      <a:dk2>
        <a:srgbClr val="FFFFFF"/>
      </a:dk2>
      <a:lt2>
        <a:srgbClr val="000000"/>
      </a:lt2>
      <a:accent1>
        <a:srgbClr val="CC5106"/>
      </a:accent1>
      <a:accent2>
        <a:srgbClr val="A11D26"/>
      </a:accent2>
      <a:accent3>
        <a:srgbClr val="FFFFFF"/>
      </a:accent3>
      <a:accent4>
        <a:srgbClr val="000000"/>
      </a:accent4>
      <a:accent5>
        <a:srgbClr val="E2B3AA"/>
      </a:accent5>
      <a:accent6>
        <a:srgbClr val="911921"/>
      </a:accent6>
      <a:hlink>
        <a:srgbClr val="FF9900"/>
      </a:hlink>
      <a:folHlink>
        <a:srgbClr val="FF9900"/>
      </a:folHlink>
    </a:clrScheme>
    <a:fontScheme name="CPI 2004 srbij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PI 2004 srbija 1">
        <a:dk1>
          <a:srgbClr val="000000"/>
        </a:dk1>
        <a:lt1>
          <a:srgbClr val="E6D199"/>
        </a:lt1>
        <a:dk2>
          <a:srgbClr val="FFFFFF"/>
        </a:dk2>
        <a:lt2>
          <a:srgbClr val="000000"/>
        </a:lt2>
        <a:accent1>
          <a:srgbClr val="CC5106"/>
        </a:accent1>
        <a:accent2>
          <a:srgbClr val="A11D26"/>
        </a:accent2>
        <a:accent3>
          <a:srgbClr val="F0E5CA"/>
        </a:accent3>
        <a:accent4>
          <a:srgbClr val="000000"/>
        </a:accent4>
        <a:accent5>
          <a:srgbClr val="E2B3AA"/>
        </a:accent5>
        <a:accent6>
          <a:srgbClr val="911921"/>
        </a:accent6>
        <a:hlink>
          <a:srgbClr val="FF99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CPI 2004 srbija</Template>
  <TotalTime>2886</TotalTime>
  <Words>2585</Words>
  <Application>Microsoft Office PowerPoint</Application>
  <PresentationFormat>On-screen Show (4:3)</PresentationFormat>
  <Paragraphs>1031</Paragraphs>
  <Slides>26</Slides>
  <Notes>8</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CPI 2004 srbija</vt:lpstr>
      <vt:lpstr>Default Design</vt:lpstr>
      <vt:lpstr>Slide 1</vt:lpstr>
      <vt:lpstr>   Corruption Perception Index for 2013 </vt:lpstr>
      <vt:lpstr>Slide 3</vt:lpstr>
      <vt:lpstr>Goals of CPI</vt:lpstr>
      <vt:lpstr>Improvement of CPI methodology with the beginning of 2012</vt:lpstr>
      <vt:lpstr>Possibility of comparison</vt:lpstr>
      <vt:lpstr>Deficiencies and advantages of CPI</vt:lpstr>
      <vt:lpstr>  CPI 2013 – The best and the worst  </vt:lpstr>
      <vt:lpstr>Methodology remarks for Serbia CPI 2013.</vt:lpstr>
      <vt:lpstr>Source of data in initial researches relevant to Serbia</vt:lpstr>
      <vt:lpstr>Slide 11</vt:lpstr>
      <vt:lpstr>Evaluation of Serbia by sources for 2011, 2012 and for 2013 </vt:lpstr>
      <vt:lpstr>Former socialist countries of Europe by index (according to estimation on a scale from 0 to 100) </vt:lpstr>
      <vt:lpstr>Comparison</vt:lpstr>
      <vt:lpstr>Reactions to recent rankings</vt:lpstr>
      <vt:lpstr>Results of CPI and Serbia for 2013</vt:lpstr>
      <vt:lpstr>Potential discussion topics</vt:lpstr>
      <vt:lpstr>Main problems of Serbia</vt:lpstr>
      <vt:lpstr>Priorities of Serbia in fight against corruption</vt:lpstr>
      <vt:lpstr>Priorities of Serbia in fight against corruption</vt:lpstr>
      <vt:lpstr>Priorities of Serbia in fight against corruption</vt:lpstr>
      <vt:lpstr>Corruption Perception Index 2013</vt:lpstr>
      <vt:lpstr>Corruption Perception Index 2013</vt:lpstr>
      <vt:lpstr>Corruption Perception Index 2013</vt:lpstr>
      <vt:lpstr>Slide 25</vt:lpstr>
      <vt:lpstr>Slide 26</vt:lpstr>
    </vt:vector>
  </TitlesOfParts>
  <Manager>Manager of Development and Donor Relations</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nemanja</dc:creator>
  <cp:lastModifiedBy>Nemanja</cp:lastModifiedBy>
  <cp:revision>204</cp:revision>
  <cp:lastPrinted>2001-02-20T16:28:36Z</cp:lastPrinted>
  <dcterms:created xsi:type="dcterms:W3CDTF">2005-10-16T23:54:27Z</dcterms:created>
  <dcterms:modified xsi:type="dcterms:W3CDTF">2013-12-03T09:01:46Z</dcterms:modified>
</cp:coreProperties>
</file>