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28" r:id="rId2"/>
  </p:sldMasterIdLst>
  <p:notesMasterIdLst>
    <p:notesMasterId r:id="rId29"/>
  </p:notesMasterIdLst>
  <p:handoutMasterIdLst>
    <p:handoutMasterId r:id="rId30"/>
  </p:handoutMasterIdLst>
  <p:sldIdLst>
    <p:sldId id="340" r:id="rId3"/>
    <p:sldId id="380" r:id="rId4"/>
    <p:sldId id="278" r:id="rId5"/>
    <p:sldId id="382" r:id="rId6"/>
    <p:sldId id="383" r:id="rId7"/>
    <p:sldId id="384" r:id="rId8"/>
    <p:sldId id="385" r:id="rId9"/>
    <p:sldId id="355" r:id="rId10"/>
    <p:sldId id="366" r:id="rId11"/>
    <p:sldId id="351" r:id="rId12"/>
    <p:sldId id="358" r:id="rId13"/>
    <p:sldId id="372" r:id="rId14"/>
    <p:sldId id="390" r:id="rId15"/>
    <p:sldId id="389" r:id="rId16"/>
    <p:sldId id="361" r:id="rId17"/>
    <p:sldId id="363" r:id="rId18"/>
    <p:sldId id="367" r:id="rId19"/>
    <p:sldId id="371" r:id="rId20"/>
    <p:sldId id="376" r:id="rId21"/>
    <p:sldId id="394" r:id="rId22"/>
    <p:sldId id="395" r:id="rId23"/>
    <p:sldId id="377" r:id="rId24"/>
    <p:sldId id="386" r:id="rId25"/>
    <p:sldId id="387" r:id="rId26"/>
    <p:sldId id="393" r:id="rId27"/>
    <p:sldId id="391" r:id="rId28"/>
  </p:sldIdLst>
  <p:sldSz cx="9144000" cy="6858000" type="screen4x3"/>
  <p:notesSz cx="6858000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FFD44B"/>
    <a:srgbClr val="FF0066"/>
    <a:srgbClr val="FF9900"/>
    <a:srgbClr val="CC0000"/>
    <a:srgbClr val="0066FF"/>
    <a:srgbClr val="CC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9485" autoAdjust="0"/>
  </p:normalViewPr>
  <p:slideViewPr>
    <p:cSldViewPr>
      <p:cViewPr>
        <p:scale>
          <a:sx n="75" d="100"/>
          <a:sy n="75" d="100"/>
        </p:scale>
        <p:origin x="-266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34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3" rIns="91849" bIns="45923" numCol="1" anchor="t" anchorCtr="0" compatLnSpc="1">
            <a:prstTxWarp prst="textNoShape">
              <a:avLst/>
            </a:prstTxWarp>
          </a:bodyPr>
          <a:lstStyle>
            <a:lvl1pPr defTabSz="91788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643" y="0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3" rIns="91849" bIns="45923" numCol="1" anchor="t" anchorCtr="0" compatLnSpc="1">
            <a:prstTxWarp prst="textNoShape">
              <a:avLst/>
            </a:prstTxWarp>
          </a:bodyPr>
          <a:lstStyle>
            <a:lvl1pPr algn="r" defTabSz="91788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9354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3" rIns="91849" bIns="45923" numCol="1" anchor="b" anchorCtr="0" compatLnSpc="1">
            <a:prstTxWarp prst="textNoShape">
              <a:avLst/>
            </a:prstTxWarp>
          </a:bodyPr>
          <a:lstStyle>
            <a:lvl1pPr defTabSz="91788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643" y="9449354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3" rIns="91849" bIns="45923" numCol="1" anchor="b" anchorCtr="0" compatLnSpc="1">
            <a:prstTxWarp prst="textNoShape">
              <a:avLst/>
            </a:prstTxWarp>
          </a:bodyPr>
          <a:lstStyle>
            <a:lvl1pPr algn="r" defTabSz="917884" eaLnBrk="0" hangingPunct="0">
              <a:defRPr sz="1200"/>
            </a:lvl1pPr>
          </a:lstStyle>
          <a:p>
            <a:pPr>
              <a:defRPr/>
            </a:pPr>
            <a:fld id="{89C82446-204B-4AF3-A871-462ACC263E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7006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49" tIns="45923" rIns="91849" bIns="45923" numCol="1" anchor="ctr" anchorCtr="0" compatLnSpc="1">
            <a:prstTxWarp prst="textNoShape">
              <a:avLst/>
            </a:prstTxWarp>
          </a:bodyPr>
          <a:lstStyle>
            <a:lvl1pPr defTabSz="91788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643" y="0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49" tIns="45923" rIns="91849" bIns="45923" numCol="1" anchor="ctr" anchorCtr="0" compatLnSpc="1">
            <a:prstTxWarp prst="textNoShape">
              <a:avLst/>
            </a:prstTxWarp>
          </a:bodyPr>
          <a:lstStyle>
            <a:lvl1pPr algn="r" defTabSz="91788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6" y="4724678"/>
            <a:ext cx="5026369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49" tIns="45923" rIns="91849" bIns="45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9354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49" tIns="45923" rIns="91849" bIns="45923" numCol="1" anchor="b" anchorCtr="0" compatLnSpc="1">
            <a:prstTxWarp prst="textNoShape">
              <a:avLst/>
            </a:prstTxWarp>
          </a:bodyPr>
          <a:lstStyle>
            <a:lvl1pPr defTabSz="917884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643" y="9449354"/>
            <a:ext cx="297435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49" tIns="45923" rIns="91849" bIns="45923" numCol="1" anchor="b" anchorCtr="0" compatLnSpc="1">
            <a:prstTxWarp prst="textNoShape">
              <a:avLst/>
            </a:prstTxWarp>
          </a:bodyPr>
          <a:lstStyle>
            <a:lvl1pPr algn="r" defTabSz="917884" eaLnBrk="0" hangingPunct="0">
              <a:defRPr sz="1200"/>
            </a:lvl1pPr>
          </a:lstStyle>
          <a:p>
            <a:pPr>
              <a:defRPr/>
            </a:pPr>
            <a:fld id="{C40E4BC4-4761-4912-82A1-C319D6904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9589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6182-1F46-4714-9BA4-5635FE510A2C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3413A-5E67-4BB7-AB32-39EB89C5A26E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DBBBE-7592-40AF-9D92-1B5C327A5BFD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7713"/>
            <a:ext cx="4970462" cy="3727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724677"/>
            <a:ext cx="5029635" cy="4474922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2BA5D-6C35-4233-954D-FD6CF82649BF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7713"/>
            <a:ext cx="4970462" cy="3727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724677"/>
            <a:ext cx="5029635" cy="4474922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9ECC8-3626-41E0-9F9F-C5CBD008E62C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7713"/>
            <a:ext cx="4970462" cy="3727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724677"/>
            <a:ext cx="5029635" cy="4474922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5EE82-DF66-4B80-83EE-5EC691B02DD6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6212F-F27C-4FB7-A382-04FAEE27AE8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7713"/>
            <a:ext cx="4970462" cy="3727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724677"/>
            <a:ext cx="5029635" cy="4474922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7207A-50A9-4AF2-B5CD-A9CA3E20CB42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275" y="1730375"/>
            <a:ext cx="7788275" cy="1981200"/>
          </a:xfrm>
        </p:spPr>
        <p:txBody>
          <a:bodyPr anchor="b" anchorCtr="1"/>
          <a:lstStyle>
            <a:lvl1pPr>
              <a:lnSpc>
                <a:spcPts val="6400"/>
              </a:lnSpc>
              <a:defRPr sz="520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6275" y="3968750"/>
            <a:ext cx="7788275" cy="1489075"/>
          </a:xfrm>
        </p:spPr>
        <p:txBody>
          <a:bodyPr anchorCtr="1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8481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8481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CE7C-A0F3-46CB-A0BE-D456FEF08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0D8C-D87E-44F4-AE02-6B40496EE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9C9A-7223-4AEB-B9F3-F5296505C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753D-C9C2-40A2-B183-EC6C8B01A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C2B5-6006-4D99-983A-D95061FD5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FF6-9779-482A-BB76-A0152C3A0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793B-CD51-432D-8AC5-E3C0A7966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3245-5515-447F-8A9A-6D18CC070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5EB7-3A64-4300-BD43-2F021C174C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69F0-90CA-4EB3-8092-323CC93F7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1877-ACB6-4578-A443-64AD3DFF60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39C4-C364-44F5-927B-154F53DB2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5772150" y="6261100"/>
            <a:ext cx="2876550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sz="1100" smtClean="0">
              <a:solidFill>
                <a:srgbClr val="1E6E04"/>
              </a:solidFill>
              <a:latin typeface="Arial" pitchFamily="34" charset="0"/>
            </a:endParaRPr>
          </a:p>
        </p:txBody>
      </p:sp>
      <p:sp>
        <p:nvSpPr>
          <p:cNvPr id="1027" name="AutoShape 25"/>
          <p:cNvSpPr>
            <a:spLocks noChangeArrowheads="1"/>
          </p:cNvSpPr>
          <p:nvPr/>
        </p:nvSpPr>
        <p:spPr bwMode="auto">
          <a:xfrm>
            <a:off x="-1219200" y="-609600"/>
            <a:ext cx="2438400" cy="8077200"/>
          </a:xfrm>
          <a:prstGeom prst="moon">
            <a:avLst>
              <a:gd name="adj" fmla="val 51301"/>
            </a:avLst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en-US" sz="3200" smtClean="0">
              <a:latin typeface="Geneva CE"/>
            </a:endParaRP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29" descr="TI Logo wide pp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51725" y="260350"/>
            <a:ext cx="1468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2pPr>
      <a:lvl3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3pPr>
      <a:lvl4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4pPr>
      <a:lvl5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5pPr>
      <a:lvl6pPr marL="4572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6pPr>
      <a:lvl7pPr marL="9144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7pPr>
      <a:lvl8pPr marL="13716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8pPr>
      <a:lvl9pPr marL="18288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ts val="2700"/>
        </a:lnSpc>
        <a:spcBef>
          <a:spcPct val="0"/>
        </a:spcBef>
        <a:spcAft>
          <a:spcPts val="13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ts val="2700"/>
        </a:lnSpc>
        <a:spcBef>
          <a:spcPct val="0"/>
        </a:spcBef>
        <a:spcAft>
          <a:spcPts val="1300"/>
        </a:spcAft>
        <a:buClr>
          <a:srgbClr val="1E6E04"/>
        </a:buClr>
        <a:buChar char="–"/>
        <a:defRPr sz="2100">
          <a:solidFill>
            <a:srgbClr val="05193C"/>
          </a:solidFill>
          <a:latin typeface="+mn-lt"/>
        </a:defRPr>
      </a:lvl2pPr>
      <a:lvl3pPr marL="1181100" indent="-228600" algn="l" rtl="0" eaLnBrk="0" fontAlgn="base" hangingPunct="0">
        <a:lnSpc>
          <a:spcPts val="2700"/>
        </a:lnSpc>
        <a:spcBef>
          <a:spcPts val="1300"/>
        </a:spcBef>
        <a:spcAft>
          <a:spcPct val="0"/>
        </a:spcAft>
        <a:buChar char="•"/>
        <a:defRPr sz="12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2AC15C-A048-423F-9754-30CA1FDF7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tnost.org.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transparency.org/research/cpi/overvie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-1219200" y="-609600"/>
            <a:ext cx="2438400" cy="8077200"/>
          </a:xfrm>
          <a:prstGeom prst="moon">
            <a:avLst>
              <a:gd name="adj" fmla="val 51301"/>
            </a:avLst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altLang="en-US" sz="3200">
              <a:latin typeface="Geneva CE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38400" y="5943600"/>
            <a:ext cx="645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Latn-CS" altLang="en-US" sz="2000" b="1">
                <a:solidFill>
                  <a:srgbClr val="C00000"/>
                </a:solidFill>
                <a:latin typeface="Arial" pitchFamily="34" charset="0"/>
                <a:hlinkClick r:id="rId3"/>
              </a:rPr>
              <a:t>www.</a:t>
            </a:r>
            <a:r>
              <a:rPr lang="en-GB" altLang="en-US" sz="2000" b="1">
                <a:solidFill>
                  <a:srgbClr val="C00000"/>
                </a:solidFill>
                <a:latin typeface="Arial" pitchFamily="34" charset="0"/>
                <a:hlinkClick r:id="rId3"/>
              </a:rPr>
              <a:t>transparentnost.org.rs</a:t>
            </a:r>
            <a:endParaRPr lang="en-GB" altLang="en-US" sz="2000" b="1">
              <a:solidFill>
                <a:srgbClr val="C00000"/>
              </a:solidFill>
              <a:latin typeface="Arial" pitchFamily="34" charset="0"/>
            </a:endParaRPr>
          </a:p>
          <a:p>
            <a:pPr eaLnBrk="0" hangingPunct="0"/>
            <a:r>
              <a:rPr lang="en-GB" altLang="en-US" sz="2000" b="1">
                <a:solidFill>
                  <a:srgbClr val="C00000"/>
                </a:solidFill>
                <a:latin typeface="Arial" pitchFamily="34" charset="0"/>
                <a:hlinkClick r:id="rId4"/>
              </a:rPr>
              <a:t>http://www.transparency.org/research/cpi/overview</a:t>
            </a:r>
            <a:r>
              <a:rPr lang="en-US" altLang="en-US" sz="2000" b="1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en-GB" altLang="en-US" sz="2000" b="1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41463" y="2316163"/>
            <a:ext cx="63373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Latn-CS" altLang="en-US" sz="2800" b="1">
                <a:solidFill>
                  <a:srgbClr val="FF0000"/>
                </a:solidFill>
                <a:latin typeface="Arial" pitchFamily="34" charset="0"/>
              </a:rPr>
              <a:t>Globalni</a:t>
            </a:r>
          </a:p>
          <a:p>
            <a:pPr algn="ctr" eaLnBrk="0" hangingPunct="0"/>
            <a:r>
              <a:rPr lang="en-GB" altLang="en-US" sz="2800" b="1">
                <a:solidFill>
                  <a:srgbClr val="FF0000"/>
                </a:solidFill>
                <a:latin typeface="Arial" pitchFamily="34" charset="0"/>
              </a:rPr>
              <a:t>Indeks percepcije korupcije</a:t>
            </a:r>
            <a:r>
              <a:rPr lang="sr-Latn-CS" altLang="en-US" sz="2800" b="1">
                <a:solidFill>
                  <a:srgbClr val="FF0000"/>
                </a:solidFill>
                <a:latin typeface="Arial" pitchFamily="34" charset="0"/>
              </a:rPr>
              <a:t> (CPI) 2013</a:t>
            </a:r>
            <a:endParaRPr lang="en-GB" altLang="en-US" sz="2800" b="1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endParaRPr lang="sr-Latn-CS" altLang="en-US" sz="2800" b="1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en-GB" altLang="en-US" sz="2800" b="1">
                <a:solidFill>
                  <a:srgbClr val="FF0000"/>
                </a:solidFill>
                <a:latin typeface="Arial" pitchFamily="34" charset="0"/>
              </a:rPr>
              <a:t>Transparency International</a:t>
            </a:r>
          </a:p>
          <a:p>
            <a:pPr algn="ctr" eaLnBrk="0" hangingPunct="0"/>
            <a:r>
              <a:rPr lang="en-GB" altLang="en-US" sz="2800" b="1">
                <a:solidFill>
                  <a:srgbClr val="FF0000"/>
                </a:solidFill>
                <a:latin typeface="Arial" pitchFamily="34" charset="0"/>
              </a:rPr>
              <a:t>2013</a:t>
            </a:r>
            <a:endParaRPr lang="de-DE" altLang="en-US" sz="2000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101" name="Picture 5" descr="TI Logo wide p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617538"/>
            <a:ext cx="37353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sr-Latn-CS" altLang="en-US" smtClean="0">
                <a:solidFill>
                  <a:srgbClr val="FF0000"/>
                </a:solidFill>
              </a:rPr>
              <a:t>Izvor podataka u inicijalnim istraživanjima</a:t>
            </a:r>
            <a:r>
              <a:rPr lang="en-US" altLang="en-US" smtClean="0">
                <a:solidFill>
                  <a:srgbClr val="FF0000"/>
                </a:solidFill>
              </a:rPr>
              <a:t> relevantnim za Srbiju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391525" cy="52292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0033CC"/>
              </a:buClr>
            </a:pPr>
            <a:endParaRPr lang="en-US" altLang="en-US" sz="1800" smtClean="0">
              <a:solidFill>
                <a:srgbClr val="0033CC"/>
              </a:solidFill>
            </a:endParaRPr>
          </a:p>
          <a:p>
            <a:endParaRPr lang="en-US" altLang="en-US" sz="1800" smtClean="0">
              <a:solidFill>
                <a:srgbClr val="0033CC"/>
              </a:solidFill>
            </a:endParaRPr>
          </a:p>
          <a:p>
            <a:pPr lvl="1">
              <a:lnSpc>
                <a:spcPct val="100000"/>
              </a:lnSpc>
              <a:buFontTx/>
              <a:buNone/>
            </a:pPr>
            <a:endParaRPr lang="de-DE" altLang="en-US" sz="1800" smtClean="0">
              <a:solidFill>
                <a:srgbClr val="0033CC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de-DE" altLang="en-US" sz="1800" smtClean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</a:pPr>
            <a:endParaRPr lang="de-DE" altLang="en-US" sz="1800" smtClean="0">
              <a:solidFill>
                <a:srgbClr val="0033CC"/>
              </a:solidFill>
            </a:endParaRPr>
          </a:p>
        </p:txBody>
      </p:sp>
      <p:graphicFrame>
        <p:nvGraphicFramePr>
          <p:cNvPr id="370784" name="Group 96"/>
          <p:cNvGraphicFramePr>
            <a:graphicFrameLocks noGrp="1"/>
          </p:cNvGraphicFramePr>
          <p:nvPr>
            <p:ph sz="half" idx="2"/>
          </p:nvPr>
        </p:nvGraphicFramePr>
        <p:xfrm>
          <a:off x="609600" y="1193800"/>
          <a:ext cx="8177214" cy="5755170"/>
        </p:xfrm>
        <a:graphic>
          <a:graphicData uri="http://schemas.openxmlformats.org/drawingml/2006/table">
            <a:tbl>
              <a:tblPr/>
              <a:tblGrid>
                <a:gridCol w="381000"/>
                <a:gridCol w="3962399"/>
                <a:gridCol w="3833815"/>
              </a:tblGrid>
              <a:tr h="42858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1" marB="467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Izvor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1" marB="467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Uzorak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1" marB="467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FH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Freedom House, Nations in Transit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Opažanja nerezidenata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ispitanici uglavnom potiču iz razvijenih zemalja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x-none" sz="14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x-none" sz="1400" b="0" i="0" u="none" strike="noStrike" kern="9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x-none" sz="1400" b="0" i="0" u="none" strike="noStrike" kern="9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Bertelsmann Foundation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Transformation Index 2014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EIU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Economist Intelligence Unit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Insight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Country Risk Ratings)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PRS ICRG (Political Risk Services International Country Risk Guide)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Stručnjaci angažovani od strane banke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institucije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WEF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 of the World Economic Forum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Executive Opinion Survey) 2013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Opažanja rezidenata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ispitanici su uglavnom lokalni stručnjaci, lokalni poslovni ljudi i multinacionalne firme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WJP (World Justice Project Rule of Law Index)</a:t>
                      </a:r>
                      <a:r>
                        <a:rPr kumimoji="0" 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Lokalni stručnjaci  i opsta populacija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white">
          <a:xfrm>
            <a:off x="609600" y="260350"/>
            <a:ext cx="8245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lnSpc>
                <a:spcPts val="4200"/>
              </a:lnSpc>
            </a:pPr>
            <a:r>
              <a:rPr lang="en-GB" altLang="en-US" sz="3200" b="1">
                <a:solidFill>
                  <a:srgbClr val="FF0000"/>
                </a:solidFill>
                <a:latin typeface="Arial" pitchFamily="34" charset="0"/>
              </a:rPr>
              <a:t>CPI 201</a:t>
            </a:r>
            <a:r>
              <a:rPr lang="en-US" altLang="en-US" sz="3200" b="1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sr-Latn-CS" altLang="en-US" sz="3200" b="1">
                <a:solidFill>
                  <a:srgbClr val="FF0000"/>
                </a:solidFill>
                <a:latin typeface="Arial" pitchFamily="34" charset="0"/>
              </a:rPr>
              <a:t> – bivša SFRJ</a:t>
            </a:r>
            <a:endParaRPr lang="en-GB" altLang="en-US" sz="3200" b="1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6781800" cy="4962539"/>
        </p:xfrm>
        <a:graphic>
          <a:graphicData uri="http://schemas.openxmlformats.org/drawingml/2006/table">
            <a:tbl>
              <a:tblPr/>
              <a:tblGrid>
                <a:gridCol w="1208088"/>
                <a:gridCol w="2443162"/>
                <a:gridCol w="1203325"/>
                <a:gridCol w="1927225"/>
              </a:tblGrid>
              <a:tr h="1547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</a:t>
                      </a:r>
                      <a:r>
                        <a:rPr kumimoji="0" lang="sr-Latn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Zemlja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Skor 2013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Broj istraživanja – CPI 20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65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Slovenija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Hrvatska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Makedonija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Crna Gora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BiH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72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Srbija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sz="quarter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altLang="en-US" dirty="0" err="1" smtClean="0">
                <a:solidFill>
                  <a:srgbClr val="FF0000"/>
                </a:solidFill>
              </a:rPr>
              <a:t>Ocene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za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Srbiju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po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izvorima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err="1" smtClean="0">
                <a:solidFill>
                  <a:srgbClr val="FF0000"/>
                </a:solidFill>
              </a:rPr>
              <a:t>za</a:t>
            </a:r>
            <a:r>
              <a:rPr lang="en-GB" altLang="en-US" dirty="0" smtClean="0">
                <a:solidFill>
                  <a:srgbClr val="FF0000"/>
                </a:solidFill>
              </a:rPr>
              <a:t> 2011, 201</a:t>
            </a:r>
            <a:r>
              <a:rPr lang="en-US" altLang="en-US" dirty="0" smtClean="0">
                <a:solidFill>
                  <a:srgbClr val="FF0000"/>
                </a:solidFill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</a:rPr>
              <a:t> i 201</a:t>
            </a:r>
            <a:r>
              <a:rPr lang="en-US" altLang="en-US" dirty="0" smtClean="0">
                <a:solidFill>
                  <a:srgbClr val="FF0000"/>
                </a:solidFill>
              </a:rPr>
              <a:t>3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godinu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866285878"/>
              </p:ext>
            </p:extLst>
          </p:nvPr>
        </p:nvGraphicFramePr>
        <p:xfrm>
          <a:off x="914401" y="1600200"/>
          <a:ext cx="7543798" cy="5008626"/>
        </p:xfrm>
        <a:graphic>
          <a:graphicData uri="http://schemas.openxmlformats.org/drawingml/2006/table">
            <a:tbl>
              <a:tblPr firstRow="1" firstCol="1" bandRow="1"/>
              <a:tblGrid>
                <a:gridCol w="2420122"/>
                <a:gridCol w="1744230"/>
                <a:gridCol w="1744230"/>
                <a:gridCol w="1635216"/>
              </a:tblGrid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</a:t>
                      </a:r>
                      <a:r>
                        <a:rPr lang="en-US" sz="2000" b="1" dirty="0" smtClean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r>
                        <a:rPr lang="x-none" sz="2000" b="1" dirty="0" smtClean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(po novoj metodologiji)</a:t>
                      </a:r>
                      <a:endParaRPr lang="en-US" sz="2000" b="1" dirty="0">
                        <a:solidFill>
                          <a:srgbClr val="33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2012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PRS ICRG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WJP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Broj</a:t>
                      </a: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istra</a:t>
                      </a:r>
                      <a:r>
                        <a:rPr lang="x-none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živanja</a:t>
                      </a:r>
                      <a:endParaRPr lang="en-US" sz="2000" b="1" dirty="0">
                        <a:solidFill>
                          <a:srgbClr val="33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Ocena</a:t>
                      </a:r>
                      <a:endParaRPr lang="en-US" sz="2000" b="1" dirty="0">
                        <a:solidFill>
                          <a:srgbClr val="33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sr-Latn-CS" altLang="en-US" sz="2800" dirty="0" smtClean="0">
                <a:solidFill>
                  <a:srgbClr val="FF0000"/>
                </a:solidFill>
              </a:rPr>
              <a:t>Bivše socijalističke zemlje</a:t>
            </a:r>
            <a:r>
              <a:rPr lang="en-GB" altLang="en-US" sz="28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err="1" smtClean="0">
                <a:solidFill>
                  <a:srgbClr val="FF0000"/>
                </a:solidFill>
              </a:rPr>
              <a:t>Evrope</a:t>
            </a:r>
            <a:r>
              <a:rPr lang="en-GB" altLang="en-US" sz="2800" dirty="0" smtClean="0">
                <a:solidFill>
                  <a:srgbClr val="FF0000"/>
                </a:solidFill>
              </a:rPr>
              <a:t> </a:t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r>
              <a:rPr lang="en-GB" altLang="en-US" sz="2800" dirty="0" smtClean="0">
                <a:solidFill>
                  <a:srgbClr val="FF0000"/>
                </a:solidFill>
              </a:rPr>
              <a:t>(</a:t>
            </a:r>
            <a:r>
              <a:rPr lang="en-GB" altLang="en-US" sz="2800" dirty="0" err="1" smtClean="0">
                <a:solidFill>
                  <a:srgbClr val="FF0000"/>
                </a:solidFill>
              </a:rPr>
              <a:t>prema</a:t>
            </a:r>
            <a:r>
              <a:rPr lang="en-GB" altLang="en-US" sz="28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err="1" smtClean="0">
                <a:solidFill>
                  <a:srgbClr val="FF0000"/>
                </a:solidFill>
              </a:rPr>
              <a:t>oceni</a:t>
            </a:r>
            <a:r>
              <a:rPr lang="x-none" altLang="en-US" sz="2800" dirty="0" smtClean="0">
                <a:solidFill>
                  <a:srgbClr val="FF0000"/>
                </a:solidFill>
              </a:rPr>
              <a:t> na skali od 0 do 100</a:t>
            </a:r>
            <a:r>
              <a:rPr lang="en-GB" altLang="en-US" sz="2800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4958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Estoni</a:t>
            </a:r>
            <a:r>
              <a:rPr lang="sr-Latn-CS" altLang="en-US" sz="2000" b="1" smtClean="0">
                <a:solidFill>
                  <a:srgbClr val="333399"/>
                </a:solidFill>
              </a:rPr>
              <a:t>j</a:t>
            </a:r>
            <a:r>
              <a:rPr lang="de-DE" altLang="en-US" sz="2000" b="1" smtClean="0">
                <a:solidFill>
                  <a:srgbClr val="333399"/>
                </a:solidFill>
              </a:rPr>
              <a:t>a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68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Poljska	60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Litvanija	57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Sloveni</a:t>
            </a:r>
            <a:r>
              <a:rPr lang="sr-Latn-CS" altLang="en-US" sz="2000" b="1" smtClean="0">
                <a:solidFill>
                  <a:srgbClr val="333399"/>
                </a:solidFill>
              </a:rPr>
              <a:t>j</a:t>
            </a:r>
            <a:r>
              <a:rPr lang="de-DE" altLang="en-US" sz="2000" b="1" smtClean="0">
                <a:solidFill>
                  <a:srgbClr val="333399"/>
                </a:solidFill>
              </a:rPr>
              <a:t>a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57</a:t>
            </a:r>
            <a:endParaRPr lang="de-DE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r>
              <a:rPr lang="sr-Latn-CS" altLang="en-US" sz="2000" b="1" smtClean="0">
                <a:solidFill>
                  <a:srgbClr val="333399"/>
                </a:solidFill>
              </a:rPr>
              <a:t>Mađarska	</a:t>
            </a:r>
            <a:r>
              <a:rPr lang="en-US" altLang="en-US" sz="2000" b="1" smtClean="0">
                <a:solidFill>
                  <a:srgbClr val="333399"/>
                </a:solidFill>
              </a:rPr>
              <a:t>54</a:t>
            </a:r>
          </a:p>
          <a:p>
            <a:pPr>
              <a:spcAft>
                <a:spcPct val="0"/>
              </a:spcAft>
            </a:pPr>
            <a:r>
              <a:rPr lang="sr-Latn-CS" altLang="en-US" sz="2000" b="1" smtClean="0">
                <a:solidFill>
                  <a:srgbClr val="333399"/>
                </a:solidFill>
              </a:rPr>
              <a:t>Letonija	53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G</a:t>
            </a:r>
            <a:r>
              <a:rPr lang="sr-Latn-CS" altLang="en-US" sz="2000" b="1" smtClean="0">
                <a:solidFill>
                  <a:srgbClr val="333399"/>
                </a:solidFill>
              </a:rPr>
              <a:t>ruzija	</a:t>
            </a:r>
            <a:r>
              <a:rPr lang="en-US" altLang="en-US" sz="2000" b="1" smtClean="0">
                <a:solidFill>
                  <a:srgbClr val="333399"/>
                </a:solidFill>
              </a:rPr>
              <a:t>49</a:t>
            </a:r>
            <a:endParaRPr lang="de-DE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r>
              <a:rPr lang="sr-Latn-CS" altLang="en-US" sz="2000" b="1" smtClean="0">
                <a:solidFill>
                  <a:srgbClr val="333399"/>
                </a:solidFill>
              </a:rPr>
              <a:t>Češka</a:t>
            </a:r>
            <a:r>
              <a:rPr lang="de-DE" altLang="en-US" sz="2000" b="1" smtClean="0">
                <a:solidFill>
                  <a:srgbClr val="333399"/>
                </a:solidFill>
              </a:rPr>
              <a:t> 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48</a:t>
            </a:r>
          </a:p>
          <a:p>
            <a:pPr>
              <a:spcAft>
                <a:spcPct val="0"/>
              </a:spcAft>
            </a:pPr>
            <a:r>
              <a:rPr lang="sr-Latn-CS" altLang="en-US" sz="2000" b="1" smtClean="0">
                <a:solidFill>
                  <a:srgbClr val="333399"/>
                </a:solidFill>
              </a:rPr>
              <a:t>Hrvatska	48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Slova</a:t>
            </a:r>
            <a:r>
              <a:rPr lang="sr-Latn-CS" altLang="en-US" sz="2000" b="1" smtClean="0">
                <a:solidFill>
                  <a:srgbClr val="333399"/>
                </a:solidFill>
              </a:rPr>
              <a:t>č</a:t>
            </a:r>
            <a:r>
              <a:rPr lang="de-DE" altLang="en-US" sz="2000" b="1" smtClean="0">
                <a:solidFill>
                  <a:srgbClr val="333399"/>
                </a:solidFill>
              </a:rPr>
              <a:t>ka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47</a:t>
            </a:r>
          </a:p>
          <a:p>
            <a:pPr>
              <a:spcAft>
                <a:spcPct val="0"/>
              </a:spcAft>
            </a:pPr>
            <a:r>
              <a:rPr lang="sr-Latn-CS" altLang="en-US" sz="2000" b="1" smtClean="0">
                <a:solidFill>
                  <a:srgbClr val="333399"/>
                </a:solidFill>
              </a:rPr>
              <a:t>Makedonija 	44</a:t>
            </a:r>
          </a:p>
          <a:p>
            <a:pPr>
              <a:spcAft>
                <a:spcPct val="0"/>
              </a:spcAft>
            </a:pPr>
            <a:r>
              <a:rPr lang="sr-Latn-CS" altLang="en-US" sz="2000" b="1" smtClean="0">
                <a:solidFill>
                  <a:srgbClr val="333399"/>
                </a:solidFill>
              </a:rPr>
              <a:t>Crna Gora    44</a:t>
            </a:r>
          </a:p>
          <a:p>
            <a:pPr>
              <a:spcAft>
                <a:spcPct val="0"/>
              </a:spcAft>
            </a:pPr>
            <a:endParaRPr lang="sr-Latn-CS" altLang="en-US" sz="2000" smtClean="0">
              <a:solidFill>
                <a:srgbClr val="333399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3810000" cy="43434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2000" b="1" smtClean="0">
                <a:solidFill>
                  <a:srgbClr val="333399"/>
                </a:solidFill>
              </a:rPr>
              <a:t>Rumunija	43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B</a:t>
            </a:r>
            <a:r>
              <a:rPr lang="sr-Latn-CS" altLang="en-US" sz="2000" b="1" smtClean="0">
                <a:solidFill>
                  <a:srgbClr val="333399"/>
                </a:solidFill>
              </a:rPr>
              <a:t>IH		</a:t>
            </a:r>
            <a:r>
              <a:rPr lang="en-US" altLang="en-US" sz="2000" b="1" smtClean="0">
                <a:solidFill>
                  <a:srgbClr val="333399"/>
                </a:solidFill>
              </a:rPr>
              <a:t>42</a:t>
            </a:r>
            <a:endParaRPr lang="de-DE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FF0000"/>
                </a:solidFill>
              </a:rPr>
              <a:t>S</a:t>
            </a:r>
            <a:r>
              <a:rPr lang="sr-Latn-CS" altLang="en-US" sz="2000" b="1" smtClean="0">
                <a:solidFill>
                  <a:srgbClr val="FF0000"/>
                </a:solidFill>
              </a:rPr>
              <a:t>rbija	</a:t>
            </a:r>
            <a:r>
              <a:rPr lang="en-US" altLang="en-US" sz="2000" b="1" smtClean="0">
                <a:solidFill>
                  <a:srgbClr val="FF0000"/>
                </a:solidFill>
              </a:rPr>
              <a:t>42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Bugarska	41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Jermenija	36</a:t>
            </a:r>
            <a:endParaRPr lang="sr-Latn-CS" altLang="en-US" sz="2000" b="1" smtClean="0">
              <a:solidFill>
                <a:srgbClr val="FF0000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Mold</a:t>
            </a:r>
            <a:r>
              <a:rPr lang="sr-Latn-CS" altLang="en-US" sz="2000" b="1" smtClean="0">
                <a:solidFill>
                  <a:srgbClr val="333399"/>
                </a:solidFill>
              </a:rPr>
              <a:t>a</a:t>
            </a:r>
            <a:r>
              <a:rPr lang="de-DE" altLang="en-US" sz="2000" b="1" smtClean="0">
                <a:solidFill>
                  <a:srgbClr val="333399"/>
                </a:solidFill>
              </a:rPr>
              <a:t>v</a:t>
            </a:r>
            <a:r>
              <a:rPr lang="sr-Latn-CS" altLang="en-US" sz="2000" b="1" smtClean="0">
                <a:solidFill>
                  <a:srgbClr val="333399"/>
                </a:solidFill>
              </a:rPr>
              <a:t>ij</a:t>
            </a:r>
            <a:r>
              <a:rPr lang="de-DE" altLang="en-US" sz="2000" b="1" smtClean="0">
                <a:solidFill>
                  <a:srgbClr val="333399"/>
                </a:solidFill>
              </a:rPr>
              <a:t>a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35</a:t>
            </a: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Albani</a:t>
            </a:r>
            <a:r>
              <a:rPr lang="sr-Latn-CS" altLang="en-US" sz="2000" b="1" smtClean="0">
                <a:solidFill>
                  <a:srgbClr val="333399"/>
                </a:solidFill>
              </a:rPr>
              <a:t>j</a:t>
            </a:r>
            <a:r>
              <a:rPr lang="de-DE" altLang="en-US" sz="2000" b="1" smtClean="0">
                <a:solidFill>
                  <a:srgbClr val="333399"/>
                </a:solidFill>
              </a:rPr>
              <a:t>a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31</a:t>
            </a:r>
            <a:endParaRPr lang="sr-Latn-CS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Bel</a:t>
            </a:r>
            <a:r>
              <a:rPr lang="sr-Latn-CS" altLang="en-US" sz="2000" b="1" smtClean="0">
                <a:solidFill>
                  <a:srgbClr val="333399"/>
                </a:solidFill>
              </a:rPr>
              <a:t>orusija	</a:t>
            </a:r>
            <a:r>
              <a:rPr lang="en-US" altLang="en-US" sz="2000" b="1" smtClean="0">
                <a:solidFill>
                  <a:srgbClr val="333399"/>
                </a:solidFill>
              </a:rPr>
              <a:t>29</a:t>
            </a:r>
            <a:endParaRPr lang="de-DE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Rusi</a:t>
            </a:r>
            <a:r>
              <a:rPr lang="sr-Latn-CS" altLang="en-US" sz="2000" b="1" smtClean="0">
                <a:solidFill>
                  <a:srgbClr val="333399"/>
                </a:solidFill>
              </a:rPr>
              <a:t>j</a:t>
            </a:r>
            <a:r>
              <a:rPr lang="de-DE" altLang="en-US" sz="2000" b="1" smtClean="0">
                <a:solidFill>
                  <a:srgbClr val="333399"/>
                </a:solidFill>
              </a:rPr>
              <a:t>a</a:t>
            </a:r>
            <a:r>
              <a:rPr lang="sr-Latn-CS" altLang="en-US" sz="2000" b="1" smtClean="0">
                <a:solidFill>
                  <a:srgbClr val="333399"/>
                </a:solidFill>
              </a:rPr>
              <a:t>	</a:t>
            </a:r>
            <a:r>
              <a:rPr lang="en-US" altLang="en-US" sz="2000" b="1" smtClean="0">
                <a:solidFill>
                  <a:srgbClr val="333399"/>
                </a:solidFill>
              </a:rPr>
              <a:t>28</a:t>
            </a:r>
            <a:endParaRPr lang="sr-Latn-CS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smtClean="0">
                <a:solidFill>
                  <a:srgbClr val="333399"/>
                </a:solidFill>
              </a:rPr>
              <a:t>Ukra</a:t>
            </a:r>
            <a:r>
              <a:rPr lang="sr-Latn-CS" altLang="en-US" sz="2000" b="1" smtClean="0">
                <a:solidFill>
                  <a:srgbClr val="333399"/>
                </a:solidFill>
              </a:rPr>
              <a:t>j</a:t>
            </a:r>
            <a:r>
              <a:rPr lang="de-DE" altLang="en-US" sz="2000" b="1" smtClean="0">
                <a:solidFill>
                  <a:srgbClr val="333399"/>
                </a:solidFill>
              </a:rPr>
              <a:t>in</a:t>
            </a:r>
            <a:r>
              <a:rPr lang="sr-Latn-CS" altLang="en-US" sz="2000" b="1" smtClean="0">
                <a:solidFill>
                  <a:srgbClr val="333399"/>
                </a:solidFill>
              </a:rPr>
              <a:t>a	</a:t>
            </a:r>
            <a:r>
              <a:rPr lang="en-US" altLang="en-US" sz="2000" b="1" smtClean="0">
                <a:solidFill>
                  <a:srgbClr val="333399"/>
                </a:solidFill>
              </a:rPr>
              <a:t>25</a:t>
            </a:r>
            <a:endParaRPr lang="sr-Latn-CS" altLang="en-US" sz="2000" b="1" smtClean="0">
              <a:solidFill>
                <a:srgbClr val="333399"/>
              </a:solidFill>
            </a:endParaRPr>
          </a:p>
          <a:p>
            <a:pPr>
              <a:spcAft>
                <a:spcPct val="0"/>
              </a:spcAft>
            </a:pPr>
            <a:endParaRPr lang="de-DE" altLang="en-US" sz="2000" b="1" smtClean="0"/>
          </a:p>
          <a:p>
            <a:pPr>
              <a:spcAft>
                <a:spcPct val="0"/>
              </a:spcAft>
            </a:pPr>
            <a:endParaRPr lang="de-DE" altLang="en-US" sz="2000" b="1" smtClean="0"/>
          </a:p>
          <a:p>
            <a:pPr>
              <a:spcAft>
                <a:spcPct val="0"/>
              </a:spcAft>
            </a:pPr>
            <a:endParaRPr lang="sr-Latn-CS" altLang="en-US" sz="2000" smtClean="0"/>
          </a:p>
          <a:p>
            <a:pPr>
              <a:spcAft>
                <a:spcPct val="0"/>
              </a:spcAft>
              <a:buFontTx/>
              <a:buNone/>
            </a:pPr>
            <a:endParaRPr lang="sr-Latn-CS" altLang="en-US" sz="2000" smtClean="0"/>
          </a:p>
          <a:p>
            <a:pPr>
              <a:spcAft>
                <a:spcPct val="0"/>
              </a:spcAft>
              <a:buFontTx/>
              <a:buNone/>
            </a:pPr>
            <a:endParaRPr lang="en-GB" altLang="en-US" sz="2400" smtClean="0"/>
          </a:p>
          <a:p>
            <a:endParaRPr lang="en-GB" altLang="en-US" sz="2400" smtClean="0"/>
          </a:p>
        </p:txBody>
      </p:sp>
    </p:spTree>
    <p:extLst>
      <p:ext uri="{BB962C8B-B14F-4D97-AF65-F5344CB8AC3E}">
        <p14:creationId xmlns="" xmlns:p14="http://schemas.microsoft.com/office/powerpoint/2010/main" val="30733627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Poređenj</a:t>
            </a:r>
            <a:r>
              <a:rPr lang="x-none" dirty="0" smtClean="0"/>
              <a:t>a</a:t>
            </a:r>
            <a:endParaRPr lang="en-US" dirty="0" smtClean="0"/>
          </a:p>
        </p:txBody>
      </p:sp>
      <p:sp>
        <p:nvSpPr>
          <p:cNvPr id="15363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914400"/>
          </a:xfrm>
        </p:spPr>
        <p:txBody>
          <a:bodyPr/>
          <a:lstStyle/>
          <a:p>
            <a:pPr lvl="0">
              <a:buClr>
                <a:srgbClr val="000000"/>
              </a:buClr>
            </a:pPr>
            <a:endParaRPr lang="x-none" sz="2000" dirty="0" smtClean="0">
              <a:solidFill>
                <a:srgbClr val="333399"/>
              </a:solidFill>
            </a:endParaRPr>
          </a:p>
          <a:p>
            <a:pPr lvl="0">
              <a:buClr>
                <a:srgbClr val="000000"/>
              </a:buClr>
            </a:pPr>
            <a:endParaRPr lang="x-none" sz="2000" dirty="0" smtClean="0">
              <a:solidFill>
                <a:srgbClr val="333399"/>
              </a:solidFill>
            </a:endParaRPr>
          </a:p>
          <a:p>
            <a:endParaRPr lang="en-US" sz="2000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739694863"/>
              </p:ext>
            </p:extLst>
          </p:nvPr>
        </p:nvGraphicFramePr>
        <p:xfrm>
          <a:off x="457200" y="2514600"/>
          <a:ext cx="3886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Zemlja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CPI </a:t>
                      </a:r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x-none" sz="1800" dirty="0" smtClean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CPI 2012</a:t>
                      </a:r>
                    </a:p>
                  </a:txBody>
                  <a:tcPr marL="80804" marR="80804" marT="0" marB="0">
                    <a:solidFill>
                      <a:srgbClr val="FFC0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Srbija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80804" marR="80804" marT="0" marB="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Šri Lanka</a:t>
                      </a:r>
                      <a:r>
                        <a:rPr lang="x-none" b="1" baseline="0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Liberija</a:t>
                      </a:r>
                    </a:p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Bugarska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38</a:t>
                      </a:r>
                    </a:p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</a:p>
                    <a:p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6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27087"/>
          </a:xfrm>
        </p:spPr>
        <p:txBody>
          <a:bodyPr/>
          <a:lstStyle/>
          <a:p>
            <a:endParaRPr lang="en-US" dirty="0" smtClean="0">
              <a:solidFill>
                <a:srgbClr val="333399"/>
              </a:solidFill>
            </a:endParaRPr>
          </a:p>
          <a:p>
            <a:endParaRPr lang="en-US" dirty="0" smtClean="0">
              <a:solidFill>
                <a:srgbClr val="333399"/>
              </a:solidFill>
            </a:endParaRPr>
          </a:p>
          <a:p>
            <a:endParaRPr lang="en-US" dirty="0" smtClean="0">
              <a:solidFill>
                <a:srgbClr val="333399"/>
              </a:solidFill>
            </a:endParaRPr>
          </a:p>
          <a:p>
            <a:r>
              <a:rPr lang="en-US" sz="2000" dirty="0" err="1" smtClean="0">
                <a:solidFill>
                  <a:srgbClr val="333399"/>
                </a:solidFill>
              </a:rPr>
              <a:t>Zemlje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x-none" sz="2000" dirty="0" smtClean="0">
                <a:solidFill>
                  <a:srgbClr val="333399"/>
                </a:solidFill>
              </a:rPr>
              <a:t>sa kojima smo delili isti skor,</a:t>
            </a:r>
            <a:r>
              <a:rPr lang="en-US" sz="2000" dirty="0" smtClean="0">
                <a:solidFill>
                  <a:srgbClr val="333399"/>
                </a:solidFill>
              </a:rPr>
              <a:t> a </a:t>
            </a:r>
            <a:r>
              <a:rPr lang="en-US" sz="2000" dirty="0" err="1" smtClean="0">
                <a:solidFill>
                  <a:srgbClr val="333399"/>
                </a:solidFill>
              </a:rPr>
              <a:t>sada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 err="1" smtClean="0">
                <a:solidFill>
                  <a:srgbClr val="333399"/>
                </a:solidFill>
              </a:rPr>
              <a:t>su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 err="1" smtClean="0">
                <a:solidFill>
                  <a:srgbClr val="333399"/>
                </a:solidFill>
              </a:rPr>
              <a:t>iza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 err="1" smtClean="0">
                <a:solidFill>
                  <a:srgbClr val="333399"/>
                </a:solidFill>
              </a:rPr>
              <a:t>nas</a:t>
            </a:r>
            <a:r>
              <a:rPr lang="x-none" sz="2000" dirty="0" smtClean="0">
                <a:solidFill>
                  <a:srgbClr val="333399"/>
                </a:solidFill>
              </a:rPr>
              <a:t> na listi</a:t>
            </a:r>
            <a:r>
              <a:rPr lang="en-US" sz="2000" dirty="0" smtClean="0">
                <a:solidFill>
                  <a:srgbClr val="333399"/>
                </a:solidFill>
              </a:rPr>
              <a:t>: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989469563"/>
              </p:ext>
            </p:extLst>
          </p:nvPr>
        </p:nvGraphicFramePr>
        <p:xfrm>
          <a:off x="4645025" y="2514600"/>
          <a:ext cx="40417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Zemlja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CPI </a:t>
                      </a:r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CPI 2012</a:t>
                      </a:r>
                    </a:p>
                  </a:txBody>
                  <a:tcPr marL="80804" marR="80804" marT="0" marB="0">
                    <a:solidFill>
                      <a:srgbClr val="FFC0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Srbija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04" marR="808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80804" marR="80804" marT="0" marB="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Kina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Trinidad</a:t>
                      </a:r>
                      <a:r>
                        <a:rPr lang="x-none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 i Tobago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38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3399"/>
                          </a:solidFill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en-US" b="1" dirty="0">
                        <a:solidFill>
                          <a:srgbClr val="3333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12"/>
          <p:cNvSpPr txBox="1">
            <a:spLocks/>
          </p:cNvSpPr>
          <p:nvPr/>
        </p:nvSpPr>
        <p:spPr bwMode="auto">
          <a:xfrm>
            <a:off x="457200" y="1687513"/>
            <a:ext cx="3886199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30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300"/>
              </a:spcAft>
              <a:buClr>
                <a:srgbClr val="1E6E04"/>
              </a:buClr>
              <a:buNone/>
              <a:defRPr sz="2000" b="1">
                <a:solidFill>
                  <a:srgbClr val="05193C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ts val="2700"/>
              </a:lnSpc>
              <a:spcBef>
                <a:spcPts val="1300"/>
              </a:spcBef>
              <a:spcAft>
                <a:spcPct val="0"/>
              </a:spcAft>
              <a:buNone/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kern="0" dirty="0" smtClean="0">
              <a:solidFill>
                <a:srgbClr val="333399"/>
              </a:solidFill>
            </a:endParaRPr>
          </a:p>
          <a:p>
            <a:endParaRPr lang="en-US" b="0" kern="0" dirty="0" smtClean="0">
              <a:solidFill>
                <a:srgbClr val="333399"/>
              </a:solidFill>
            </a:endParaRPr>
          </a:p>
          <a:p>
            <a:endParaRPr lang="en-US" kern="0" dirty="0" smtClean="0">
              <a:solidFill>
                <a:srgbClr val="333399"/>
              </a:solidFill>
            </a:endParaRPr>
          </a:p>
          <a:p>
            <a:r>
              <a:rPr lang="en-US" sz="2000" kern="0" dirty="0" err="1" smtClean="0">
                <a:solidFill>
                  <a:srgbClr val="333399"/>
                </a:solidFill>
              </a:rPr>
              <a:t>Zemlje</a:t>
            </a: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sz="2000" kern="0" dirty="0" err="1" smtClean="0">
                <a:solidFill>
                  <a:srgbClr val="333399"/>
                </a:solidFill>
              </a:rPr>
              <a:t>koje</a:t>
            </a: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sz="2000" kern="0" dirty="0" err="1" smtClean="0">
                <a:solidFill>
                  <a:srgbClr val="333399"/>
                </a:solidFill>
              </a:rPr>
              <a:t>su</a:t>
            </a:r>
            <a:r>
              <a:rPr lang="en-US" sz="2000" kern="0" dirty="0" smtClean="0">
                <a:solidFill>
                  <a:srgbClr val="333399"/>
                </a:solidFill>
              </a:rPr>
              <a:t> bile </a:t>
            </a:r>
            <a:r>
              <a:rPr lang="en-US" sz="2000" kern="0" dirty="0" err="1" smtClean="0">
                <a:solidFill>
                  <a:srgbClr val="333399"/>
                </a:solidFill>
              </a:rPr>
              <a:t>ispred</a:t>
            </a: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sz="2000" kern="0" dirty="0" err="1" smtClean="0">
                <a:solidFill>
                  <a:srgbClr val="333399"/>
                </a:solidFill>
              </a:rPr>
              <a:t>nas</a:t>
            </a:r>
            <a:r>
              <a:rPr lang="x-none" sz="2000" kern="0" dirty="0" smtClean="0">
                <a:solidFill>
                  <a:srgbClr val="333399"/>
                </a:solidFill>
              </a:rPr>
              <a:t>,</a:t>
            </a:r>
            <a:r>
              <a:rPr lang="en-US" sz="2000" kern="0" dirty="0" smtClean="0">
                <a:solidFill>
                  <a:srgbClr val="333399"/>
                </a:solidFill>
              </a:rPr>
              <a:t> a </a:t>
            </a:r>
            <a:r>
              <a:rPr lang="en-US" sz="2000" kern="0" dirty="0" err="1" smtClean="0">
                <a:solidFill>
                  <a:srgbClr val="333399"/>
                </a:solidFill>
              </a:rPr>
              <a:t>sada</a:t>
            </a: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sz="2000" kern="0" dirty="0" err="1" smtClean="0">
                <a:solidFill>
                  <a:srgbClr val="333399"/>
                </a:solidFill>
              </a:rPr>
              <a:t>su</a:t>
            </a: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sz="2000" kern="0" dirty="0" err="1" smtClean="0">
                <a:solidFill>
                  <a:srgbClr val="333399"/>
                </a:solidFill>
              </a:rPr>
              <a:t>iza</a:t>
            </a: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sz="2000" kern="0" dirty="0" err="1" smtClean="0">
                <a:solidFill>
                  <a:srgbClr val="333399"/>
                </a:solidFill>
              </a:rPr>
              <a:t>nas</a:t>
            </a:r>
            <a:r>
              <a:rPr lang="x-none" sz="2000" kern="0" dirty="0" smtClean="0">
                <a:solidFill>
                  <a:srgbClr val="333399"/>
                </a:solidFill>
              </a:rPr>
              <a:t> na listi</a:t>
            </a:r>
            <a:r>
              <a:rPr lang="en-US" sz="2000" kern="0" dirty="0" smtClean="0">
                <a:solidFill>
                  <a:srgbClr val="333399"/>
                </a:solidFill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7511252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533400"/>
          </a:xfrm>
        </p:spPr>
        <p:txBody>
          <a:bodyPr/>
          <a:lstStyle/>
          <a:p>
            <a:r>
              <a:rPr lang="sr-Latn-CS" altLang="en-US" smtClean="0">
                <a:solidFill>
                  <a:srgbClr val="FF0000"/>
                </a:solidFill>
              </a:rPr>
              <a:t>Reakcije na dosadašnja rangiranja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72440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333399"/>
                </a:solidFill>
              </a:rPr>
              <a:t>Podaci iz </a:t>
            </a:r>
            <a:r>
              <a:rPr lang="sr-Latn-CS" altLang="en-US" sz="1800" b="1" dirty="0" smtClean="0">
                <a:solidFill>
                  <a:srgbClr val="FF0000"/>
                </a:solidFill>
              </a:rPr>
              <a:t>2000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-te: suočavanje sa katastrofalnom slikom o Srbiji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2003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Očekivan veći pomak na listi, ali se percepcija sporo menja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2004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Napravljen novi pomak – približavanje realnom stanju stvari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2005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,</a:t>
            </a:r>
            <a:r>
              <a:rPr lang="sr-Latn-CS" altLang="en-US" sz="1800" b="1" dirty="0" smtClean="0">
                <a:solidFill>
                  <a:srgbClr val="FF0000"/>
                </a:solidFill>
              </a:rPr>
              <a:t> 2006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hr-HR" altLang="en-US" sz="1800" b="1" dirty="0" smtClean="0">
                <a:solidFill>
                  <a:srgbClr val="FF0000"/>
                </a:solidFill>
              </a:rPr>
              <a:t>i 2007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Zadržan minimalan trend rasta – nema radikalnih promena koje bi dovele do brze promene percepcije korupcije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2008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S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tagnacija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 – prvi put nema ni minimalnog napretka, druge zemlje nas sustižu ili prestižu</a:t>
            </a:r>
            <a:endParaRPr lang="en-U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2009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:</a:t>
            </a:r>
            <a:r>
              <a:rPr lang="sr-Latn-CS" altLang="en-US" sz="1800" b="1" i="1" dirty="0" smtClean="0">
                <a:solidFill>
                  <a:srgbClr val="333399"/>
                </a:solidFill>
              </a:rPr>
              <a:t> 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Simboličan napredak</a:t>
            </a:r>
            <a:endParaRPr lang="en-U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2010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: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Stagnacija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očekivanje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da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će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unapređenje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zakonskog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okvira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doneti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napredak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u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budućnosti</a:t>
            </a:r>
            <a:endParaRPr lang="sr-Latn-C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2011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pad skora i nazadovanje na listi – u skladu sa utiskom domaćih ispitanika o odsustvu napretka</a:t>
            </a:r>
            <a:endParaRPr lang="en-U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2012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: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iste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ocene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kao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prethodne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godine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2013: </a:t>
            </a:r>
            <a:r>
              <a:rPr lang="x-none" altLang="en-US" sz="1800" b="1" dirty="0" smtClean="0">
                <a:solidFill>
                  <a:srgbClr val="333399"/>
                </a:solidFill>
              </a:rPr>
              <a:t>Blagi napredak</a:t>
            </a:r>
            <a:endParaRPr lang="sr-Latn-CS" altLang="en-US" sz="1800" b="1" dirty="0" smtClean="0">
              <a:solidFill>
                <a:srgbClr val="333399"/>
              </a:solidFill>
            </a:endParaRPr>
          </a:p>
          <a:p>
            <a:pPr algn="just"/>
            <a:endParaRPr lang="en-US" altLang="en-US" sz="2000" dirty="0" smtClean="0"/>
          </a:p>
          <a:p>
            <a:pPr algn="just"/>
            <a:endParaRPr lang="sr-Latn-CS" alt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>
                <a:solidFill>
                  <a:srgbClr val="FF0000"/>
                </a:solidFill>
              </a:rPr>
              <a:t>Rezultati CPI i Srbija 20</a:t>
            </a:r>
            <a:r>
              <a:rPr lang="en-US" altLang="en-US" smtClean="0">
                <a:solidFill>
                  <a:srgbClr val="FF0000"/>
                </a:solidFill>
              </a:rPr>
              <a:t>13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r-Latn-CS" altLang="en-US" sz="1800" b="1" dirty="0" smtClean="0">
                <a:solidFill>
                  <a:srgbClr val="333399"/>
                </a:solidFill>
              </a:rPr>
              <a:t>Zemlje mogu da ignorišu rezultate CPI samo na svoju štetu – čak i ako ne odražava u potpunosti realno stanje stvari, CPI je dobar pokazatelj onoga šta drugi misle o nama – nema mesta zadovoljstvu!</a:t>
            </a:r>
          </a:p>
          <a:p>
            <a:pPr algn="just"/>
            <a:r>
              <a:rPr lang="sr-Latn-CS" altLang="en-US" sz="1800" b="1" dirty="0" smtClean="0">
                <a:solidFill>
                  <a:srgbClr val="333399"/>
                </a:solidFill>
              </a:rPr>
              <a:t>Srbija se i dalje smatra zemljom u kojoj je nivo korupcije visok, promene su slične onima u regionu. </a:t>
            </a:r>
          </a:p>
          <a:p>
            <a:pPr algn="just"/>
            <a:r>
              <a:rPr lang="sr-Latn-CS" altLang="en-US" sz="1800" b="1" dirty="0" smtClean="0">
                <a:solidFill>
                  <a:srgbClr val="333399"/>
                </a:solidFill>
              </a:rPr>
              <a:t>Utisak o visokoj raširenosti korupcije imaju i građani Srbije, što proizlazi iz rezultata istraživanja koja se vrše na nacionalnom uzorku (npr. Globalni barometar korupcije).</a:t>
            </a:r>
          </a:p>
          <a:p>
            <a:pPr algn="just"/>
            <a:r>
              <a:rPr lang="sr-Latn-CS" altLang="en-US" sz="1800" b="1" dirty="0" smtClean="0">
                <a:solidFill>
                  <a:srgbClr val="333399"/>
                </a:solidFill>
              </a:rPr>
              <a:t>Napredak je opažen u tri od sedam izvora koji su korišćeni za izradu CPI</a:t>
            </a:r>
          </a:p>
          <a:p>
            <a:pPr algn="just">
              <a:buFontTx/>
              <a:buNone/>
            </a:pPr>
            <a:endParaRPr lang="sr-Latn-CS" alt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smtClean="0">
                <a:solidFill>
                  <a:srgbClr val="FF0000"/>
                </a:solidFill>
              </a:rPr>
              <a:t>Teme za razmišljanje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700"/>
              </a:spcAft>
            </a:pPr>
            <a:r>
              <a:rPr lang="sr-Latn-CS" altLang="en-US" sz="2000" dirty="0" smtClean="0">
                <a:solidFill>
                  <a:srgbClr val="333399"/>
                </a:solidFill>
              </a:rPr>
              <a:t>Koji je odnos percepcije korupcije i stvarnog nivoa korupcije? Kada se o korupciji mnogo govori to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x-none" altLang="en-US" sz="2000" dirty="0" smtClean="0">
                <a:solidFill>
                  <a:srgbClr val="333399"/>
                </a:solidFill>
              </a:rPr>
              <a:t>može da dovede do porasta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percepcije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korupcije</a:t>
            </a:r>
            <a:r>
              <a:rPr lang="x-none" altLang="en-US" sz="2000" dirty="0" smtClean="0">
                <a:solidFill>
                  <a:srgbClr val="333399"/>
                </a:solidFill>
              </a:rPr>
              <a:t>, naročito kada nije praćeno neselektivnim i sistemskim merama za otklanjanje korupcije i rešavanje otvorenih afera</a:t>
            </a:r>
            <a:r>
              <a:rPr lang="en-US" altLang="en-US" sz="2000" dirty="0" smtClean="0">
                <a:solidFill>
                  <a:srgbClr val="333399"/>
                </a:solidFill>
              </a:rPr>
              <a:t>.</a:t>
            </a:r>
            <a:r>
              <a:rPr lang="x-none" altLang="en-US" sz="2000" dirty="0" smtClean="0">
                <a:solidFill>
                  <a:srgbClr val="333399"/>
                </a:solidFill>
              </a:rPr>
              <a:t> Ukoliko je priča o korupciji praćena konkretnim akcijama to može da na duži rok da utiče i na smanjivanje percepcije korupcije.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algn="just">
              <a:spcAft>
                <a:spcPts val="700"/>
              </a:spcAft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Da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li</a:t>
            </a:r>
            <a:r>
              <a:rPr lang="en-US" altLang="en-US" sz="2000" dirty="0" smtClean="0">
                <a:solidFill>
                  <a:srgbClr val="333399"/>
                </a:solidFill>
              </a:rPr>
              <a:t> je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moguće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uticati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smanjenje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percepcije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korupcije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izolovanim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antikorupcijskim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merama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ili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kampanjama</a:t>
            </a:r>
            <a:r>
              <a:rPr lang="en-US" altLang="en-US" sz="2000" dirty="0" smtClean="0">
                <a:solidFill>
                  <a:srgbClr val="333399"/>
                </a:solidFill>
              </a:rPr>
              <a:t>? U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najvećem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broju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slučajeva</a:t>
            </a:r>
            <a:r>
              <a:rPr lang="en-US" altLang="en-US" sz="2000" dirty="0" smtClean="0">
                <a:solidFill>
                  <a:srgbClr val="333399"/>
                </a:solidFill>
              </a:rPr>
              <a:t> ne,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zbog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prirode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istraživanja</a:t>
            </a:r>
            <a:r>
              <a:rPr lang="en-US" altLang="en-US" sz="2000" dirty="0" smtClean="0">
                <a:solidFill>
                  <a:srgbClr val="333399"/>
                </a:solidFill>
              </a:rPr>
              <a:t>.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Osim</a:t>
            </a:r>
            <a:r>
              <a:rPr lang="en-US" altLang="en-US" sz="2000" dirty="0" smtClean="0">
                <a:solidFill>
                  <a:srgbClr val="333399"/>
                </a:solidFill>
              </a:rPr>
              <a:t> toga,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prioritet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x-none" altLang="en-US" sz="2000" dirty="0" smtClean="0">
                <a:solidFill>
                  <a:srgbClr val="333399"/>
                </a:solidFill>
              </a:rPr>
              <a:t>državnim organima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treba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bude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sprečavanje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otkrivanje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kažnjavanje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aktuelne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korupcije</a:t>
            </a:r>
            <a:r>
              <a:rPr lang="en-US" altLang="en-US" sz="2000" dirty="0" smtClean="0">
                <a:solidFill>
                  <a:srgbClr val="333399"/>
                </a:solidFill>
              </a:rPr>
              <a:t>, a ne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promena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utiska</a:t>
            </a:r>
            <a:r>
              <a:rPr lang="en-US" altLang="en-US" sz="2000" dirty="0" smtClean="0">
                <a:solidFill>
                  <a:srgbClr val="333399"/>
                </a:solidFill>
              </a:rPr>
              <a:t> o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nj</a:t>
            </a:r>
            <a:r>
              <a:rPr lang="x-none" altLang="en-US" sz="2000" dirty="0" smtClean="0">
                <a:solidFill>
                  <a:srgbClr val="333399"/>
                </a:solidFill>
              </a:rPr>
              <a:t>enoj rasprostranjenosti. </a:t>
            </a: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Glavni problemi Srbije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953000"/>
          </a:xfrm>
        </p:spPr>
        <p:txBody>
          <a:bodyPr/>
          <a:lstStyle/>
          <a:p>
            <a:r>
              <a:rPr lang="en-US" altLang="en-US" sz="1800" dirty="0" err="1" smtClean="0">
                <a:solidFill>
                  <a:srgbClr val="333399"/>
                </a:solidFill>
              </a:rPr>
              <a:t>Kršenje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usvojenih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antikorupcijskih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zakona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narušavanje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pravne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sigurnosti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usvajanjem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kontradiktornih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ili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nejasnih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odredaba</a:t>
            </a:r>
            <a:endParaRPr lang="en-US" altLang="en-US" sz="1800" dirty="0" smtClean="0">
              <a:solidFill>
                <a:srgbClr val="333399"/>
              </a:solidFill>
            </a:endParaRPr>
          </a:p>
          <a:p>
            <a:r>
              <a:rPr lang="en-US" altLang="en-US" sz="1800" dirty="0" err="1" smtClean="0">
                <a:solidFill>
                  <a:srgbClr val="333399"/>
                </a:solidFill>
              </a:rPr>
              <a:t>Nedovoljni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kapaciteti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organa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koji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vrše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nadzor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kontrolu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nad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primenom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zakona</a:t>
            </a:r>
            <a:r>
              <a:rPr lang="en-US" altLang="en-US" sz="1800" dirty="0" smtClean="0">
                <a:solidFill>
                  <a:srgbClr val="333399"/>
                </a:solidFill>
              </a:rPr>
              <a:t>;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diskreciona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ovlašćenja</a:t>
            </a:r>
            <a:r>
              <a:rPr lang="en-US" altLang="en-US" sz="1800" dirty="0" smtClean="0">
                <a:solidFill>
                  <a:srgbClr val="333399"/>
                </a:solidFill>
              </a:rPr>
              <a:t> u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određivanju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predmeta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provere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</a:p>
          <a:p>
            <a:r>
              <a:rPr lang="en-US" altLang="en-US" sz="1800" dirty="0" err="1" smtClean="0">
                <a:solidFill>
                  <a:srgbClr val="333399"/>
                </a:solidFill>
              </a:rPr>
              <a:t>Nema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učenja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osnovu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otkrivenih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slučajeva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korupcije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otkrivenih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obrazaca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koruptivnog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ponašanja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</a:p>
          <a:p>
            <a:r>
              <a:rPr lang="en-US" altLang="en-US" sz="1800" dirty="0" err="1" smtClean="0">
                <a:solidFill>
                  <a:srgbClr val="333399"/>
                </a:solidFill>
              </a:rPr>
              <a:t>Vaninstitucionalna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moć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političkih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stranaka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koji</a:t>
            </a:r>
            <a:r>
              <a:rPr lang="en-US" altLang="en-US" sz="1800" dirty="0" smtClean="0">
                <a:solidFill>
                  <a:srgbClr val="333399"/>
                </a:solidFill>
              </a:rPr>
              <a:t> se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odražava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rad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čitavog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javnog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sektora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</a:p>
          <a:p>
            <a:r>
              <a:rPr lang="en-US" altLang="en-US" sz="1800" dirty="0" err="1" smtClean="0">
                <a:solidFill>
                  <a:srgbClr val="333399"/>
                </a:solidFill>
              </a:rPr>
              <a:t>Nedovoljno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transparentan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proces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donošenja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odluka</a:t>
            </a:r>
            <a:r>
              <a:rPr lang="en-US" altLang="en-US" sz="1800" dirty="0" smtClean="0">
                <a:solidFill>
                  <a:srgbClr val="333399"/>
                </a:solidFill>
              </a:rPr>
              <a:t>,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nemogućnost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građana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da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utiču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njihov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sadržaj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neuređeno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lobiranje</a:t>
            </a:r>
            <a:endParaRPr lang="en-US" altLang="en-US" sz="1800" dirty="0" smtClean="0">
              <a:solidFill>
                <a:srgbClr val="333399"/>
              </a:solidFill>
            </a:endParaRPr>
          </a:p>
          <a:p>
            <a:r>
              <a:rPr lang="en-US" altLang="en-US" sz="1800" dirty="0" err="1" smtClean="0">
                <a:solidFill>
                  <a:srgbClr val="333399"/>
                </a:solidFill>
              </a:rPr>
              <a:t>Nepotrebne</a:t>
            </a:r>
            <a:r>
              <a:rPr lang="en-US" altLang="en-US" sz="1800" dirty="0" smtClean="0">
                <a:solidFill>
                  <a:srgbClr val="333399"/>
                </a:solidFill>
              </a:rPr>
              <a:t> procedure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državne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intervencije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koje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povećavaju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broj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situacija</a:t>
            </a:r>
            <a:r>
              <a:rPr lang="en-US" altLang="en-US" sz="1800" dirty="0" smtClean="0">
                <a:solidFill>
                  <a:srgbClr val="333399"/>
                </a:solidFill>
              </a:rPr>
              <a:t> u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kojima</a:t>
            </a:r>
            <a:r>
              <a:rPr lang="en-US" altLang="en-US" sz="1800" dirty="0" smtClean="0">
                <a:solidFill>
                  <a:srgbClr val="333399"/>
                </a:solidFill>
              </a:rPr>
              <a:t> do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korupcije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može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da</a:t>
            </a:r>
            <a:r>
              <a:rPr lang="en-US" altLang="en-US" sz="1800" dirty="0" smtClean="0">
                <a:solidFill>
                  <a:srgbClr val="333399"/>
                </a:solidFill>
              </a:rPr>
              <a:t>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dođe</a:t>
            </a:r>
            <a:endParaRPr lang="en-US" altLang="en-US" sz="18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en-US" altLang="en-US" sz="1800" dirty="0" smtClean="0"/>
              <a:t>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Prioriteti Srbije za borbu protiv korupcije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err="1" smtClean="0">
                <a:solidFill>
                  <a:srgbClr val="333399"/>
                </a:solidFill>
              </a:rPr>
              <a:t>Borba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protiv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korupcije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može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biti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uspešna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jedino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ako</a:t>
            </a:r>
            <a:r>
              <a:rPr lang="en-US" altLang="en-US" sz="2000" dirty="0" smtClean="0">
                <a:solidFill>
                  <a:srgbClr val="333399"/>
                </a:solidFill>
              </a:rPr>
              <a:t> je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organizovana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sistemski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način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x-none" altLang="en-US" sz="2000" dirty="0" smtClean="0">
                <a:solidFill>
                  <a:srgbClr val="333399"/>
                </a:solidFill>
              </a:rPr>
              <a:t>ako se primenjuju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načela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pravne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države</a:t>
            </a:r>
            <a:r>
              <a:rPr lang="en-US" altLang="en-US" sz="2000" dirty="0" smtClean="0">
                <a:solidFill>
                  <a:srgbClr val="333399"/>
                </a:solidFill>
              </a:rPr>
              <a:t>, </a:t>
            </a:r>
            <a:r>
              <a:rPr lang="x-none" altLang="en-US" sz="2000" dirty="0" smtClean="0">
                <a:solidFill>
                  <a:srgbClr val="333399"/>
                </a:solidFill>
              </a:rPr>
              <a:t>ako je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rad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x-none" altLang="en-US" sz="2000" dirty="0" smtClean="0">
                <a:solidFill>
                  <a:srgbClr val="333399"/>
                </a:solidFill>
              </a:rPr>
              <a:t>i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nstitucija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x-none" altLang="en-US" sz="2000" dirty="0" smtClean="0">
                <a:solidFill>
                  <a:srgbClr val="333399"/>
                </a:solidFill>
              </a:rPr>
              <a:t>koordiniran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uz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striktno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poštovanje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njihovih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ustavnih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zakonskih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nadležnosti</a:t>
            </a:r>
            <a:r>
              <a:rPr lang="en-US" altLang="en-US" sz="2000" dirty="0" smtClean="0">
                <a:solidFill>
                  <a:srgbClr val="333399"/>
                </a:solidFill>
              </a:rPr>
              <a:t>.  </a:t>
            </a:r>
            <a:endParaRPr lang="x-none" altLang="en-US" sz="2000" dirty="0" smtClean="0">
              <a:solidFill>
                <a:srgbClr val="333399"/>
              </a:solidFill>
            </a:endParaRPr>
          </a:p>
          <a:p>
            <a:r>
              <a:rPr lang="x-none" altLang="en-US" sz="2000" dirty="0" smtClean="0">
                <a:solidFill>
                  <a:srgbClr val="333399"/>
                </a:solidFill>
              </a:rPr>
              <a:t>Nova Nacionalna strategija za borbu protiv korupcije i prateći Akcioni plan sadrže mnoga korisna rešenja, ali postavljeni ciljevi nisu dovoljno ambiciozni da bi doveli do korenitih promena, dok Strategija ne govori ništa o pojedinim veoma važnim pitanjima kao što su sadašnji sistem “koordinacije borbe protiv korupcije”, “lanac komandovanja” i odabir slučajeva kod ispitivanja krupnih afera i pitanje netransparentnih sporazuma i pregovaranja sa stranim državama, kreditorima i investitorima </a:t>
            </a: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066800"/>
          </a:xfrm>
        </p:spPr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>
                <a:solidFill>
                  <a:srgbClr val="FF0000"/>
                </a:solidFill>
              </a:rPr>
              <a:t>Indeks percepcije korupcije za 2013</a:t>
            </a:r>
            <a:r>
              <a:rPr lang="pl-PL" smtClean="0"/>
              <a:t/>
            </a:r>
            <a:br>
              <a:rPr lang="pl-PL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49580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x-none" sz="3600" b="1" kern="1200" dirty="0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x-none" sz="3600" b="1" kern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Globalni 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(177 </a:t>
            </a:r>
            <a:r>
              <a:rPr lang="x-none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država/teritorija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)</a:t>
            </a:r>
            <a:r>
              <a:rPr lang="en-US" sz="3200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endParaRPr lang="en-US" sz="3200" b="1" kern="1200" dirty="0">
              <a:solidFill>
                <a:srgbClr val="0070C0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x-none" sz="3600" b="1" kern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agregatni Indeks 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(</a:t>
            </a:r>
            <a:r>
              <a:rPr lang="x-none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do 13 različitih izvora podataka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)</a:t>
            </a:r>
            <a:endParaRPr lang="en-US" b="1" kern="1200" dirty="0">
              <a:solidFill>
                <a:srgbClr val="0070C0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sz="3600" b="1" kern="12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x-none" sz="3600" b="1" kern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koji meri opažanje 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(</a:t>
            </a:r>
            <a:r>
              <a:rPr lang="x-none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eksperata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/</a:t>
            </a:r>
            <a:r>
              <a:rPr lang="x-none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poslovnih ljudi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)</a:t>
            </a:r>
            <a:r>
              <a:rPr lang="x-none" sz="3200" b="1" kern="1200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x-none" sz="3600" b="1" kern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korupcije 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(“</a:t>
            </a:r>
            <a:r>
              <a:rPr lang="en-US" b="1" kern="1200" dirty="0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zloupotreba</a:t>
            </a:r>
            <a:r>
              <a:rPr lang="en-US" b="1" kern="1200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javnih</a:t>
            </a:r>
            <a:r>
              <a:rPr lang="en-US" b="1" kern="1200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ovlašćenja</a:t>
            </a:r>
            <a:r>
              <a:rPr lang="en-US" b="1" kern="1200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za</a:t>
            </a:r>
            <a:r>
              <a:rPr lang="en-US" b="1" kern="1200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privatnu</a:t>
            </a:r>
            <a:r>
              <a:rPr lang="en-US" b="1" kern="1200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korist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”)</a:t>
            </a: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x-none" sz="3600" b="1" kern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u javnom sektoru 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(</a:t>
            </a:r>
            <a:r>
              <a:rPr lang="x-none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državni funkcioneri i javni službenici</a:t>
            </a:r>
            <a:r>
              <a:rPr lang="en-US" b="1" kern="1200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)</a:t>
            </a:r>
            <a:endParaRPr lang="en-GB" b="1" kern="1200" dirty="0" smtClean="0">
              <a:solidFill>
                <a:srgbClr val="0070C0"/>
              </a:solidFill>
              <a:latin typeface="Arial Narrow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Prioriteti Srbije za borbu protiv korupcije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000" dirty="0" smtClean="0"/>
              <a:t>Obezbeđenje </a:t>
            </a:r>
            <a:r>
              <a:rPr lang="x-none" sz="2000" b="1" dirty="0" smtClean="0"/>
              <a:t>veće javnosti rada državnih organa </a:t>
            </a:r>
            <a:r>
              <a:rPr lang="x-none" sz="2000" dirty="0" smtClean="0"/>
              <a:t>(uključujući i pravila o javnim rasprava i lobiranju, povećanju javnosti podataka o radu Vlade, javnih preduzeća i drugih institucija),</a:t>
            </a:r>
          </a:p>
          <a:p>
            <a:r>
              <a:rPr lang="x-none" sz="2000" b="1" dirty="0" smtClean="0"/>
              <a:t>Smanjenje regulatornih i finansijskih intervencija države</a:t>
            </a:r>
            <a:r>
              <a:rPr lang="x-none" sz="2000" dirty="0" smtClean="0"/>
              <a:t> (npr. dozvole, odobrenja, subvencije) koje stvaraju rizike za korupciju,</a:t>
            </a:r>
          </a:p>
          <a:p>
            <a:r>
              <a:rPr lang="x-none" sz="2000" dirty="0" smtClean="0"/>
              <a:t>Temeljna reforma uređenja javnog sektora</a:t>
            </a:r>
          </a:p>
          <a:p>
            <a:r>
              <a:rPr lang="x-none" sz="2000" dirty="0" smtClean="0"/>
              <a:t>Poštovanje i jačanje </a:t>
            </a:r>
            <a:r>
              <a:rPr lang="x-none" sz="2000" b="1" dirty="0" smtClean="0"/>
              <a:t>uloge nezavisnih državnih organa</a:t>
            </a:r>
            <a:r>
              <a:rPr lang="x-none" sz="2000" dirty="0" smtClean="0"/>
              <a:t> i obezbeđenje primene njihovih odluka i preporuka</a:t>
            </a:r>
          </a:p>
          <a:p>
            <a:r>
              <a:rPr lang="x-none" sz="2000" dirty="0" smtClean="0"/>
              <a:t>Obezbeđivanje </a:t>
            </a:r>
            <a:r>
              <a:rPr lang="x-none" sz="2000" b="1" dirty="0" smtClean="0"/>
              <a:t>javnosti medijskog vlasništva</a:t>
            </a:r>
            <a:r>
              <a:rPr lang="x-none" sz="2000" dirty="0" smtClean="0"/>
              <a:t> i finansiranja medija </a:t>
            </a:r>
          </a:p>
          <a:p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Prioriteti Srbije za borbu protiv korupcije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000" b="1" dirty="0" smtClean="0"/>
              <a:t>Nezavisno, efikasno i odgovorno pravosuđe</a:t>
            </a:r>
          </a:p>
          <a:p>
            <a:r>
              <a:rPr lang="x-none" sz="2000" dirty="0" smtClean="0"/>
              <a:t>Zaštita </a:t>
            </a:r>
            <a:r>
              <a:rPr lang="x-none" sz="2000" b="1" dirty="0" smtClean="0"/>
              <a:t>uzbunjivača i svedoka korupcije, proaktivni pristup</a:t>
            </a:r>
            <a:r>
              <a:rPr lang="x-none" sz="2000" dirty="0" smtClean="0"/>
              <a:t> u istraživanju korupcije i mere za </a:t>
            </a:r>
            <a:r>
              <a:rPr lang="x-none" sz="2000" b="1" dirty="0" smtClean="0"/>
              <a:t>kontrolu imovine javnih funkcionera i službenika</a:t>
            </a:r>
          </a:p>
          <a:p>
            <a:r>
              <a:rPr lang="x-none" sz="2000" dirty="0" smtClean="0"/>
              <a:t>Striktna </a:t>
            </a:r>
            <a:r>
              <a:rPr lang="x-none" sz="2000" b="1" dirty="0" smtClean="0"/>
              <a:t>kontrola tačnosti i potpunosti izveštaja o finansiranju kampanja i političkih stranaka</a:t>
            </a:r>
            <a:r>
              <a:rPr lang="x-none" sz="2000" dirty="0" smtClean="0"/>
              <a:t>, ispitivanje sumnji i navoda o kupovini glasova na izborima i zloupotrebama javnih resursa u kampanjama</a:t>
            </a:r>
          </a:p>
          <a:p>
            <a:r>
              <a:rPr lang="x-none" sz="2000" dirty="0" smtClean="0"/>
              <a:t>Rešavanje svih slučajeva u kojima se sumnjalo u korupciju </a:t>
            </a:r>
            <a:r>
              <a:rPr lang="x-none" sz="2000" b="1" dirty="0" smtClean="0"/>
              <a:t>iz ranijih godina </a:t>
            </a:r>
            <a:r>
              <a:rPr lang="x-none" sz="2000" dirty="0" smtClean="0"/>
              <a:t>i</a:t>
            </a:r>
            <a:r>
              <a:rPr lang="x-none" sz="2000" b="1" dirty="0" smtClean="0"/>
              <a:t> uspostavljanje strukture državnog represivnog aparata</a:t>
            </a:r>
            <a:r>
              <a:rPr lang="x-none" sz="2000" dirty="0" smtClean="0"/>
              <a:t> koja će omogućiti da se takve radnje otkriju i kazne u budućnosti, umesto sadašnjih </a:t>
            </a:r>
            <a:r>
              <a:rPr lang="x-none" sz="2000" i="1" dirty="0" smtClean="0"/>
              <a:t>ad hoc</a:t>
            </a:r>
            <a:r>
              <a:rPr lang="x-none" sz="2000" dirty="0" smtClean="0"/>
              <a:t> mehanizama.     </a:t>
            </a:r>
            <a:r>
              <a:rPr lang="sr-Latn-CS" sz="2000" dirty="0" smtClean="0"/>
              <a:t> </a:t>
            </a:r>
            <a:endParaRPr lang="en-US" sz="2000" dirty="0" smtClean="0"/>
          </a:p>
          <a:p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0649" t="18753" r="12523" b="23441"/>
          <a:stretch>
            <a:fillRect/>
          </a:stretch>
        </p:blipFill>
        <p:spPr bwMode="auto">
          <a:xfrm>
            <a:off x="3175" y="1355725"/>
            <a:ext cx="91376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Rectangle 4" descr="Dark downward diagonal"/>
          <p:cNvSpPr>
            <a:spLocks noChangeArrowheads="1"/>
          </p:cNvSpPr>
          <p:nvPr/>
        </p:nvSpPr>
        <p:spPr bwMode="auto">
          <a:xfrm>
            <a:off x="3810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6858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x-none" sz="3200" b="1" dirty="0" smtClean="0">
                <a:solidFill>
                  <a:schemeClr val="bg1"/>
                </a:solidFill>
                <a:latin typeface="Arial Narrow" charset="0"/>
                <a:ea typeface="+mj-ea"/>
              </a:rPr>
              <a:t>INDEKS PERCEPCIJE KORUPCIJE 2</a:t>
            </a: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+mj-ea"/>
              </a:rPr>
              <a:t>013</a:t>
            </a:r>
            <a:endParaRPr lang="en-GB" sz="3200" b="1" dirty="0" smtClean="0">
              <a:solidFill>
                <a:schemeClr val="bg1"/>
              </a:solidFill>
              <a:latin typeface="Arial Narrow" charset="0"/>
              <a:ea typeface="+mj-ea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/>
          <a:srcRect l="10709" t="13281" r="70625" b="80052"/>
          <a:stretch>
            <a:fillRect/>
          </a:stretch>
        </p:blipFill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/>
          <a:srcRect t="15227"/>
          <a:stretch>
            <a:fillRect/>
          </a:stretch>
        </p:blipFill>
        <p:spPr bwMode="auto">
          <a:xfrm>
            <a:off x="1143000" y="4932363"/>
            <a:ext cx="67056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0" y="6324600"/>
            <a:ext cx="4191000" cy="22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335088"/>
            <a:ext cx="67056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7" name="TextBox 2"/>
          <p:cNvSpPr txBox="1">
            <a:spLocks noChangeArrowheads="1"/>
          </p:cNvSpPr>
          <p:nvPr/>
        </p:nvSpPr>
        <p:spPr bwMode="auto">
          <a:xfrm>
            <a:off x="1295400" y="1524000"/>
            <a:ext cx="3048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1400">
                <a:solidFill>
                  <a:srgbClr val="FFFFFF"/>
                </a:solidFill>
                <a:latin typeface="Arial" pitchFamily="34" charset="0"/>
              </a:rPr>
              <a:t>Opažanje nivoa korupcije u javnom sektoru u</a:t>
            </a:r>
            <a:r>
              <a:rPr lang="en-GB" altLang="en-US" sz="1400">
                <a:solidFill>
                  <a:srgbClr val="FFFFFF"/>
                </a:solidFill>
                <a:latin typeface="Arial" pitchFamily="34" charset="0"/>
              </a:rPr>
              <a:t> 177 </a:t>
            </a:r>
            <a:r>
              <a:rPr lang="en-US" altLang="en-US" sz="1400">
                <a:solidFill>
                  <a:srgbClr val="FFFFFF"/>
                </a:solidFill>
                <a:latin typeface="Arial" pitchFamily="34" charset="0"/>
              </a:rPr>
              <a:t>država</a:t>
            </a:r>
            <a:r>
              <a:rPr lang="en-GB" altLang="en-US" sz="1400">
                <a:solidFill>
                  <a:srgbClr val="FFFFFF"/>
                </a:solidFill>
                <a:latin typeface="Arial" pitchFamily="34" charset="0"/>
              </a:rPr>
              <a:t>/ter</a:t>
            </a:r>
            <a:r>
              <a:rPr lang="en-US" altLang="en-US" sz="1400">
                <a:solidFill>
                  <a:srgbClr val="FFFFFF"/>
                </a:solidFill>
                <a:latin typeface="Arial" pitchFamily="34" charset="0"/>
              </a:rPr>
              <a:t>itorija širom sveta</a:t>
            </a:r>
            <a:r>
              <a:rPr lang="en-GB" altLang="en-US" sz="1400">
                <a:solidFill>
                  <a:srgbClr val="FFFFFF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1295400" y="2438400"/>
            <a:ext cx="2286000" cy="2278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en-US" sz="1800" b="1">
                <a:solidFill>
                  <a:srgbClr val="FFFFFF"/>
                </a:solidFill>
                <a:latin typeface="Arial" pitchFamily="34" charset="0"/>
              </a:rPr>
              <a:t>GLOBAL</a:t>
            </a:r>
            <a:r>
              <a:rPr lang="en-US" altLang="en-US" sz="1800" b="1">
                <a:solidFill>
                  <a:srgbClr val="FFFFFF"/>
                </a:solidFill>
                <a:latin typeface="Arial" pitchFamily="34" charset="0"/>
              </a:rPr>
              <a:t>NI REZULTATI</a:t>
            </a:r>
            <a:endParaRPr lang="de-DE" altLang="en-US" sz="1800" b="1">
              <a:solidFill>
                <a:srgbClr val="FFFFFF"/>
              </a:solidFill>
              <a:latin typeface="Arial" pitchFamily="34" charset="0"/>
            </a:endParaRPr>
          </a:p>
          <a:p>
            <a:r>
              <a:rPr lang="de-DE" altLang="en-US" sz="1800" b="1">
                <a:solidFill>
                  <a:srgbClr val="FFFFFF"/>
                </a:solidFill>
                <a:latin typeface="Arial" pitchFamily="34" charset="0"/>
              </a:rPr>
              <a:t>70% </a:t>
            </a:r>
            <a:r>
              <a:rPr lang="en-US" altLang="en-US" sz="1800" b="1">
                <a:solidFill>
                  <a:srgbClr val="FFFFFF"/>
                </a:solidFill>
                <a:latin typeface="Arial" pitchFamily="34" charset="0"/>
              </a:rPr>
              <a:t>zemalja ima ocenu manju od 50 od mogućih 100</a:t>
            </a:r>
            <a:r>
              <a:rPr lang="de-DE" altLang="en-US" sz="1800" b="1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endParaRPr lang="de-DE" altLang="en-US" sz="18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de-DE" altLang="en-US" sz="1800" b="1">
                <a:solidFill>
                  <a:srgbClr val="FFFFFF"/>
                </a:solidFill>
                <a:latin typeface="Arial" pitchFamily="34" charset="0"/>
              </a:rPr>
              <a:t>43 </a:t>
            </a:r>
            <a:r>
              <a:rPr lang="en-US" altLang="en-US" sz="1600" b="1">
                <a:solidFill>
                  <a:srgbClr val="FFFFFF"/>
                </a:solidFill>
                <a:latin typeface="Arial" pitchFamily="34" charset="0"/>
              </a:rPr>
              <a:t>je prosečna ocena za ceo svet</a:t>
            </a:r>
            <a:endParaRPr lang="en-GB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 descr="Dark downward diagonal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6858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x-none" sz="3200" b="1" dirty="0">
                <a:solidFill>
                  <a:schemeClr val="bg1"/>
                </a:solidFill>
                <a:latin typeface="Arial Narrow" charset="0"/>
              </a:rPr>
              <a:t>INDEKS PERCEPCIJE KORUPCIJE 2</a:t>
            </a:r>
            <a:r>
              <a:rPr lang="en-US" sz="3200" b="1" dirty="0" smtClean="0">
                <a:solidFill>
                  <a:schemeClr val="bg1"/>
                </a:solidFill>
                <a:latin typeface="Arial Narrow" charset="0"/>
              </a:rPr>
              <a:t>013</a:t>
            </a:r>
            <a:endParaRPr lang="en-GB" sz="3200" b="1" dirty="0" smtClean="0">
              <a:solidFill>
                <a:schemeClr val="bg1"/>
              </a:solidFill>
              <a:latin typeface="Arial Narrow" charset="0"/>
              <a:ea typeface="+mj-ea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/>
          <a:srcRect l="10709" t="13281" r="70625" b="80052"/>
          <a:stretch>
            <a:fillRect/>
          </a:stretch>
        </p:blipFill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447800"/>
          <a:ext cx="1987550" cy="5303839"/>
        </p:xfrm>
        <a:graphic>
          <a:graphicData uri="http://schemas.openxmlformats.org/drawingml/2006/table">
            <a:tbl>
              <a:tblPr/>
              <a:tblGrid>
                <a:gridCol w="371009"/>
                <a:gridCol w="92752"/>
                <a:gridCol w="1073278"/>
                <a:gridCol w="450511"/>
              </a:tblGrid>
              <a:tr h="36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COUNTRY/</a:t>
                      </a:r>
                      <a:br>
                        <a:rPr lang="en-GB" sz="1200" b="1" i="0" u="none" strike="noStrike" dirty="0">
                          <a:effectLst/>
                          <a:latin typeface="Arial Narrow"/>
                        </a:rPr>
                      </a:br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TERRITORY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effectLst/>
                          <a:latin typeface="Arial Narrow"/>
                        </a:rPr>
                        <a:t>SCORE</a:t>
                      </a:r>
                      <a:endParaRPr lang="en-GB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Denmark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New Zealand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Finland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Sweden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Norway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Singapore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Netherlands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Canada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Luxembourg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Iceland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United Kingdom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Barbados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Belgium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Hong Kong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Japan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Uruguay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United </a:t>
                      </a:r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States of America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Ireland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The Bahamas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Chile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Saint Lucia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7450" y="1584325"/>
          <a:ext cx="1987550" cy="5121279"/>
        </p:xfrm>
        <a:graphic>
          <a:graphicData uri="http://schemas.openxmlformats.org/drawingml/2006/table">
            <a:tbl>
              <a:tblPr/>
              <a:tblGrid>
                <a:gridCol w="371009"/>
                <a:gridCol w="92753"/>
                <a:gridCol w="1073277"/>
                <a:gridCol w="450511"/>
              </a:tblGrid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Austria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United Arab Emirates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Estonia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Qatar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Botswana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Bhutan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Cyprus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Portugal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Puerto Rico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Saint Vincent </a:t>
                      </a:r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and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the </a:t>
                      </a:r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Grenadines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Taiwan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Brunei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Poland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Spain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Cape Verde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Dominica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Lithuania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Slovenia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Malta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South Korea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Hungary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Seychelles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Costa 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Latvia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447800"/>
          <a:ext cx="1987550" cy="5304212"/>
        </p:xfrm>
        <a:graphic>
          <a:graphicData uri="http://schemas.openxmlformats.org/drawingml/2006/table">
            <a:tbl>
              <a:tblPr/>
              <a:tblGrid>
                <a:gridCol w="371010"/>
                <a:gridCol w="92751"/>
                <a:gridCol w="1073277"/>
                <a:gridCol w="450512"/>
              </a:tblGrid>
              <a:tr h="365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COUNTRY/</a:t>
                      </a:r>
                      <a:br>
                        <a:rPr lang="en-GB" sz="1200" b="1" i="0" u="none" strike="noStrike">
                          <a:effectLst/>
                          <a:latin typeface="Arial Narrow"/>
                        </a:rPr>
                      </a:br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TERRITORY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SCORE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Rwanda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Mauritius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Malaysia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Turkey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Georgia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Lesotho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Bahrain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Croatia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Czech Republic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Namibia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Oman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Slovakia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Ghana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Saudi Arabia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Jordan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Macedonia FYR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Montenegro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Kuwait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Romania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Bosnia and Herzegovina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Brazil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Sao Tome and Principe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80250" y="1584325"/>
          <a:ext cx="1987550" cy="5121282"/>
        </p:xfrm>
        <a:graphic>
          <a:graphicData uri="http://schemas.openxmlformats.org/drawingml/2006/table">
            <a:tbl>
              <a:tblPr/>
              <a:tblGrid>
                <a:gridCol w="371009"/>
                <a:gridCol w="92752"/>
                <a:gridCol w="1073278"/>
                <a:gridCol w="450511"/>
              </a:tblGrid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Serbia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South Africa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Bulgaria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Senegal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Tunisia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Greece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Swaziland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Burkina Faso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El Salvador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Jamaica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Liberia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Mongolia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Peru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Trinidad and Tobago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Zambia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Malawi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Morocco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Sri Lanka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Algeria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Armenia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Benin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Colombia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Djibouti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Philippines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Suriname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 descr="Dark downward diagonal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6858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Arial Narrow" charset="0"/>
                <a:ea typeface="+mj-ea"/>
              </a:rPr>
              <a:t>INDEKS PERCEPCIJE KORUPCIJE </a:t>
            </a: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+mj-ea"/>
              </a:rPr>
              <a:t>2013</a:t>
            </a:r>
            <a:endParaRPr lang="en-GB" sz="3200" b="1" dirty="0" smtClean="0">
              <a:solidFill>
                <a:schemeClr val="bg1"/>
              </a:solidFill>
              <a:latin typeface="Arial Narrow" charset="0"/>
              <a:ea typeface="+mj-ea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/>
          <a:srcRect l="10709" t="13281" r="70625" b="80052"/>
          <a:stretch>
            <a:fillRect/>
          </a:stretch>
        </p:blipFill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4150" y="1600200"/>
          <a:ext cx="1987550" cy="5121358"/>
        </p:xfrm>
        <a:graphic>
          <a:graphicData uri="http://schemas.openxmlformats.org/drawingml/2006/table">
            <a:tbl>
              <a:tblPr/>
              <a:tblGrid>
                <a:gridCol w="371010"/>
                <a:gridCol w="92751"/>
                <a:gridCol w="1073277"/>
                <a:gridCol w="450512"/>
              </a:tblGrid>
              <a:tr h="3657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COUNTRY/</a:t>
                      </a:r>
                      <a:br>
                        <a:rPr lang="en-GB" sz="1200" b="1" i="0" u="none" strike="noStrike" dirty="0">
                          <a:effectLst/>
                          <a:latin typeface="Arial Narrow"/>
                        </a:rPr>
                      </a:br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TERRITORY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SCORE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Ecuador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Moldova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Panama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Thailand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Argentina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Bolivia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Gabon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Mexico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Niger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Ethiopia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Kosovo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United Republic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Arial"/>
                        </a:rPr>
                        <a:t> of </a:t>
                      </a:r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Tanzania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Egypt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Indonesia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Albania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Nepal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Vietnam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Mauritania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Mozambique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Sierra Leone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East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Arial"/>
                        </a:rPr>
                        <a:t> Timor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Belarus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Dominican Republic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9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Guatemala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57450" y="1600200"/>
          <a:ext cx="1987550" cy="4819655"/>
        </p:xfrm>
        <a:graphic>
          <a:graphicData uri="http://schemas.openxmlformats.org/drawingml/2006/table">
            <a:tbl>
              <a:tblPr/>
              <a:tblGrid>
                <a:gridCol w="371009"/>
                <a:gridCol w="92752"/>
                <a:gridCol w="1193531"/>
                <a:gridCol w="330258"/>
              </a:tblGrid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Togo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Azerbaijan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Comoros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Gambia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Lebanon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Madagascar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Mali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Nicaragua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Pakistan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Russia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Bangladesh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Ivory Coast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Guyana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Kenya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Honduras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Kazakhstan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Laos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Uganda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Cameroon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Central African Republic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Iran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Nigeria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Papua New Guinea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Ukraine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30750" y="1600200"/>
          <a:ext cx="1987550" cy="4864096"/>
        </p:xfrm>
        <a:graphic>
          <a:graphicData uri="http://schemas.openxmlformats.org/drawingml/2006/table">
            <a:tbl>
              <a:tblPr/>
              <a:tblGrid>
                <a:gridCol w="371009"/>
                <a:gridCol w="92752"/>
                <a:gridCol w="1073278"/>
                <a:gridCol w="450511"/>
              </a:tblGrid>
              <a:tr h="3657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Arial Narrow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COUNTRY/</a:t>
                      </a:r>
                      <a:br>
                        <a:rPr lang="en-GB" sz="1200" b="1" i="0" u="none" strike="noStrike">
                          <a:effectLst/>
                          <a:latin typeface="Arial Narrow"/>
                        </a:rPr>
                      </a:br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TERRITORY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 Narrow"/>
                        </a:rPr>
                        <a:t>SCORE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Guinea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Kyrgyzstan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Paraguay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Angola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Republic of Congo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Democratic Republic of the Congo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Tajikistan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Burundi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Myanmar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Zimbabwe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Cambodia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Eritrea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Venezuela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Chad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Equatorial Guinea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Guinea Bissau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Haiti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Yemen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Syria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Turkmenistan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04050" y="1600200"/>
          <a:ext cx="1987550" cy="1625600"/>
        </p:xfrm>
        <a:graphic>
          <a:graphicData uri="http://schemas.openxmlformats.org/drawingml/2006/table">
            <a:tbl>
              <a:tblPr/>
              <a:tblGrid>
                <a:gridCol w="371009"/>
                <a:gridCol w="92752"/>
                <a:gridCol w="1073278"/>
                <a:gridCol w="450511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Uzbekistan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Iraq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Libya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South Sudan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Sudan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Afghanistan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Arial"/>
                        </a:rPr>
                        <a:t>North Korea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Somalia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jana\AppData\Local\Temp\M. CPI2013_EasternEuropeandCentralAsia_english_embargoed-3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2"/>
            <a:ext cx="12382500" cy="791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19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jana\AppData\Local\Temp\J. CPI2013_map-and-country-results_english_embargoed-3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0" cy="754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827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181600" y="765175"/>
            <a:ext cx="3962400" cy="4876800"/>
            <a:chOff x="3348" y="864"/>
            <a:chExt cx="2412" cy="3072"/>
          </a:xfrm>
        </p:grpSpPr>
        <p:pic>
          <p:nvPicPr>
            <p:cNvPr id="6149" name="Picture 3" descr="TI KENYA_KUBI_JAN200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8" y="864"/>
              <a:ext cx="241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4"/>
            <p:cNvSpPr>
              <a:spLocks noChangeArrowheads="1"/>
            </p:cNvSpPr>
            <p:nvPr/>
          </p:nvSpPr>
          <p:spPr bwMode="auto">
            <a:xfrm>
              <a:off x="3504" y="864"/>
              <a:ext cx="1920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en-US"/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676400"/>
            <a:ext cx="4968875" cy="4343400"/>
          </a:xfrm>
        </p:spPr>
        <p:txBody>
          <a:bodyPr/>
          <a:lstStyle/>
          <a:p>
            <a:r>
              <a:rPr lang="en-GB" altLang="en-US" sz="2000" smtClean="0">
                <a:solidFill>
                  <a:srgbClr val="333399"/>
                </a:solidFill>
              </a:rPr>
              <a:t>Meri stepen u ko</a:t>
            </a:r>
            <a:r>
              <a:rPr lang="sr-Latn-CS" altLang="en-US" sz="2000" smtClean="0">
                <a:solidFill>
                  <a:srgbClr val="333399"/>
                </a:solidFill>
              </a:rPr>
              <a:t>jem se opaža korumpiranost </a:t>
            </a:r>
            <a:r>
              <a:rPr lang="en-US" altLang="en-US" sz="2000" smtClean="0">
                <a:solidFill>
                  <a:srgbClr val="333399"/>
                </a:solidFill>
              </a:rPr>
              <a:t>u javnom sektoru (korumpiranosti državnih funkcionera i javnih službenika)  </a:t>
            </a:r>
            <a:endParaRPr lang="sr-Latn-CS" altLang="en-US" sz="2000" smtClean="0">
              <a:solidFill>
                <a:srgbClr val="333399"/>
              </a:solidFill>
            </a:endParaRPr>
          </a:p>
          <a:p>
            <a:pPr algn="just"/>
            <a:r>
              <a:rPr lang="sr-Latn-CS" altLang="en-US" sz="2000" smtClean="0">
                <a:solidFill>
                  <a:srgbClr val="333399"/>
                </a:solidFill>
              </a:rPr>
              <a:t>Indeks se sačinjava na osnovu </a:t>
            </a:r>
            <a:r>
              <a:rPr lang="sr-Latn-CS" altLang="en-US" sz="2000" b="1" smtClean="0">
                <a:solidFill>
                  <a:srgbClr val="333399"/>
                </a:solidFill>
              </a:rPr>
              <a:t>1</a:t>
            </a:r>
            <a:r>
              <a:rPr lang="en-US" altLang="en-US" sz="2000" b="1" smtClean="0">
                <a:solidFill>
                  <a:srgbClr val="333399"/>
                </a:solidFill>
              </a:rPr>
              <a:t>3</a:t>
            </a:r>
            <a:r>
              <a:rPr lang="sr-Latn-CS" altLang="en-US" sz="2000" b="1" smtClean="0">
                <a:solidFill>
                  <a:srgbClr val="333399"/>
                </a:solidFill>
              </a:rPr>
              <a:t> različitih istraživanja i studija</a:t>
            </a:r>
            <a:r>
              <a:rPr lang="sr-Latn-CS" altLang="en-US" sz="2000" smtClean="0">
                <a:solidFill>
                  <a:srgbClr val="333399"/>
                </a:solidFill>
              </a:rPr>
              <a:t>, koj</a:t>
            </a:r>
            <a:r>
              <a:rPr lang="en-US" altLang="en-US" sz="2000" smtClean="0">
                <a:solidFill>
                  <a:srgbClr val="333399"/>
                </a:solidFill>
              </a:rPr>
              <a:t>a</a:t>
            </a:r>
            <a:r>
              <a:rPr lang="sr-Latn-CS" altLang="en-US" sz="2000" smtClean="0">
                <a:solidFill>
                  <a:srgbClr val="333399"/>
                </a:solidFill>
              </a:rPr>
              <a:t> ispituju mišljenj</a:t>
            </a:r>
            <a:r>
              <a:rPr lang="en-US" altLang="en-US" sz="2000" smtClean="0">
                <a:solidFill>
                  <a:srgbClr val="333399"/>
                </a:solidFill>
              </a:rPr>
              <a:t>a</a:t>
            </a:r>
            <a:r>
              <a:rPr lang="sr-Latn-CS" altLang="en-US" sz="2000" smtClean="0">
                <a:solidFill>
                  <a:srgbClr val="333399"/>
                </a:solidFill>
              </a:rPr>
              <a:t> stručnjaka, predstavnika institucija i poslovnih ljudi</a:t>
            </a:r>
          </a:p>
          <a:p>
            <a:pPr algn="just"/>
            <a:r>
              <a:rPr lang="sr-Latn-CS" altLang="en-US" sz="2000" b="1" smtClean="0">
                <a:solidFill>
                  <a:srgbClr val="333399"/>
                </a:solidFill>
              </a:rPr>
              <a:t>U 20</a:t>
            </a:r>
            <a:r>
              <a:rPr lang="en-US" altLang="en-US" sz="2000" b="1" smtClean="0">
                <a:solidFill>
                  <a:srgbClr val="333399"/>
                </a:solidFill>
              </a:rPr>
              <a:t>13 rangirano je ukupno 1</a:t>
            </a:r>
            <a:r>
              <a:rPr lang="sr-Latn-CS" altLang="en-US" sz="2000" b="1" smtClean="0">
                <a:solidFill>
                  <a:srgbClr val="333399"/>
                </a:solidFill>
              </a:rPr>
              <a:t>7</a:t>
            </a:r>
            <a:r>
              <a:rPr lang="en-US" altLang="en-US" sz="2000" b="1" smtClean="0">
                <a:solidFill>
                  <a:srgbClr val="333399"/>
                </a:solidFill>
              </a:rPr>
              <a:t>7 država</a:t>
            </a:r>
            <a:r>
              <a:rPr lang="sr-Latn-CS" altLang="en-US" sz="2000" b="1" smtClean="0">
                <a:solidFill>
                  <a:srgbClr val="333399"/>
                </a:solidFill>
              </a:rPr>
              <a:t>/teritorija</a:t>
            </a:r>
            <a:r>
              <a:rPr lang="en-US" altLang="en-US" sz="2000" smtClean="0">
                <a:solidFill>
                  <a:srgbClr val="333399"/>
                </a:solidFill>
              </a:rPr>
              <a:t>, jedna više u odnosu na 20</a:t>
            </a:r>
            <a:r>
              <a:rPr lang="sr-Latn-CS" altLang="en-US" sz="2000" smtClean="0">
                <a:solidFill>
                  <a:srgbClr val="333399"/>
                </a:solidFill>
              </a:rPr>
              <a:t>12</a:t>
            </a:r>
            <a:r>
              <a:rPr lang="en-US" altLang="en-US" sz="2000" smtClean="0">
                <a:solidFill>
                  <a:srgbClr val="333399"/>
                </a:solidFill>
              </a:rPr>
              <a:t>.</a:t>
            </a:r>
          </a:p>
          <a:p>
            <a:pPr algn="just"/>
            <a:endParaRPr lang="en-US" altLang="en-US" sz="2000" smtClean="0">
              <a:solidFill>
                <a:srgbClr val="333399"/>
              </a:solidFill>
            </a:endParaRPr>
          </a:p>
          <a:p>
            <a:pPr algn="just"/>
            <a:endParaRPr lang="sr-Latn-CS" altLang="en-US" sz="2300" smtClean="0">
              <a:solidFill>
                <a:srgbClr val="333399"/>
              </a:solidFill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620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200"/>
              </a:lnSpc>
            </a:pPr>
            <a:r>
              <a:rPr lang="de-DE" altLang="en-US" sz="3200" b="1">
                <a:solidFill>
                  <a:srgbClr val="FF0000"/>
                </a:solidFill>
                <a:latin typeface="Arial" pitchFamily="34" charset="0"/>
              </a:rPr>
              <a:t>Indeks percepcije korupcije za 2013</a:t>
            </a:r>
            <a:endParaRPr lang="en-US" altLang="en-US" sz="32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>
                <a:solidFill>
                  <a:srgbClr val="FF0000"/>
                </a:solidFill>
              </a:rPr>
              <a:t>Ciljevi CPI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95400"/>
            <a:ext cx="8748712" cy="51577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sr-Latn-CS" altLang="en-US" sz="2000" smtClean="0">
                <a:solidFill>
                  <a:srgbClr val="333399"/>
                </a:solidFill>
              </a:rPr>
              <a:t>Da se izmeri koliko prisustvo korupcije u javnom sektoru opažaju poslovni ljudi, stručnjaci i analitičari rizika</a:t>
            </a:r>
          </a:p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sr-Latn-CS" altLang="en-US" sz="2000" smtClean="0">
                <a:solidFill>
                  <a:srgbClr val="333399"/>
                </a:solidFill>
              </a:rPr>
              <a:t>Da se unapredi komparativno razumevanje nivoa korupcije</a:t>
            </a:r>
            <a:endParaRPr lang="en-GB" altLang="en-US" sz="200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smtClean="0">
                <a:solidFill>
                  <a:srgbClr val="333399"/>
                </a:solidFill>
              </a:rPr>
              <a:t>Da ponudi presek viđenja donosilaca odluka koje utiču na trgovinu i investicije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en-GB" altLang="en-US" sz="2000" smtClean="0">
                <a:solidFill>
                  <a:srgbClr val="333399"/>
                </a:solidFill>
              </a:rPr>
              <a:t>CPI </a:t>
            </a:r>
            <a:r>
              <a:rPr lang="sr-Latn-CS" altLang="en-US" sz="2000" smtClean="0">
                <a:solidFill>
                  <a:srgbClr val="333399"/>
                </a:solidFill>
              </a:rPr>
              <a:t>je “agregatno istraživanje” (istraživanje grupe istraživanja), osmišljeno kako bi se prevazišli nedostaci svakog pojedinačnog istraživanja o korupciji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smtClean="0">
                <a:solidFill>
                  <a:srgbClr val="333399"/>
                </a:solidFill>
              </a:rPr>
              <a:t>Da stimuliše naučna istraživanja, analize uzroka i posledica korupcije, na međunarodnom i domaćem planu</a:t>
            </a:r>
            <a:endParaRPr lang="en-GB" altLang="en-US" sz="200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smtClean="0">
                <a:solidFill>
                  <a:srgbClr val="333399"/>
                </a:solidFill>
              </a:rPr>
              <a:t>Da doprinese podizanju svesti o korupciji u javnosti – i stvori klimu za promene.</a:t>
            </a:r>
            <a:endParaRPr lang="en-GB" altLang="en-US" sz="200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</a:pPr>
            <a:endParaRPr lang="en-GB" altLang="en-US" sz="2300" smtClean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23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875"/>
            <a:ext cx="7772400" cy="1143000"/>
          </a:xfrm>
        </p:spPr>
        <p:txBody>
          <a:bodyPr/>
          <a:lstStyle/>
          <a:p>
            <a:r>
              <a:rPr lang="en-GB" altLang="en-US" sz="2400" smtClean="0">
                <a:solidFill>
                  <a:srgbClr val="FF0000"/>
                </a:solidFill>
              </a:rPr>
              <a:t>Unapre</a:t>
            </a:r>
            <a:r>
              <a:rPr lang="en-US" altLang="en-US" sz="2400" smtClean="0">
                <a:solidFill>
                  <a:srgbClr val="FF0000"/>
                </a:solidFill>
              </a:rPr>
              <a:t>đenje</a:t>
            </a:r>
            <a:r>
              <a:rPr lang="en-GB" altLang="en-US" sz="2400" smtClean="0">
                <a:solidFill>
                  <a:srgbClr val="FF0000"/>
                </a:solidFill>
              </a:rPr>
              <a:t> metodolog</a:t>
            </a:r>
            <a:r>
              <a:rPr lang="sr-Latn-CS" altLang="en-US" sz="2400" smtClean="0">
                <a:solidFill>
                  <a:srgbClr val="FF0000"/>
                </a:solidFill>
              </a:rPr>
              <a:t>ije CPI </a:t>
            </a:r>
            <a:r>
              <a:rPr lang="en-US" altLang="en-US" sz="2400" smtClean="0">
                <a:solidFill>
                  <a:srgbClr val="FF0000"/>
                </a:solidFill>
              </a:rPr>
              <a:t/>
            </a:r>
            <a:br>
              <a:rPr lang="en-US" altLang="en-US" sz="2400" smtClean="0">
                <a:solidFill>
                  <a:srgbClr val="FF0000"/>
                </a:solidFill>
              </a:rPr>
            </a:br>
            <a:r>
              <a:rPr lang="sr-Latn-CS" altLang="en-US" sz="2400" smtClean="0">
                <a:solidFill>
                  <a:srgbClr val="FF0000"/>
                </a:solidFill>
              </a:rPr>
              <a:t>počev</a:t>
            </a:r>
            <a:r>
              <a:rPr lang="en-US" altLang="en-US" sz="2400" smtClean="0">
                <a:solidFill>
                  <a:srgbClr val="FF0000"/>
                </a:solidFill>
              </a:rPr>
              <a:t> od 2012. godine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8520112" cy="475297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smtClean="0">
                <a:solidFill>
                  <a:srgbClr val="333399"/>
                </a:solidFill>
              </a:rPr>
              <a:t>CPI je istraživanje koje se odvija iz godine u godinu i pruža podatke koji se mogu kontinuirano pratiti</a:t>
            </a:r>
            <a:r>
              <a:rPr lang="en-GB" altLang="en-US" sz="200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en-GB" altLang="en-US" sz="2000" b="1" smtClean="0">
                <a:solidFill>
                  <a:srgbClr val="333399"/>
                </a:solidFill>
              </a:rPr>
              <a:t>Minimum 3 </a:t>
            </a:r>
            <a:r>
              <a:rPr lang="sr-Latn-CS" altLang="en-US" sz="2000" b="1" smtClean="0">
                <a:solidFill>
                  <a:srgbClr val="333399"/>
                </a:solidFill>
              </a:rPr>
              <a:t>istraživanja po zemlji/teritoriji da bi bila uvršćena na listu</a:t>
            </a:r>
            <a:endParaRPr lang="en-GB" altLang="en-US" sz="2000" b="1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smtClean="0">
                <a:solidFill>
                  <a:srgbClr val="333399"/>
                </a:solidFill>
              </a:rPr>
              <a:t>Is</a:t>
            </a:r>
            <a:r>
              <a:rPr lang="en-US" altLang="en-US" sz="2000" b="1" smtClean="0">
                <a:solidFill>
                  <a:srgbClr val="333399"/>
                </a:solidFill>
              </a:rPr>
              <a:t>t</a:t>
            </a:r>
            <a:r>
              <a:rPr lang="sr-Latn-CS" altLang="en-US" sz="2000" b="1" smtClean="0">
                <a:solidFill>
                  <a:srgbClr val="333399"/>
                </a:solidFill>
              </a:rPr>
              <a:t>raživanj</a:t>
            </a:r>
            <a:r>
              <a:rPr lang="en-US" altLang="en-US" sz="2000" b="1" smtClean="0">
                <a:solidFill>
                  <a:srgbClr val="333399"/>
                </a:solidFill>
              </a:rPr>
              <a:t>a su objavljena u </a:t>
            </a:r>
            <a:r>
              <a:rPr lang="sr-Latn-CS" altLang="en-US" sz="2000" b="1" smtClean="0">
                <a:solidFill>
                  <a:srgbClr val="333399"/>
                </a:solidFill>
              </a:rPr>
              <a:t>prethodn</a:t>
            </a:r>
            <a:r>
              <a:rPr lang="en-US" altLang="en-US" sz="2000" b="1" smtClean="0">
                <a:solidFill>
                  <a:srgbClr val="333399"/>
                </a:solidFill>
              </a:rPr>
              <a:t>ih</a:t>
            </a:r>
            <a:r>
              <a:rPr lang="sr-Latn-CS" altLang="en-US" sz="2000" b="1" smtClean="0">
                <a:solidFill>
                  <a:srgbClr val="333399"/>
                </a:solidFill>
              </a:rPr>
              <a:t> </a:t>
            </a:r>
            <a:r>
              <a:rPr lang="en-US" altLang="en-US" sz="2000" b="1" smtClean="0">
                <a:solidFill>
                  <a:srgbClr val="333399"/>
                </a:solidFill>
              </a:rPr>
              <a:t>24 meseca</a:t>
            </a:r>
            <a:endParaRPr lang="en-GB" altLang="en-US" sz="2000" b="1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smtClean="0">
                <a:solidFill>
                  <a:srgbClr val="333399"/>
                </a:solidFill>
              </a:rPr>
              <a:t>Zemlje se boduju na skali od</a:t>
            </a:r>
            <a:r>
              <a:rPr lang="en-GB" altLang="en-US" sz="2000" b="1" smtClean="0">
                <a:solidFill>
                  <a:srgbClr val="333399"/>
                </a:solidFill>
              </a:rPr>
              <a:t> 100 (</a:t>
            </a:r>
            <a:r>
              <a:rPr lang="sr-Latn-CS" altLang="en-US" sz="2000" b="1" smtClean="0">
                <a:solidFill>
                  <a:srgbClr val="333399"/>
                </a:solidFill>
              </a:rPr>
              <a:t>veoma ‘čiste’</a:t>
            </a:r>
            <a:r>
              <a:rPr lang="en-GB" altLang="en-US" sz="2000" b="1" smtClean="0">
                <a:solidFill>
                  <a:srgbClr val="333399"/>
                </a:solidFill>
              </a:rPr>
              <a:t>) </a:t>
            </a:r>
            <a:r>
              <a:rPr lang="sr-Latn-CS" altLang="en-US" sz="2000" b="1" smtClean="0">
                <a:solidFill>
                  <a:srgbClr val="333399"/>
                </a:solidFill>
              </a:rPr>
              <a:t>d</a:t>
            </a:r>
            <a:r>
              <a:rPr lang="en-GB" altLang="en-US" sz="2000" b="1" smtClean="0">
                <a:solidFill>
                  <a:srgbClr val="333399"/>
                </a:solidFill>
              </a:rPr>
              <a:t>o 0 (</a:t>
            </a:r>
            <a:r>
              <a:rPr lang="sr-Latn-CS" altLang="en-US" sz="2000" b="1" smtClean="0">
                <a:solidFill>
                  <a:srgbClr val="333399"/>
                </a:solidFill>
              </a:rPr>
              <a:t>veoma</a:t>
            </a:r>
            <a:r>
              <a:rPr lang="en-GB" altLang="en-US" sz="2000" b="1" smtClean="0">
                <a:solidFill>
                  <a:srgbClr val="333399"/>
                </a:solidFill>
              </a:rPr>
              <a:t> </a:t>
            </a:r>
            <a:r>
              <a:rPr lang="sr-Latn-CS" altLang="en-US" sz="2000" b="1" smtClean="0">
                <a:solidFill>
                  <a:srgbClr val="333399"/>
                </a:solidFill>
              </a:rPr>
              <a:t>korumpirane</a:t>
            </a:r>
            <a:r>
              <a:rPr lang="en-GB" altLang="en-US" sz="2000" b="1" smtClean="0">
                <a:solidFill>
                  <a:srgbClr val="333399"/>
                </a:solidFill>
              </a:rPr>
              <a:t>)</a:t>
            </a:r>
            <a:r>
              <a:rPr lang="sr-Latn-CS" altLang="en-US" sz="2000" b="1" smtClean="0">
                <a:solidFill>
                  <a:srgbClr val="333399"/>
                </a:solidFill>
              </a:rPr>
              <a:t>, što omogućava detaljnije razvrstavanje (manji broj zemalja koje dele isti skor)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smtClean="0">
                <a:solidFill>
                  <a:srgbClr val="333399"/>
                </a:solidFill>
              </a:rPr>
              <a:t>Ispituje se percepcija (opažanje) a ne činjenice</a:t>
            </a:r>
            <a:r>
              <a:rPr lang="sr-Latn-CS" altLang="en-US" sz="2000" smtClean="0">
                <a:solidFill>
                  <a:srgbClr val="333399"/>
                </a:solidFill>
              </a:rPr>
              <a:t> (npr. broj osuda, broj tekstova u medijima)</a:t>
            </a:r>
          </a:p>
        </p:txBody>
      </p:sp>
      <p:pic>
        <p:nvPicPr>
          <p:cNvPr id="8196" name="Picture 6" descr="HAND_~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5410200"/>
            <a:ext cx="2339975" cy="9906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sr-Latn-CS" altLang="en-US" smtClean="0">
                <a:solidFill>
                  <a:srgbClr val="FF0000"/>
                </a:solidFill>
              </a:rPr>
              <a:t>Mogućnost poređenja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8497887" cy="4822825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333399"/>
                </a:solidFill>
              </a:rPr>
              <a:t>Indeks predstavlja presek viđenja poslovnih ljudi i analitičara prilika u pojedinim zemljama i ne odražava nužno trendove za pojedine godine</a:t>
            </a:r>
            <a:endParaRPr lang="en-GB" altLang="en-US" sz="2000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333399"/>
                </a:solidFill>
              </a:rPr>
              <a:t>Skor je relevantniji od mesta na tabeli (zato što se ponekada menja broj država/teritorija koje su uključene)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333399"/>
                </a:solidFill>
              </a:rPr>
              <a:t>Promene indeksa kod pojedinih država mogu biti rezultat promene uzorka – istraživanja koja su uzeta u obzir pri sačinjavanju indeksa</a:t>
            </a:r>
            <a:endParaRPr lang="en-GB" altLang="en-US" sz="2000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en-US" altLang="en-US" sz="2000" dirty="0" err="1" smtClean="0">
                <a:solidFill>
                  <a:srgbClr val="333399"/>
                </a:solidFill>
              </a:rPr>
              <a:t>Mogućnost</a:t>
            </a:r>
            <a:r>
              <a:rPr lang="en-US" altLang="en-US" sz="2000" dirty="0" smtClean="0">
                <a:solidFill>
                  <a:srgbClr val="333399"/>
                </a:solidFill>
              </a:rPr>
              <a:t> pore</a:t>
            </a:r>
            <a:r>
              <a:rPr lang="x-none" altLang="en-US" sz="2000" dirty="0" smtClean="0">
                <a:solidFill>
                  <a:srgbClr val="333399"/>
                </a:solidFill>
              </a:rPr>
              <a:t>đ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enja</a:t>
            </a:r>
            <a:r>
              <a:rPr lang="en-US" altLang="en-US" sz="2000" dirty="0" smtClean="0">
                <a:solidFill>
                  <a:srgbClr val="333399"/>
                </a:solidFill>
              </a:rPr>
              <a:t>: 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CPI 2013 je 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moguće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porediti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sa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 CPI 2012 (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skor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neke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zemlje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/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teritorije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)</a:t>
            </a:r>
            <a:r>
              <a:rPr lang="en-US" altLang="en-US" sz="2000" dirty="0" smtClean="0">
                <a:solidFill>
                  <a:srgbClr val="333399"/>
                </a:solidFill>
              </a:rPr>
              <a:t>.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Usled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metodoloških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promena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nastalih</a:t>
            </a:r>
            <a:r>
              <a:rPr lang="en-US" altLang="en-US" sz="2000" dirty="0" smtClean="0">
                <a:solidFill>
                  <a:srgbClr val="333399"/>
                </a:solidFill>
              </a:rPr>
              <a:t> 2012,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mogućnost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poređenja</a:t>
            </a:r>
            <a:r>
              <a:rPr lang="en-US" altLang="en-US" sz="2000" dirty="0" smtClean="0">
                <a:solidFill>
                  <a:srgbClr val="333399"/>
                </a:solidFill>
              </a:rPr>
              <a:t> CPI 2013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rezultatima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ranijih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godina</a:t>
            </a:r>
            <a:r>
              <a:rPr lang="en-US" altLang="en-US" sz="2000" dirty="0" smtClean="0">
                <a:solidFill>
                  <a:srgbClr val="333399"/>
                </a:solidFill>
              </a:rPr>
              <a:t> (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starijim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od</a:t>
            </a:r>
            <a:r>
              <a:rPr lang="en-US" altLang="en-US" sz="2000" dirty="0" smtClean="0">
                <a:solidFill>
                  <a:srgbClr val="333399"/>
                </a:solidFill>
              </a:rPr>
              <a:t> CPI 2012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godine</a:t>
            </a:r>
            <a:r>
              <a:rPr lang="en-US" altLang="en-US" sz="2000" dirty="0" smtClean="0">
                <a:solidFill>
                  <a:srgbClr val="333399"/>
                </a:solidFill>
              </a:rPr>
              <a:t>) je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ograničena</a:t>
            </a:r>
            <a:r>
              <a:rPr lang="en-US" altLang="en-US" sz="2000" dirty="0" smtClean="0">
                <a:solidFill>
                  <a:srgbClr val="333399"/>
                </a:solidFill>
              </a:rPr>
              <a:t>: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može</a:t>
            </a:r>
            <a:r>
              <a:rPr lang="en-US" altLang="en-US" sz="2000" dirty="0" smtClean="0">
                <a:solidFill>
                  <a:srgbClr val="333399"/>
                </a:solidFill>
              </a:rPr>
              <a:t> se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porediti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mesto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listi</a:t>
            </a:r>
            <a:r>
              <a:rPr lang="en-US" altLang="en-US" sz="2000" dirty="0" smtClean="0">
                <a:solidFill>
                  <a:srgbClr val="333399"/>
                </a:solidFill>
              </a:rPr>
              <a:t> (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uzimajući</a:t>
            </a:r>
            <a:r>
              <a:rPr lang="en-US" altLang="en-US" sz="2000" dirty="0" smtClean="0">
                <a:solidFill>
                  <a:srgbClr val="333399"/>
                </a:solidFill>
              </a:rPr>
              <a:t> u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obzir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promene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broja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zemalja</a:t>
            </a:r>
            <a:r>
              <a:rPr lang="en-US" altLang="en-US" sz="2000" dirty="0" smtClean="0">
                <a:solidFill>
                  <a:srgbClr val="333399"/>
                </a:solidFill>
              </a:rPr>
              <a:t> u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uzorku</a:t>
            </a:r>
            <a:r>
              <a:rPr lang="x-none" altLang="en-US" sz="2000" dirty="0" smtClean="0">
                <a:solidFill>
                  <a:srgbClr val="333399"/>
                </a:solidFill>
              </a:rPr>
              <a:t> i k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retanje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drugih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zemalja</a:t>
            </a:r>
            <a:r>
              <a:rPr lang="x-none" altLang="en-US" sz="2000" dirty="0" smtClean="0">
                <a:solidFill>
                  <a:srgbClr val="333399"/>
                </a:solidFill>
              </a:rPr>
              <a:t>)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ili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vršiti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poređenje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rezultata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po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pojedinim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istraživanjima</a:t>
            </a:r>
            <a:r>
              <a:rPr lang="en-US" altLang="en-US" sz="2000" dirty="0" smtClean="0">
                <a:solidFill>
                  <a:srgbClr val="333399"/>
                </a:solidFill>
              </a:rPr>
              <a:t>;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nije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metodološki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ispravno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automatski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množiti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skor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iz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prethodnih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godina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sa</a:t>
            </a:r>
            <a:r>
              <a:rPr lang="en-US" altLang="en-US" sz="2000" dirty="0" smtClean="0">
                <a:solidFill>
                  <a:srgbClr val="333399"/>
                </a:solidFill>
              </a:rPr>
              <a:t> 10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ili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deliti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sadašnji</a:t>
            </a:r>
            <a:r>
              <a:rPr lang="en-US" altLang="en-US" sz="2000" dirty="0" smtClean="0">
                <a:solidFill>
                  <a:srgbClr val="3333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sa</a:t>
            </a:r>
            <a:r>
              <a:rPr lang="en-US" altLang="en-US" sz="2000" dirty="0" smtClean="0">
                <a:solidFill>
                  <a:srgbClr val="333399"/>
                </a:solidFill>
              </a:rPr>
              <a:t> 10!</a:t>
            </a:r>
          </a:p>
        </p:txBody>
      </p:sp>
      <p:pic>
        <p:nvPicPr>
          <p:cNvPr id="9220" name="Picture 4" descr="HAND_~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5715000"/>
            <a:ext cx="2339975" cy="1143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762000"/>
          </a:xfrm>
        </p:spPr>
        <p:txBody>
          <a:bodyPr/>
          <a:lstStyle/>
          <a:p>
            <a:r>
              <a:rPr lang="de-DE" altLang="en-US" dirty="0" smtClean="0">
                <a:solidFill>
                  <a:srgbClr val="FF0000"/>
                </a:solidFill>
              </a:rPr>
              <a:t>N</a:t>
            </a:r>
            <a:r>
              <a:rPr lang="x-none" altLang="en-US" dirty="0" smtClean="0">
                <a:solidFill>
                  <a:srgbClr val="FF0000"/>
                </a:solidFill>
              </a:rPr>
              <a:t>apomene o n</a:t>
            </a:r>
            <a:r>
              <a:rPr lang="de-DE" altLang="en-US" dirty="0" smtClean="0">
                <a:solidFill>
                  <a:srgbClr val="FF0000"/>
                </a:solidFill>
              </a:rPr>
              <a:t>edostaci</a:t>
            </a:r>
            <a:r>
              <a:rPr lang="x-none" altLang="en-US" dirty="0" smtClean="0">
                <a:solidFill>
                  <a:srgbClr val="FF0000"/>
                </a:solidFill>
              </a:rPr>
              <a:t>ma</a:t>
            </a:r>
            <a:r>
              <a:rPr lang="de-DE" altLang="en-US" dirty="0" smtClean="0">
                <a:solidFill>
                  <a:srgbClr val="FF0000"/>
                </a:solidFill>
              </a:rPr>
              <a:t> i prednosti</a:t>
            </a:r>
            <a:r>
              <a:rPr lang="x-none" altLang="en-US" dirty="0" smtClean="0">
                <a:solidFill>
                  <a:srgbClr val="FF0000"/>
                </a:solidFill>
              </a:rPr>
              <a:t>ma</a:t>
            </a:r>
            <a:r>
              <a:rPr lang="de-DE" altLang="en-US" dirty="0" smtClean="0">
                <a:solidFill>
                  <a:srgbClr val="FF0000"/>
                </a:solidFill>
              </a:rPr>
              <a:t> CPI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8208962" cy="5256213"/>
          </a:xfrm>
        </p:spPr>
        <p:txBody>
          <a:bodyPr/>
          <a:lstStyle/>
          <a:p>
            <a:pPr>
              <a:buClr>
                <a:srgbClr val="0033CC"/>
              </a:buClr>
              <a:buFontTx/>
              <a:buNone/>
            </a:pPr>
            <a:r>
              <a:rPr lang="sr-Latn-CS" altLang="en-US" sz="2000" dirty="0" smtClean="0">
                <a:solidFill>
                  <a:srgbClr val="333399"/>
                </a:solidFill>
              </a:rPr>
              <a:t>Nedostaci/napomene:</a:t>
            </a:r>
          </a:p>
          <a:p>
            <a:pPr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333399"/>
                </a:solidFill>
              </a:rPr>
              <a:t>Indeks ne odražava stepen napora uloženih u borbi protiv korupcije;  indeks ne odražava uvek postignute rezultate u borbi protiv korupcije, sve dok oni ne dovedu do uočljivih promena u praksi</a:t>
            </a:r>
          </a:p>
          <a:p>
            <a:pPr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333399"/>
                </a:solidFill>
              </a:rPr>
              <a:t>Zemlje u razvoju mogu biti prikazane u lošijem svetlu usled pristrasnosti i predubeđenja inostranih posmatrača. Zbog toga postoje i druga sredstva za merenje korupcije, npr. Indeks davalaca mita)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sr-Latn-CS" altLang="en-US" sz="2000" dirty="0" smtClean="0">
                <a:solidFill>
                  <a:srgbClr val="CC0000"/>
                </a:solidFill>
              </a:rPr>
              <a:t>Prednosti/napomene:</a:t>
            </a:r>
          </a:p>
          <a:p>
            <a:pPr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CC0000"/>
                </a:solidFill>
              </a:rPr>
              <a:t>I druga sredstva za procenu korupcije dovode do sličnih rezultata kao i CPI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CC0000"/>
                </a:solidFill>
              </a:rPr>
              <a:t>CPI je dobra šansa da se unapredi javna rasprava o korupciji</a:t>
            </a:r>
            <a:endParaRPr lang="en-GB" altLang="en-US" sz="2000" dirty="0" smtClean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CC0000"/>
                </a:solidFill>
              </a:rPr>
              <a:t>CPI je dobar podsticaj za sprovođenje daljih analiza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2000" dirty="0" smtClean="0">
                <a:solidFill>
                  <a:srgbClr val="CC0000"/>
                </a:solidFill>
              </a:rPr>
              <a:t>CPI obuhvata gotovo sve države sveta</a:t>
            </a:r>
            <a:endParaRPr lang="en-GB" altLang="en-US" sz="20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762000"/>
          </a:xfrm>
        </p:spPr>
        <p:txBody>
          <a:bodyPr/>
          <a:lstStyle/>
          <a:p>
            <a:r>
              <a:rPr lang="sr-Latn-CS" altLang="en-US" smtClean="0"/>
              <a:t/>
            </a:r>
            <a:br>
              <a:rPr lang="sr-Latn-CS" altLang="en-US" smtClean="0"/>
            </a:br>
            <a:r>
              <a:rPr lang="sr-Latn-CS" altLang="en-US" smtClean="0"/>
              <a:t/>
            </a:r>
            <a:br>
              <a:rPr lang="sr-Latn-CS" altLang="en-US" smtClean="0"/>
            </a:br>
            <a:r>
              <a:rPr lang="sr-Latn-CS" altLang="en-US" smtClean="0">
                <a:solidFill>
                  <a:srgbClr val="FF0000"/>
                </a:solidFill>
              </a:rPr>
              <a:t>CPI 20</a:t>
            </a:r>
            <a:r>
              <a:rPr lang="en-US" altLang="en-US" smtClean="0">
                <a:solidFill>
                  <a:srgbClr val="FF0000"/>
                </a:solidFill>
              </a:rPr>
              <a:t>13</a:t>
            </a:r>
            <a:r>
              <a:rPr lang="sr-Latn-CS" altLang="en-US" smtClean="0">
                <a:solidFill>
                  <a:srgbClr val="FF0000"/>
                </a:solidFill>
              </a:rPr>
              <a:t> - Najbolji i naj</a:t>
            </a:r>
            <a:r>
              <a:rPr lang="en-US" altLang="en-US" smtClean="0">
                <a:solidFill>
                  <a:srgbClr val="FF0000"/>
                </a:solidFill>
              </a:rPr>
              <a:t>lo</a:t>
            </a:r>
            <a:r>
              <a:rPr lang="sr-Latn-CS" altLang="en-US" smtClean="0">
                <a:solidFill>
                  <a:srgbClr val="FF0000"/>
                </a:solidFill>
              </a:rPr>
              <a:t>š</a:t>
            </a:r>
            <a:r>
              <a:rPr lang="en-US" altLang="en-US" smtClean="0">
                <a:solidFill>
                  <a:srgbClr val="FF0000"/>
                </a:solidFill>
              </a:rPr>
              <a:t>iji</a:t>
            </a:r>
            <a:r>
              <a:rPr lang="sr-Latn-CS" altLang="en-US" smtClean="0"/>
              <a:t/>
            </a:r>
            <a:br>
              <a:rPr lang="sr-Latn-CS" altLang="en-US" smtClean="0"/>
            </a:br>
            <a:r>
              <a:rPr lang="sr-Latn-CS" altLang="en-US" smtClean="0"/>
              <a:t/>
            </a:r>
            <a:br>
              <a:rPr lang="sr-Latn-CS" altLang="en-US" smtClean="0"/>
            </a:br>
            <a:endParaRPr lang="en-US" altLang="en-US" smtClean="0"/>
          </a:p>
        </p:txBody>
      </p:sp>
      <p:sp>
        <p:nvSpPr>
          <p:cNvPr id="376074" name="Rectangle 266"/>
          <p:cNvSpPr>
            <a:spLocks noChangeArrowheads="1"/>
          </p:cNvSpPr>
          <p:nvPr/>
        </p:nvSpPr>
        <p:spPr bwMode="auto">
          <a:xfrm>
            <a:off x="1500188" y="3810000"/>
            <a:ext cx="6192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Latn-CS" altLang="en-US" sz="2400">
                <a:solidFill>
                  <a:srgbClr val="333399"/>
                </a:solidFill>
                <a:latin typeface="Arial" pitchFamily="34" charset="0"/>
              </a:rPr>
              <a:t>Zemlje percipirane kao najkorumpiranije</a:t>
            </a:r>
            <a:endParaRPr lang="en-US" altLang="en-US" sz="240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24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76076" name="Rectangle 268"/>
          <p:cNvSpPr>
            <a:spLocks noChangeArrowheads="1"/>
          </p:cNvSpPr>
          <p:nvPr/>
        </p:nvSpPr>
        <p:spPr bwMode="auto">
          <a:xfrm>
            <a:off x="1214438" y="928688"/>
            <a:ext cx="6786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eaLnBrk="0" hangingPunct="0"/>
            <a:r>
              <a:rPr lang="sr-Latn-CS" altLang="en-US" sz="24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sr-Latn-CS" altLang="en-US" sz="2400">
                <a:solidFill>
                  <a:srgbClr val="333399"/>
                </a:solidFill>
                <a:latin typeface="Arial" pitchFamily="34" charset="0"/>
              </a:rPr>
              <a:t>Zemlje percipirane kao najmanje korumpira</a:t>
            </a:r>
            <a:r>
              <a:rPr lang="en-US" altLang="en-US" sz="2400">
                <a:solidFill>
                  <a:srgbClr val="333399"/>
                </a:solidFill>
                <a:latin typeface="Arial" pitchFamily="34" charset="0"/>
              </a:rPr>
              <a:t>ne</a:t>
            </a:r>
          </a:p>
        </p:txBody>
      </p:sp>
      <p:graphicFrame>
        <p:nvGraphicFramePr>
          <p:cNvPr id="371945" name="Group 233"/>
          <p:cNvGraphicFramePr>
            <a:graphicFrameLocks noGrp="1"/>
          </p:cNvGraphicFramePr>
          <p:nvPr>
            <p:ph sz="half" idx="2"/>
          </p:nvPr>
        </p:nvGraphicFramePr>
        <p:xfrm>
          <a:off x="1371600" y="4267200"/>
          <a:ext cx="6629400" cy="2120978"/>
        </p:xfrm>
        <a:graphic>
          <a:graphicData uri="http://schemas.openxmlformats.org/drawingml/2006/table">
            <a:tbl>
              <a:tblPr/>
              <a:tblGrid>
                <a:gridCol w="889000"/>
                <a:gridCol w="2065338"/>
                <a:gridCol w="1974850"/>
                <a:gridCol w="1700212"/>
              </a:tblGrid>
              <a:tr h="3708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Ran</a:t>
                      </a:r>
                      <a:r>
                        <a:rPr kumimoji="0" lang="sr-Latn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Zemlja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 (0-10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Br. istraživanja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8080"/>
                        </a:gs>
                        <a:gs pos="50000">
                          <a:srgbClr val="FFB3B3"/>
                        </a:gs>
                        <a:gs pos="100000">
                          <a:srgbClr val="FFDADA"/>
                        </a:gs>
                      </a:gsLst>
                      <a:lin ang="5400000" scaled="1"/>
                    </a:gradFill>
                  </a:tcPr>
                </a:tc>
              </a:tr>
              <a:tr h="370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Sudan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2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Somali</a:t>
                      </a: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Severna Koreja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Avganistan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1371600" y="1447800"/>
          <a:ext cx="6629400" cy="2133600"/>
        </p:xfrm>
        <a:graphic>
          <a:graphicData uri="http://schemas.openxmlformats.org/drawingml/2006/table">
            <a:tbl>
              <a:tblPr/>
              <a:tblGrid>
                <a:gridCol w="781050"/>
                <a:gridCol w="2184400"/>
                <a:gridCol w="2076450"/>
                <a:gridCol w="1587500"/>
              </a:tblGrid>
              <a:tr h="381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Rang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Zemlja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Skor (0-100)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Br. istraživanja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80"/>
                        </a:gs>
                        <a:gs pos="50000">
                          <a:srgbClr val="FFFFB3"/>
                        </a:gs>
                        <a:gs pos="100000">
                          <a:srgbClr val="FFFFDA"/>
                        </a:gs>
                      </a:gsLst>
                      <a:lin ang="5400000" scaled="1"/>
                    </a:gradFill>
                  </a:tcPr>
                </a:tc>
              </a:tr>
              <a:tr h="911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Danska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Novi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Zeland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9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Finska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Švedska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5441" marR="55441" marT="27720" marB="27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074" grpId="0" autoUpdateAnimBg="0"/>
      <p:bldP spid="3760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0"/>
            <a:ext cx="7772400" cy="990600"/>
          </a:xfrm>
        </p:spPr>
        <p:txBody>
          <a:bodyPr/>
          <a:lstStyle/>
          <a:p>
            <a:r>
              <a:rPr lang="sr-Latn-CS" altLang="en-US" dirty="0" smtClean="0">
                <a:solidFill>
                  <a:srgbClr val="FF0000"/>
                </a:solidFill>
              </a:rPr>
              <a:t>Metodološke napomene za Srbiju u CPI 2013.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7772400" cy="4267200"/>
          </a:xfrm>
        </p:spPr>
        <p:txBody>
          <a:bodyPr/>
          <a:lstStyle/>
          <a:p>
            <a:r>
              <a:rPr lang="sr-Latn-CS" altLang="en-US" sz="2000" b="1" dirty="0" smtClean="0">
                <a:solidFill>
                  <a:srgbClr val="333399"/>
                </a:solidFill>
              </a:rPr>
              <a:t>S</a:t>
            </a:r>
            <a:r>
              <a:rPr lang="en-US" altLang="en-US" sz="2000" b="1" dirty="0" err="1" smtClean="0">
                <a:solidFill>
                  <a:srgbClr val="333399"/>
                </a:solidFill>
              </a:rPr>
              <a:t>rbija</a:t>
            </a:r>
            <a:r>
              <a:rPr lang="sr-Latn-CS" altLang="en-US" sz="20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je </a:t>
            </a:r>
            <a:r>
              <a:rPr lang="sr-Latn-CS" altLang="en-US" sz="2000" b="1" dirty="0" smtClean="0">
                <a:solidFill>
                  <a:srgbClr val="333399"/>
                </a:solidFill>
              </a:rPr>
              <a:t>obuhvaćena u 7 istraživanja </a:t>
            </a:r>
            <a:r>
              <a:rPr lang="sr-Latn-CS" altLang="en-US" sz="2000" dirty="0" smtClean="0">
                <a:solidFill>
                  <a:srgbClr val="333399"/>
                </a:solidFill>
              </a:rPr>
              <a:t>koja su uzeta u obzir pri sačinjavanju indeksa</a:t>
            </a:r>
          </a:p>
          <a:p>
            <a:r>
              <a:rPr lang="sr-Latn-CS" altLang="en-US" sz="2000" dirty="0" smtClean="0">
                <a:solidFill>
                  <a:srgbClr val="333399"/>
                </a:solidFill>
              </a:rPr>
              <a:t>Posmatrana teritorija Srbije bez Kosova i Metohije (istraživanja na osnovu kojih se sačinjava CPI se posebno rade i za ovu teritoriju i odražavaju percepciju o korumpiranosti tamošnjih javnih službi, tako da je Kosovo posebno rangirano na ovoj listi)</a:t>
            </a:r>
          </a:p>
          <a:p>
            <a:r>
              <a:rPr lang="sr-Latn-CS" altLang="en-US" sz="2000" b="1" dirty="0" smtClean="0">
                <a:solidFill>
                  <a:srgbClr val="333399"/>
                </a:solidFill>
              </a:rPr>
              <a:t>Istraživanja koja su relevantna za Srbiju su objavljena do </a:t>
            </a:r>
            <a:r>
              <a:rPr lang="x-none" altLang="en-US" sz="2000" b="1" dirty="0" smtClean="0">
                <a:solidFill>
                  <a:srgbClr val="333399"/>
                </a:solidFill>
              </a:rPr>
              <a:t>avgusta</a:t>
            </a:r>
            <a:r>
              <a:rPr lang="en-US" altLang="en-US" sz="2000" b="1" dirty="0" smtClean="0">
                <a:solidFill>
                  <a:srgbClr val="333399"/>
                </a:solidFill>
              </a:rPr>
              <a:t> 2013. </a:t>
            </a:r>
            <a:r>
              <a:rPr lang="x-none" altLang="en-US" sz="2000" b="1" dirty="0" smtClean="0">
                <a:solidFill>
                  <a:srgbClr val="333399"/>
                </a:solidFill>
              </a:rPr>
              <a:t>Četiri istraživanja se odnose na 2013. godinu, dok tri sadrže u značajnoj meri i podatke iz 2012. </a:t>
            </a:r>
            <a:r>
              <a:rPr lang="sr-Latn-CS" altLang="en-US" sz="2000" dirty="0" smtClean="0">
                <a:solidFill>
                  <a:srgbClr val="333399"/>
                </a:solidFill>
              </a:rPr>
              <a:t>Rangiranje po pojedinim istraživanjima kreće se od </a:t>
            </a:r>
            <a:r>
              <a:rPr lang="en-US" altLang="en-US" sz="2000" dirty="0" smtClean="0">
                <a:solidFill>
                  <a:srgbClr val="333399"/>
                </a:solidFill>
              </a:rPr>
              <a:t>36</a:t>
            </a:r>
            <a:r>
              <a:rPr lang="sr-Latn-CS" altLang="en-US" sz="2000" dirty="0" smtClean="0">
                <a:solidFill>
                  <a:srgbClr val="333399"/>
                </a:solidFill>
              </a:rPr>
              <a:t> do </a:t>
            </a:r>
            <a:r>
              <a:rPr lang="en-US" altLang="en-US" sz="2000" dirty="0" smtClean="0">
                <a:solidFill>
                  <a:srgbClr val="333399"/>
                </a:solidFill>
              </a:rPr>
              <a:t>48. </a:t>
            </a:r>
            <a:r>
              <a:rPr lang="sr-Latn-CS" altLang="en-US" sz="2000" dirty="0" smtClean="0">
                <a:solidFill>
                  <a:srgbClr val="333399"/>
                </a:solidFill>
              </a:rPr>
              <a:t>Standardna devijacija je (</a:t>
            </a:r>
            <a:r>
              <a:rPr lang="en-US" altLang="en-US" sz="2000" dirty="0" smtClean="0">
                <a:solidFill>
                  <a:srgbClr val="333399"/>
                </a:solidFill>
              </a:rPr>
              <a:t>3.4</a:t>
            </a:r>
            <a:r>
              <a:rPr lang="sr-Latn-CS" altLang="en-US" sz="2000" dirty="0" smtClean="0">
                <a:solidFill>
                  <a:srgbClr val="333399"/>
                </a:solidFill>
              </a:rPr>
              <a:t>) i omogućava visok stepen pouzdanosti</a:t>
            </a:r>
            <a:r>
              <a:rPr lang="sr-Latn-CS" altLang="en-US" sz="1800" dirty="0" smtClean="0">
                <a:solidFill>
                  <a:srgbClr val="333399"/>
                </a:solidFill>
              </a:rPr>
              <a:t>. </a:t>
            </a:r>
          </a:p>
          <a:p>
            <a:pPr>
              <a:buFontTx/>
              <a:buNone/>
            </a:pPr>
            <a:endParaRPr lang="en-US" altLang="en-US" sz="16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I 2004 srbija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CC5106"/>
      </a:accent1>
      <a:accent2>
        <a:srgbClr val="A11D26"/>
      </a:accent2>
      <a:accent3>
        <a:srgbClr val="FFFFFF"/>
      </a:accent3>
      <a:accent4>
        <a:srgbClr val="000000"/>
      </a:accent4>
      <a:accent5>
        <a:srgbClr val="E2B3AA"/>
      </a:accent5>
      <a:accent6>
        <a:srgbClr val="911921"/>
      </a:accent6>
      <a:hlink>
        <a:srgbClr val="FF9900"/>
      </a:hlink>
      <a:folHlink>
        <a:srgbClr val="FF9900"/>
      </a:folHlink>
    </a:clrScheme>
    <a:fontScheme name="CPI 2004 srbi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PI 2004 srbija 1">
        <a:dk1>
          <a:srgbClr val="000000"/>
        </a:dk1>
        <a:lt1>
          <a:srgbClr val="E6D199"/>
        </a:lt1>
        <a:dk2>
          <a:srgbClr val="FFFFFF"/>
        </a:dk2>
        <a:lt2>
          <a:srgbClr val="000000"/>
        </a:lt2>
        <a:accent1>
          <a:srgbClr val="CC5106"/>
        </a:accent1>
        <a:accent2>
          <a:srgbClr val="A11D26"/>
        </a:accent2>
        <a:accent3>
          <a:srgbClr val="F0E5CA"/>
        </a:accent3>
        <a:accent4>
          <a:srgbClr val="000000"/>
        </a:accent4>
        <a:accent5>
          <a:srgbClr val="E2B3AA"/>
        </a:accent5>
        <a:accent6>
          <a:srgbClr val="911921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CPI 2004 srbija</Template>
  <TotalTime>2681</TotalTime>
  <Words>2513</Words>
  <Application>Microsoft Office PowerPoint</Application>
  <PresentationFormat>On-screen Show (4:3)</PresentationFormat>
  <Paragraphs>1031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CPI 2004 srbija</vt:lpstr>
      <vt:lpstr>Default Design</vt:lpstr>
      <vt:lpstr>Slide 1</vt:lpstr>
      <vt:lpstr>  Indeks percepcije korupcije za 2013 </vt:lpstr>
      <vt:lpstr>Slide 3</vt:lpstr>
      <vt:lpstr>Ciljevi CPI</vt:lpstr>
      <vt:lpstr>Unapređenje metodologije CPI  počev od 2012. godine</vt:lpstr>
      <vt:lpstr>Mogućnost poređenja</vt:lpstr>
      <vt:lpstr>Napomene o nedostacima i prednostima CPI</vt:lpstr>
      <vt:lpstr>  CPI 2013 - Najbolji i najlošiji  </vt:lpstr>
      <vt:lpstr>Metodološke napomene za Srbiju u CPI 2013.</vt:lpstr>
      <vt:lpstr>Izvor podataka u inicijalnim istraživanjima relevantnim za Srbiju</vt:lpstr>
      <vt:lpstr>Slide 11</vt:lpstr>
      <vt:lpstr>Ocene za Srbiju po izvorima  za 2011, 2012 i 2013 godinu </vt:lpstr>
      <vt:lpstr>Bivše socijalističke zemlje Evrope  (prema oceni na skali od 0 do 100) </vt:lpstr>
      <vt:lpstr>Poređenja</vt:lpstr>
      <vt:lpstr>Reakcije na dosadašnja rangiranja</vt:lpstr>
      <vt:lpstr>Rezultati CPI i Srbija 2013</vt:lpstr>
      <vt:lpstr>Teme za razmišljanje</vt:lpstr>
      <vt:lpstr>Glavni problemi Srbije</vt:lpstr>
      <vt:lpstr>Prioriteti Srbije za borbu protiv korupcije</vt:lpstr>
      <vt:lpstr>Prioriteti Srbije za borbu protiv korupcije</vt:lpstr>
      <vt:lpstr>Prioriteti Srbije za borbu protiv korupcije</vt:lpstr>
      <vt:lpstr>INDEKS PERCEPCIJE KORUPCIJE 2013</vt:lpstr>
      <vt:lpstr>INDEKS PERCEPCIJE KORUPCIJE 2013</vt:lpstr>
      <vt:lpstr>INDEKS PERCEPCIJE KORUPCIJE 2013</vt:lpstr>
      <vt:lpstr>Slide 25</vt:lpstr>
      <vt:lpstr>Slide 26</vt:lpstr>
    </vt:vector>
  </TitlesOfParts>
  <Manager>Manager of Development and Donor Relations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nemanja</dc:creator>
  <cp:lastModifiedBy>x4</cp:lastModifiedBy>
  <cp:revision>160</cp:revision>
  <cp:lastPrinted>2001-02-20T16:28:36Z</cp:lastPrinted>
  <dcterms:created xsi:type="dcterms:W3CDTF">2005-10-16T23:54:27Z</dcterms:created>
  <dcterms:modified xsi:type="dcterms:W3CDTF">2013-12-02T11:48:09Z</dcterms:modified>
</cp:coreProperties>
</file>