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0B989-99EF-406B-894A-9AAC46169A13}" type="datetimeFigureOut">
              <a:rPr lang="sr-Latn-CS" smtClean="0"/>
              <a:pPr/>
              <a:t>12.2.2014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A76C-398E-4792-8FA9-CC95BD1B409A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15868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2BF6-8308-43F6-B63A-28E065FFE65C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7639-F2D1-45CA-A0D4-8D189A415E59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FDD7-CEA9-41E8-9934-A0D4A57F3A32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2EA-CDE1-45B3-B1B8-6D2134955043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BF5-49CD-489B-B6CD-C1E8254743C1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2727BB5-3BF0-4DFA-91EF-9015CB9D6899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E8A4-B0A2-4956-8F59-A147594DF76E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DE8C-D994-44FA-B7CB-3E1187A0ED8C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214F-10CC-49B6-B91C-E76332344CC3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2B20-70C3-4F8E-9001-A3DDD048F65B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64DD8C6-1424-468B-9C8B-5849F46D609A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62D9FCC-4B89-46EA-BB6F-31A5E3FC8D29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rmAutofit/>
          </a:bodyPr>
          <a:lstStyle/>
          <a:p>
            <a:r>
              <a:rPr lang="sr-Cyrl-RS" dirty="0" smtClean="0"/>
              <a:t> </a:t>
            </a:r>
          </a:p>
          <a:p>
            <a:endParaRPr lang="sr-Cyrl-RS" dirty="0" smtClean="0"/>
          </a:p>
          <a:p>
            <a:endParaRPr lang="sr-Cyrl-RS" sz="2000" i="1" dirty="0" smtClean="0"/>
          </a:p>
          <a:p>
            <a:r>
              <a:rPr lang="sr-Cyrl-RS" sz="2000" i="1" dirty="0" smtClean="0"/>
              <a:t>Данијела бокан</a:t>
            </a:r>
          </a:p>
          <a:p>
            <a:r>
              <a:rPr lang="sr-Cyrl-RS" sz="2000" i="1" dirty="0" smtClean="0"/>
              <a:t>Управа за јавне набавке</a:t>
            </a:r>
          </a:p>
          <a:p>
            <a:r>
              <a:rPr lang="sr-Cyrl-RS" sz="2000" i="1" dirty="0" smtClean="0"/>
              <a:t>Помоћник директора</a:t>
            </a:r>
            <a:endParaRPr lang="sr-Latn-C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77200" cy="175260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СВРСИСХОДНОСТ У ПЛАНИРАЊУ  </a:t>
            </a:r>
            <a:br>
              <a:rPr lang="sr-Cyrl-RS" b="1" dirty="0" smtClean="0"/>
            </a:br>
            <a:r>
              <a:rPr lang="sr-Cyrl-RS" b="1" dirty="0" smtClean="0"/>
              <a:t>ЈАВНИХ НАБАВКИ</a:t>
            </a:r>
            <a:endParaRPr lang="sr-Latn-C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/>
                </a:solidFill>
              </a:rPr>
              <a:t>ИНТЕРНИ АКТ - ПЛАНИРАЊЕ</a:t>
            </a:r>
            <a:endParaRPr lang="sr-Latn-CS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5048"/>
          </a:xfrm>
        </p:spPr>
        <p:txBody>
          <a:bodyPr/>
          <a:lstStyle/>
          <a:p>
            <a:endParaRPr lang="sr-Cyrl-RS" dirty="0" smtClean="0"/>
          </a:p>
          <a:p>
            <a:r>
              <a:rPr lang="sr-Cyrl-RS" b="1" dirty="0" smtClean="0"/>
              <a:t>Интерним актом наручилац ближе уређује целокупан поступак јавне набавке</a:t>
            </a:r>
            <a:r>
              <a:rPr lang="sr-Cyrl-RS" dirty="0" smtClean="0"/>
              <a:t>, а нарочито: </a:t>
            </a:r>
          </a:p>
          <a:p>
            <a:pPr>
              <a:buNone/>
            </a:pPr>
            <a:endParaRPr lang="sr-Cyrl-RS" dirty="0" smtClean="0"/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Начин планирања набавки – критеријуме, правила и начин одређивања предмета јавне набавке и процењене вредности, начин испитивања тржишта и одговорност за планирање</a:t>
            </a:r>
          </a:p>
          <a:p>
            <a:pPr lvl="1"/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/>
                </a:solidFill>
              </a:rPr>
              <a:t>ИНТЕРНИ АКТ - КРИТЕРИЈУМИ</a:t>
            </a:r>
            <a:endParaRPr lang="sr-Latn-C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4803648"/>
          </a:xfrm>
        </p:spPr>
        <p:txBody>
          <a:bodyPr/>
          <a:lstStyle/>
          <a:p>
            <a:endParaRPr lang="sr-Cyrl-RS" dirty="0" smtClean="0"/>
          </a:p>
          <a:p>
            <a:r>
              <a:rPr lang="sr-Cyrl-RS" b="1" dirty="0" smtClean="0"/>
              <a:t>Приликом планирања</a:t>
            </a:r>
            <a:r>
              <a:rPr lang="sr-Cyrl-RS" dirty="0" smtClean="0"/>
              <a:t>, наручилац нарочито мора да узме у обзир </a:t>
            </a:r>
            <a:r>
              <a:rPr lang="sr-Cyrl-RS" b="1" dirty="0" smtClean="0"/>
              <a:t>критеријум:</a:t>
            </a:r>
          </a:p>
          <a:p>
            <a:pPr>
              <a:buNone/>
            </a:pPr>
            <a:endParaRPr lang="sr-Cyrl-RS" dirty="0" smtClean="0"/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Да ли је предмет набавке у функцији обављања делатности наручиоца и у складу са планираним циљевима</a:t>
            </a:r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Да ли техничке спецификације и количине одговарају стварним потребама наручиоца</a:t>
            </a:r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Да ли постоје друга могућа решења за задовољавање потреба</a:t>
            </a:r>
            <a:endParaRPr lang="sr-Latn-CS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/>
                </a:solidFill>
              </a:rPr>
              <a:t>ИНТЕРНИ АКТ - ЦИЉЕВИ</a:t>
            </a:r>
            <a:endParaRPr lang="sr-Latn-CS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/>
          <a:lstStyle/>
          <a:p>
            <a:r>
              <a:rPr lang="sr-Cyrl-RS" b="1" dirty="0" smtClean="0"/>
              <a:t>Циљеви поступка јавне набавке:</a:t>
            </a:r>
          </a:p>
          <a:p>
            <a:pPr>
              <a:buNone/>
            </a:pPr>
            <a:endParaRPr lang="sr-Cyrl-RS" dirty="0" smtClean="0"/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Целисходност и оправданост </a:t>
            </a:r>
            <a:r>
              <a:rPr lang="sr-Cyrl-RS" dirty="0" smtClean="0">
                <a:solidFill>
                  <a:schemeClr val="tx1"/>
                </a:solidFill>
              </a:rPr>
              <a:t>– набавка одговарајућег квалитета и потребних количина за задовољавање стварних потреба наручиоца</a:t>
            </a:r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Ефективност/успешност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chemeClr val="tx1"/>
                </a:solidFill>
              </a:rPr>
              <a:t>– степен до кога су постигнути постављени циљеви, као и однос између планираних и остварених ефеката одређене набавке</a:t>
            </a:r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Благовремено и ефикасно спровођење поступка </a:t>
            </a:r>
            <a:r>
              <a:rPr lang="sr-Cyrl-RS" dirty="0" smtClean="0">
                <a:solidFill>
                  <a:schemeClr val="tx1"/>
                </a:solidFill>
              </a:rPr>
              <a:t>– несметано одвијање процеса рада наручиоца и благовремено задовољавање потреба осталих корисника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/>
                </a:solidFill>
              </a:rPr>
              <a:t>ИНТЕРНИ АКТ - КОНТРОЛА</a:t>
            </a:r>
            <a:endParaRPr lang="sr-Latn-C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194048"/>
          </a:xfrm>
        </p:spPr>
        <p:txBody>
          <a:bodyPr/>
          <a:lstStyle/>
          <a:p>
            <a:r>
              <a:rPr lang="sr-Cyrl-RS" b="1" dirty="0" smtClean="0"/>
              <a:t>Контрола јавних набавки обухвата</a:t>
            </a:r>
            <a:r>
              <a:rPr lang="sr-Cyrl-RS" dirty="0" smtClean="0"/>
              <a:t> контролу мера, радњи и аката наручиоца у поступку планирања, спровођења поступка и извршења уговора, а </a:t>
            </a:r>
            <a:r>
              <a:rPr lang="sr-Cyrl-RS" b="1" dirty="0" smtClean="0"/>
              <a:t>посебно:</a:t>
            </a:r>
          </a:p>
          <a:p>
            <a:pPr>
              <a:buNone/>
            </a:pPr>
            <a:endParaRPr lang="sr-Cyrl-RS" dirty="0" smtClean="0"/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Поступак планирања и целисходности планирања конкретне јавне набавке са становишта потреба и делатности наручиоца</a:t>
            </a:r>
            <a:endParaRPr lang="sr-Latn-CS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accent1"/>
                </a:solidFill>
              </a:rPr>
              <a:t>ИНТЕРНИ АКТ – ИЗВРШЕЊЕ УГОВОРА</a:t>
            </a:r>
            <a:endParaRPr lang="sr-Latn-C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117848"/>
          </a:xfrm>
        </p:spPr>
        <p:txBody>
          <a:bodyPr/>
          <a:lstStyle/>
          <a:p>
            <a:r>
              <a:rPr lang="sr-Cyrl-RS" dirty="0" smtClean="0"/>
              <a:t>Наручилац посебно уређује овлашћења, одговорности и начин </a:t>
            </a:r>
            <a:r>
              <a:rPr lang="sr-Cyrl-RS" b="1" dirty="0" smtClean="0"/>
              <a:t>праћења извршења уговора о јавној набавци</a:t>
            </a:r>
            <a:r>
              <a:rPr lang="sr-Cyrl-RS" dirty="0" smtClean="0"/>
              <a:t>, а нарочито:</a:t>
            </a:r>
          </a:p>
          <a:p>
            <a:pPr>
              <a:buNone/>
            </a:pPr>
            <a:endParaRPr lang="sr-Cyrl-RS" dirty="0" smtClean="0"/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Критеријуме, правила и начин провере квантитета и квалитета испоручених добара, пружених услуга или изведених радова</a:t>
            </a:r>
            <a:endParaRPr lang="sr-Latn-CS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/>
                </a:solidFill>
              </a:rPr>
              <a:t>МОДЕЛ ИНТЕРНОГ АКТА</a:t>
            </a:r>
            <a:endParaRPr lang="sr-Latn-CS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/>
          <a:lstStyle/>
          <a:p>
            <a:r>
              <a:rPr lang="sr-Cyrl-RS" b="1" dirty="0" smtClean="0"/>
              <a:t>Инструкције за планирање </a:t>
            </a:r>
            <a:r>
              <a:rPr lang="sr-Cyrl-RS" dirty="0" smtClean="0"/>
              <a:t>се израђују </a:t>
            </a:r>
            <a:r>
              <a:rPr lang="sr-Cyrl-RS" b="1" dirty="0" smtClean="0"/>
              <a:t>у складу са усвојеним планом развоја</a:t>
            </a:r>
            <a:r>
              <a:rPr lang="sr-Cyrl-RS" dirty="0" smtClean="0"/>
              <a:t> и садрже:</a:t>
            </a:r>
          </a:p>
          <a:p>
            <a:pPr>
              <a:buNone/>
            </a:pPr>
            <a:endParaRPr lang="sr-Cyrl-RS" dirty="0" smtClean="0"/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Методологију за утврђивање и исказивање потреба за предметима набавки</a:t>
            </a:r>
            <a:endParaRPr lang="sr-Cyrl-RS" dirty="0" smtClean="0"/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Критеријуме и мерила </a:t>
            </a:r>
            <a:r>
              <a:rPr lang="sr-Cyrl-RS" dirty="0" smtClean="0">
                <a:solidFill>
                  <a:schemeClr val="tx1"/>
                </a:solidFill>
              </a:rPr>
              <a:t>који су од значаја </a:t>
            </a:r>
            <a:r>
              <a:rPr lang="sr-Cyrl-RS" b="1" i="1" dirty="0" smtClean="0">
                <a:solidFill>
                  <a:schemeClr val="accent1"/>
                </a:solidFill>
              </a:rPr>
              <a:t>за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chemeClr val="tx1"/>
                </a:solidFill>
              </a:rPr>
              <a:t>одређивање редоследа приоритета набавки, </a:t>
            </a:r>
            <a:r>
              <a:rPr lang="sr-Cyrl-RS" b="1" i="1" dirty="0" smtClean="0">
                <a:solidFill>
                  <a:schemeClr val="accent1"/>
                </a:solidFill>
              </a:rPr>
              <a:t>оцену оправданости исказаних потреба</a:t>
            </a:r>
            <a:r>
              <a:rPr lang="sr-Cyrl-RS" dirty="0" smtClean="0"/>
              <a:t>  </a:t>
            </a:r>
            <a:r>
              <a:rPr lang="sr-Cyrl-RS" dirty="0" smtClean="0">
                <a:solidFill>
                  <a:schemeClr val="tx1"/>
                </a:solidFill>
              </a:rPr>
              <a:t>и процену вредности набавке </a:t>
            </a:r>
            <a:endParaRPr lang="sr-Latn-C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/>
                </a:solidFill>
              </a:rPr>
              <a:t>МОДЕЛ ИНТЕРНОГ АКТА</a:t>
            </a:r>
            <a:endParaRPr lang="sr-Latn-CS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117848"/>
          </a:xfrm>
        </p:spPr>
        <p:txBody>
          <a:bodyPr/>
          <a:lstStyle/>
          <a:p>
            <a:r>
              <a:rPr lang="sr-Cyrl-RS" dirty="0" smtClean="0"/>
              <a:t>Поступак планирања </a:t>
            </a:r>
            <a:r>
              <a:rPr lang="sr-Cyrl-RS" b="1" dirty="0" smtClean="0"/>
              <a:t>организационе јединице </a:t>
            </a:r>
            <a:r>
              <a:rPr lang="sr-Cyrl-RS" dirty="0" smtClean="0"/>
              <a:t>почињу:</a:t>
            </a:r>
          </a:p>
          <a:p>
            <a:pPr>
              <a:buNone/>
            </a:pPr>
            <a:endParaRPr lang="sr-Cyrl-RS" dirty="0" smtClean="0"/>
          </a:p>
          <a:p>
            <a:pPr lvl="1"/>
            <a:r>
              <a:rPr lang="sr-Cyrl-RS" dirty="0" smtClean="0">
                <a:solidFill>
                  <a:schemeClr val="accent1"/>
                </a:solidFill>
              </a:rPr>
              <a:t>У</a:t>
            </a:r>
            <a:r>
              <a:rPr lang="sr-Cyrl-RS" b="1" i="1" dirty="0" smtClean="0">
                <a:solidFill>
                  <a:schemeClr val="accent1"/>
                </a:solidFill>
              </a:rPr>
              <a:t>тврђивањем стварних потреба за предметима набавки, које су неопходне за обављање редовних активности из делокруга и које су у складу са постављеним циљевим</a:t>
            </a:r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Стварне потребе организационе јединице одређују у складу са критеријумима за планирање набавки</a:t>
            </a:r>
          </a:p>
          <a:p>
            <a:pPr lvl="1"/>
            <a:endParaRPr lang="sr-Latn-CS" b="1" i="1" dirty="0" smtClean="0">
              <a:solidFill>
                <a:schemeClr val="accent1"/>
              </a:solidFill>
            </a:endParaRP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/>
                </a:solidFill>
              </a:rPr>
              <a:t>МОДЕЛ ИНТЕРНОГ АКТА</a:t>
            </a:r>
            <a:endParaRPr lang="sr-Latn-C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Проверу да ли су исказане потребе организационих јединица у складу са критеријумима за планирање набавки врши </a:t>
            </a:r>
            <a:r>
              <a:rPr lang="sr-Cyrl-RS" b="1" dirty="0" smtClean="0"/>
              <a:t>носилац планирања</a:t>
            </a:r>
            <a:endParaRPr lang="sr-Latn-CS" b="1" dirty="0" smtClean="0"/>
          </a:p>
          <a:p>
            <a:endParaRPr lang="sr-Cyrl-RS" dirty="0" smtClean="0"/>
          </a:p>
          <a:p>
            <a:r>
              <a:rPr lang="sr-Cyrl-RS" b="1" dirty="0" smtClean="0"/>
              <a:t>Служба за контролу разматра:</a:t>
            </a:r>
          </a:p>
          <a:p>
            <a:pPr lvl="1"/>
            <a:r>
              <a:rPr lang="sr-Cyrl-RS" b="1" i="1" dirty="0">
                <a:solidFill>
                  <a:schemeClr val="accent1"/>
                </a:solidFill>
              </a:rPr>
              <a:t>У</a:t>
            </a:r>
            <a:r>
              <a:rPr lang="sr-Cyrl-RS" b="1" i="1" dirty="0" smtClean="0">
                <a:solidFill>
                  <a:schemeClr val="accent1"/>
                </a:solidFill>
              </a:rPr>
              <a:t>склађеност пријављених потреба предмета набавки са стварним потребама наручиоца, а пре свега са стратешким приоритетима, усвојеним оперативним циљевима и одобреним пројектима и оцењује оправданост пријављених потреба</a:t>
            </a:r>
            <a:endParaRPr lang="sr-Latn-CS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sz="4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sr-Cyrl-RS" sz="4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sr-Cyrl-RS" sz="4000" b="1" dirty="0" smtClean="0">
                <a:solidFill>
                  <a:schemeClr val="accent1"/>
                </a:solidFill>
              </a:rPr>
              <a:t>ХВАЛА НА ПАЖЊИ!</a:t>
            </a:r>
            <a:endParaRPr lang="sr-Latn-CS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/>
                </a:solidFill>
              </a:rPr>
              <a:t>СУШТИНСКА КОНТРОЛА </a:t>
            </a:r>
            <a:endParaRPr lang="sr-Latn-C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Јавна набавка није сама себи циљ, већ начин да се до њега дође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Суштинска контрола јавне набавке није у томе да ли су испоштоване формалности и процедуре, већ:</a:t>
            </a:r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Да ли је набавка заиста била потребна</a:t>
            </a:r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Да ли је остварена њена сврха, да ли је правовремено и на адекватан начин задовољена потреба</a:t>
            </a:r>
            <a:endParaRPr lang="sr-Latn-CS" b="1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/>
                </a:solidFill>
              </a:rPr>
              <a:t>ПЛАН НАБАВКИ</a:t>
            </a:r>
            <a:endParaRPr lang="sr-Latn-CS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sr-Cyrl-RS" dirty="0" smtClean="0"/>
          </a:p>
          <a:p>
            <a:r>
              <a:rPr lang="sr-Cyrl-RS" dirty="0" smtClean="0"/>
              <a:t>За исправну оцену сврсисходности, мора се посматрати </a:t>
            </a:r>
            <a:r>
              <a:rPr lang="sr-Cyrl-RS" b="1" dirty="0" smtClean="0"/>
              <a:t>читав циклус набавке</a:t>
            </a:r>
            <a:r>
              <a:rPr lang="sr-Cyrl-RS" dirty="0" smtClean="0"/>
              <a:t>, од планирања до извршења, односно примене набавке у пракси</a:t>
            </a:r>
          </a:p>
          <a:p>
            <a:endParaRPr lang="sr-Cyrl-RS" dirty="0" smtClean="0"/>
          </a:p>
          <a:p>
            <a:r>
              <a:rPr lang="sr-Cyrl-RS" b="1" dirty="0" smtClean="0"/>
              <a:t>Члан 51. ЗЈН/2012: </a:t>
            </a:r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Наручилац посебно, уз образложење, наводи разлоге и оправданост сваке појединачне набавке и начин на који је утврдио процењену вредност јавне набавке</a:t>
            </a:r>
            <a:endParaRPr lang="sr-Latn-CS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/>
                </a:solidFill>
              </a:rPr>
              <a:t>ПЛАН НАБАВКИ</a:t>
            </a:r>
            <a:endParaRPr lang="sr-Latn-CS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b="1" dirty="0" smtClean="0"/>
              <a:t>Правилник/201</a:t>
            </a:r>
            <a:r>
              <a:rPr lang="sr-Latn-CS" b="1" smtClean="0"/>
              <a:t>3</a:t>
            </a:r>
            <a:r>
              <a:rPr lang="sr-Cyrl-RS" smtClean="0"/>
              <a:t> </a:t>
            </a:r>
            <a:r>
              <a:rPr lang="sr-Cyrl-RS" dirty="0" smtClean="0"/>
              <a:t>који детаљно уређује планирање </a:t>
            </a:r>
            <a:r>
              <a:rPr lang="sr-Cyrl-RS" b="1" dirty="0" smtClean="0"/>
              <a:t>прописује обавезне елементе плана </a:t>
            </a:r>
            <a:r>
              <a:rPr lang="sr-Cyrl-RS" dirty="0" smtClean="0"/>
              <a:t>набавки, при чему наручилац обавезно наводи:</a:t>
            </a:r>
          </a:p>
          <a:p>
            <a:pPr>
              <a:buNone/>
            </a:pPr>
            <a:endParaRPr lang="sr-Cyrl-RS" dirty="0" smtClean="0"/>
          </a:p>
          <a:p>
            <a:pPr lvl="1"/>
            <a:r>
              <a:rPr lang="sr-Cyrl-RS" b="1" i="1" dirty="0" smtClean="0">
                <a:solidFill>
                  <a:schemeClr val="accent1"/>
                </a:solidFill>
              </a:rPr>
              <a:t>Разлог и оправданост појединачне набавке – навођење реалних потреба наручиоца уз образложење, на основу којих је настала наведена потреба за конкретном набавком, одређеног обима и карактеристика</a:t>
            </a:r>
            <a:endParaRPr lang="sr-Latn-CS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-1752600"/>
            <a:ext cx="12725399" cy="9677400"/>
          </a:xfrm>
          <a:prstGeom prst="rect">
            <a:avLst/>
          </a:prstGeom>
          <a:noFill/>
          <a:ln w="9525">
            <a:solidFill>
              <a:schemeClr val="accent1">
                <a:shade val="50000"/>
                <a:alpha val="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33400" y="5562600"/>
            <a:ext cx="1905000" cy="1066800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9800" y="-2209800"/>
            <a:ext cx="13792199" cy="10439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304800" y="3124200"/>
            <a:ext cx="1905000" cy="1371600"/>
          </a:xfrm>
          <a:prstGeom prst="ellipse">
            <a:avLst/>
          </a:prstGeom>
          <a:solidFill>
            <a:schemeClr val="accent1">
              <a:alpha val="57000"/>
            </a:schemeClr>
          </a:solidFill>
          <a:ln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071FA0-7372-46BB-86CB-641C8907860E}" type="slidenum">
              <a:rPr lang="en-US" altLang="sr-Latn-RS" b="0" smtClean="0">
                <a:latin typeface="Arial Black" pitchFamily="34" charset="0"/>
              </a:rPr>
              <a:pPr/>
              <a:t>7</a:t>
            </a:fld>
            <a:endParaRPr lang="en-US" altLang="sr-Latn-RS" b="0" smtClean="0">
              <a:latin typeface="Arial Black" pitchFamily="34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-1179513"/>
            <a:ext cx="15986125" cy="8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276600" y="1828800"/>
            <a:ext cx="3733800" cy="609600"/>
          </a:xfrm>
          <a:prstGeom prst="ellips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60031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411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971800"/>
            <a:ext cx="1066800" cy="8382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86973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3200400"/>
            <a:ext cx="1143000" cy="6096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181</TotalTime>
  <Words>572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СВРСИСХОДНОСТ У ПЛАНИРАЊУ   ЈАВНИХ НАБАВКИ</vt:lpstr>
      <vt:lpstr>СУШТИНСКА КОНТРОЛА </vt:lpstr>
      <vt:lpstr>ПЛАН НАБАВКИ</vt:lpstr>
      <vt:lpstr>ПЛАН НАБАВКИ</vt:lpstr>
      <vt:lpstr>Slide 5</vt:lpstr>
      <vt:lpstr>Slide 6</vt:lpstr>
      <vt:lpstr>Slide 7</vt:lpstr>
      <vt:lpstr>Slide 8</vt:lpstr>
      <vt:lpstr>Slide 9</vt:lpstr>
      <vt:lpstr>ИНТЕРНИ АКТ - ПЛАНИРАЊЕ</vt:lpstr>
      <vt:lpstr>ИНТЕРНИ АКТ - КРИТЕРИЈУМИ</vt:lpstr>
      <vt:lpstr>ИНТЕРНИ АКТ - ЦИЉЕВИ</vt:lpstr>
      <vt:lpstr>ИНТЕРНИ АКТ - КОНТРОЛА</vt:lpstr>
      <vt:lpstr>ИНТЕРНИ АКТ – ИЗВРШЕЊЕ УГОВОРА</vt:lpstr>
      <vt:lpstr>МОДЕЛ ИНТЕРНОГ АКТА</vt:lpstr>
      <vt:lpstr>МОДЕЛ ИНТЕРНОГ АКТА</vt:lpstr>
      <vt:lpstr>МОДЕЛ ИНТЕРНОГ АКТА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СВРСИСХОДНОСТ У ПЛАНИРАЊУ  ЈАВНИХ НАБАВКИ</dc:title>
  <dc:creator>Da</dc:creator>
  <cp:lastModifiedBy>Da</cp:lastModifiedBy>
  <cp:revision>35</cp:revision>
  <dcterms:created xsi:type="dcterms:W3CDTF">2006-08-16T00:00:00Z</dcterms:created>
  <dcterms:modified xsi:type="dcterms:W3CDTF">2014-02-12T07:43:57Z</dcterms:modified>
</cp:coreProperties>
</file>