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charts/style2.xml" ContentType="application/vnd.ms-office.chart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charts/colors6.xml" ContentType="application/vnd.ms-office.chartcolor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charts/colors4.xml" ContentType="application/vnd.ms-office.chartcolorstyle+xml"/>
  <Override PartName="/ppt/charts/colors5.xml" ContentType="application/vnd.ms-office.chartcolor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charts/colors2.xml" ContentType="application/vnd.ms-office.chartcolorstyle+xml"/>
  <Override PartName="/ppt/charts/colors3.xml" ContentType="application/vnd.ms-office.chartcolorstyl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olors1.xml" ContentType="application/vnd.ms-office.chartcolorstyle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style5.xml" ContentType="application/vnd.ms-office.chartstyle+xml"/>
  <Override PartName="/ppt/charts/style6.xml" ContentType="application/vnd.ms-office.chartstyl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charts/style4.xml" ContentType="application/vnd.ms-office.chartstyle+xml"/>
  <Override PartName="/ppt/charts/style3.xml" ContentType="application/vnd.ms-office.chartstyle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charts/style1.xml" ContentType="application/vnd.ms-office.chart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handoutMasterIdLst>
    <p:handoutMasterId r:id="rId14"/>
  </p:handoutMasterIdLst>
  <p:sldIdLst>
    <p:sldId id="256" r:id="rId2"/>
    <p:sldId id="276" r:id="rId3"/>
    <p:sldId id="282" r:id="rId4"/>
    <p:sldId id="283" r:id="rId5"/>
    <p:sldId id="286" r:id="rId6"/>
    <p:sldId id="281" r:id="rId7"/>
    <p:sldId id="287" r:id="rId8"/>
    <p:sldId id="285" r:id="rId9"/>
    <p:sldId id="288" r:id="rId10"/>
    <p:sldId id="289" r:id="rId11"/>
    <p:sldId id="267" r:id="rId12"/>
    <p:sldId id="264" r:id="rId13"/>
  </p:sldIdLst>
  <p:sldSz cx="9144000" cy="6858000" type="screen4x3"/>
  <p:notesSz cx="7053263" cy="9309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32">
          <p15:clr>
            <a:srgbClr val="A4A3A4"/>
          </p15:clr>
        </p15:guide>
        <p15:guide id="2" pos="22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99" autoAdjust="0"/>
    <p:restoredTop sz="86447" autoAdjust="0"/>
  </p:normalViewPr>
  <p:slideViewPr>
    <p:cSldViewPr>
      <p:cViewPr varScale="1">
        <p:scale>
          <a:sx n="100" d="100"/>
          <a:sy n="100" d="100"/>
        </p:scale>
        <p:origin x="-194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2802" y="-90"/>
      </p:cViewPr>
      <p:guideLst>
        <p:guide orient="horz" pos="2932"/>
        <p:guide pos="2222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Microsoft_Excel_Worksheet11.xlsx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package" Target="../embeddings/Microsoft_Excel_Worksheet22.xlsx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3.xml"/><Relationship Id="rId2" Type="http://schemas.microsoft.com/office/2011/relationships/chartColorStyle" Target="colors3.xml"/><Relationship Id="rId1" Type="http://schemas.openxmlformats.org/officeDocument/2006/relationships/package" Target="../embeddings/Microsoft_Excel_Worksheet33.xlsx"/></Relationships>
</file>

<file path=ppt/charts/_rels/chart4.xml.rels><?xml version="1.0" encoding="UTF-8" standalone="yes"?>
<Relationships xmlns="http://schemas.openxmlformats.org/package/2006/relationships"><Relationship Id="rId3" Type="http://schemas.microsoft.com/office/2011/relationships/chartStyle" Target="style4.xml"/><Relationship Id="rId2" Type="http://schemas.microsoft.com/office/2011/relationships/chartColorStyle" Target="colors4.xml"/><Relationship Id="rId1" Type="http://schemas.openxmlformats.org/officeDocument/2006/relationships/package" Target="../embeddings/Microsoft_Excel_Worksheet44.xlsx"/></Relationships>
</file>

<file path=ppt/charts/_rels/chart5.xml.rels><?xml version="1.0" encoding="UTF-8" standalone="yes"?>
<Relationships xmlns="http://schemas.openxmlformats.org/package/2006/relationships"><Relationship Id="rId3" Type="http://schemas.microsoft.com/office/2011/relationships/chartStyle" Target="style5.xml"/><Relationship Id="rId2" Type="http://schemas.microsoft.com/office/2011/relationships/chartColorStyle" Target="colors5.xml"/><Relationship Id="rId1" Type="http://schemas.openxmlformats.org/officeDocument/2006/relationships/package" Target="../embeddings/Microsoft_Excel_Worksheet55.xlsx"/></Relationships>
</file>

<file path=ppt/charts/_rels/chart6.xml.rels><?xml version="1.0" encoding="UTF-8" standalone="yes"?>
<Relationships xmlns="http://schemas.openxmlformats.org/package/2006/relationships"><Relationship Id="rId3" Type="http://schemas.microsoft.com/office/2011/relationships/chartStyle" Target="style6.xml"/><Relationship Id="rId2" Type="http://schemas.microsoft.com/office/2011/relationships/chartColorStyle" Target="colors6.xml"/><Relationship Id="rId1" Type="http://schemas.openxmlformats.org/officeDocument/2006/relationships/package" Target="../embeddings/Microsoft_Excel_Worksheet6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cap="all" spc="15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plotArea>
      <c:layout/>
      <c:barChart>
        <c:barDir val="col"/>
        <c:grouping val="clustered"/>
        <c:ser>
          <c:idx val="0"/>
          <c:order val="0"/>
          <c:tx>
            <c:strRef>
              <c:f>Sheet2!$Z$2</c:f>
              <c:strCache>
                <c:ptCount val="1"/>
                <c:pt idx="0">
                  <c:v>Inicijalni kontakti</c:v>
                </c:pt>
              </c:strCache>
            </c:strRef>
          </c:tx>
          <c:spPr>
            <a:pattFill prst="narHorz">
              <a:fgClr>
                <a:schemeClr val="accent2"/>
              </a:fgClr>
              <a:bgClr>
                <a:schemeClr val="accent2">
                  <a:lumMod val="20000"/>
                  <a:lumOff val="80000"/>
                </a:schemeClr>
              </a:bgClr>
            </a:pattFill>
            <a:ln>
              <a:noFill/>
            </a:ln>
            <a:effectLst>
              <a:innerShdw blurRad="114300">
                <a:schemeClr val="accent2"/>
              </a:innerShdw>
            </a:effectLst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Sheet2!$Y$3:$Y$17</c:f>
              <c:strCache>
                <c:ptCount val="15"/>
                <c:pt idx="0">
                  <c:v>Pravosuđe (sa advokaturom I izvršiteljima)</c:v>
                </c:pt>
                <c:pt idx="1">
                  <c:v>Javne nabavke</c:v>
                </c:pt>
                <c:pt idx="2">
                  <c:v>Zdravstvo</c:v>
                </c:pt>
                <c:pt idx="3">
                  <c:v>Obrazovanje</c:v>
                </c:pt>
                <c:pt idx="4">
                  <c:v>Policija</c:v>
                </c:pt>
                <c:pt idx="5">
                  <c:v>Inspekcije (komunalna, prosvetna, inspekcija rada, budžetska...)</c:v>
                </c:pt>
                <c:pt idx="6">
                  <c:v>Javna preduzeća</c:v>
                </c:pt>
                <c:pt idx="7">
                  <c:v>Carina</c:v>
                </c:pt>
                <c:pt idx="8">
                  <c:v>Lokalna vlast, administracija, lokalne službe, usluge</c:v>
                </c:pt>
                <c:pt idx="9">
                  <c:v>Političke stranke</c:v>
                </c:pt>
                <c:pt idx="10">
                  <c:v>Finansijske službe, porezi, finansije</c:v>
                </c:pt>
                <c:pt idx="11">
                  <c:v>Građevinske dozvole, legalizacija</c:v>
                </c:pt>
                <c:pt idx="12">
                  <c:v>Mediji</c:v>
                </c:pt>
                <c:pt idx="13">
                  <c:v>Ostalo (privatni sektor, kultura, ekologija, putevi, IT sektor, privatna svojina, banke, prirodni resursi, azil, verske organizacije, privatna preduzeća u drž. svojini, usluge izvan ovih kategorija, nevladine organizacije,  </c:v>
                </c:pt>
                <c:pt idx="14">
                  <c:v>Nepoznato</c:v>
                </c:pt>
              </c:strCache>
            </c:strRef>
          </c:cat>
          <c:val>
            <c:numRef>
              <c:f>Sheet2!$Z$3:$Z$17</c:f>
              <c:numCache>
                <c:formatCode>General</c:formatCode>
                <c:ptCount val="15"/>
                <c:pt idx="0">
                  <c:v>374</c:v>
                </c:pt>
                <c:pt idx="1">
                  <c:v>129</c:v>
                </c:pt>
                <c:pt idx="2">
                  <c:v>148</c:v>
                </c:pt>
                <c:pt idx="3">
                  <c:v>120</c:v>
                </c:pt>
                <c:pt idx="4">
                  <c:v>58</c:v>
                </c:pt>
                <c:pt idx="5">
                  <c:v>234</c:v>
                </c:pt>
                <c:pt idx="6">
                  <c:v>137</c:v>
                </c:pt>
                <c:pt idx="7">
                  <c:v>26</c:v>
                </c:pt>
                <c:pt idx="8">
                  <c:v>198</c:v>
                </c:pt>
                <c:pt idx="9">
                  <c:v>29</c:v>
                </c:pt>
                <c:pt idx="10">
                  <c:v>113</c:v>
                </c:pt>
                <c:pt idx="11">
                  <c:v>159</c:v>
                </c:pt>
                <c:pt idx="12">
                  <c:v>36</c:v>
                </c:pt>
                <c:pt idx="13">
                  <c:v>314</c:v>
                </c:pt>
                <c:pt idx="14">
                  <c:v>73</c:v>
                </c:pt>
              </c:numCache>
            </c:numRef>
          </c:val>
        </c:ser>
        <c:dLbls>
          <c:showVal val="1"/>
        </c:dLbls>
        <c:gapWidth val="164"/>
        <c:overlap val="-22"/>
        <c:axId val="93561984"/>
        <c:axId val="93563520"/>
      </c:barChart>
      <c:catAx>
        <c:axId val="93561984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19050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3563520"/>
        <c:crosses val="autoZero"/>
        <c:auto val="1"/>
        <c:lblAlgn val="ctr"/>
        <c:lblOffset val="100"/>
      </c:catAx>
      <c:valAx>
        <c:axId val="93563520"/>
        <c:scaling>
          <c:orientation val="minMax"/>
        </c:scaling>
        <c:axPos val="l"/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35619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/>
      <c:pieChart>
        <c:varyColors val="1"/>
        <c:ser>
          <c:idx val="0"/>
          <c:order val="0"/>
          <c:dPt>
            <c:idx val="0"/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1"/>
            <c:spPr>
              <a:gradFill rotWithShape="1"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CatName val="1"/>
            <c:showPercent val="1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Sheet2!$B$27:$C$27</c:f>
              <c:strCache>
                <c:ptCount val="2"/>
                <c:pt idx="0">
                  <c:v>Broj pokrenutih slučajeva</c:v>
                </c:pt>
                <c:pt idx="1">
                  <c:v>Inicijalni kontakti</c:v>
                </c:pt>
              </c:strCache>
            </c:strRef>
          </c:cat>
          <c:val>
            <c:numRef>
              <c:f>Sheet2!$B$28:$C$28</c:f>
              <c:numCache>
                <c:formatCode>General</c:formatCode>
                <c:ptCount val="2"/>
                <c:pt idx="0">
                  <c:v>441</c:v>
                </c:pt>
                <c:pt idx="1">
                  <c:v>2148</c:v>
                </c:pt>
              </c:numCache>
            </c:numRef>
          </c:val>
        </c:ser>
        <c:dLbls>
          <c:showPercent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zero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plotArea>
      <c:layout/>
      <c:barChart>
        <c:barDir val="col"/>
        <c:grouping val="clustered"/>
        <c:ser>
          <c:idx val="0"/>
          <c:order val="0"/>
          <c:tx>
            <c:strRef>
              <c:f>Sheet2!$R$2</c:f>
              <c:strCache>
                <c:ptCount val="1"/>
                <c:pt idx="0">
                  <c:v>Broj pokrenutih slučajeva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Sheet2!$Q$3:$Q$17</c:f>
              <c:strCache>
                <c:ptCount val="15"/>
                <c:pt idx="0">
                  <c:v>Pravosudje (sa advokaturom)</c:v>
                </c:pt>
                <c:pt idx="1">
                  <c:v>Javne nabavke</c:v>
                </c:pt>
                <c:pt idx="2">
                  <c:v>Zdravstvo</c:v>
                </c:pt>
                <c:pt idx="3">
                  <c:v>Obrazovanje</c:v>
                </c:pt>
                <c:pt idx="4">
                  <c:v>Policija</c:v>
                </c:pt>
                <c:pt idx="5">
                  <c:v>Inspekcije (komunalna, prosvetna, inspekcija rada, budžetska...)</c:v>
                </c:pt>
                <c:pt idx="6">
                  <c:v>Javna preduzeća</c:v>
                </c:pt>
                <c:pt idx="7">
                  <c:v>Carina</c:v>
                </c:pt>
                <c:pt idx="8">
                  <c:v>Lokalna vlast, administracija, lokalne službe, usluge</c:v>
                </c:pt>
                <c:pt idx="9">
                  <c:v>Političke stranke</c:v>
                </c:pt>
                <c:pt idx="10">
                  <c:v>Finansijske službe, porezi, finansije</c:v>
                </c:pt>
                <c:pt idx="11">
                  <c:v>Građevinske dozvole, legalizacija</c:v>
                </c:pt>
                <c:pt idx="12">
                  <c:v>Mediji</c:v>
                </c:pt>
                <c:pt idx="13">
                  <c:v>Ostalo (privatni sektor, kultura, ekologija, putevi, IT sektor, privatna svojina, banke, prirodni resursi, azil, verske organizacije, privatna preduzeća u drž. svojini, usluge izvan ovih kategorija, nevladine organizacije,  </c:v>
                </c:pt>
                <c:pt idx="14">
                  <c:v>Nepoznato</c:v>
                </c:pt>
              </c:strCache>
            </c:strRef>
          </c:cat>
          <c:val>
            <c:numRef>
              <c:f>Sheet2!$R$3:$R$17</c:f>
              <c:numCache>
                <c:formatCode>General</c:formatCode>
                <c:ptCount val="15"/>
                <c:pt idx="0">
                  <c:v>69</c:v>
                </c:pt>
                <c:pt idx="1">
                  <c:v>36</c:v>
                </c:pt>
                <c:pt idx="2">
                  <c:v>40</c:v>
                </c:pt>
                <c:pt idx="3">
                  <c:v>29</c:v>
                </c:pt>
                <c:pt idx="4">
                  <c:v>17</c:v>
                </c:pt>
                <c:pt idx="5">
                  <c:v>34</c:v>
                </c:pt>
                <c:pt idx="6">
                  <c:v>33</c:v>
                </c:pt>
                <c:pt idx="7">
                  <c:v>9</c:v>
                </c:pt>
                <c:pt idx="8">
                  <c:v>37</c:v>
                </c:pt>
                <c:pt idx="9">
                  <c:v>6</c:v>
                </c:pt>
                <c:pt idx="10">
                  <c:v>18</c:v>
                </c:pt>
                <c:pt idx="11">
                  <c:v>26</c:v>
                </c:pt>
                <c:pt idx="12">
                  <c:v>11</c:v>
                </c:pt>
                <c:pt idx="13">
                  <c:v>67</c:v>
                </c:pt>
                <c:pt idx="14">
                  <c:v>9</c:v>
                </c:pt>
              </c:numCache>
            </c:numRef>
          </c:val>
        </c:ser>
        <c:dLbls>
          <c:showVal val="1"/>
        </c:dLbls>
        <c:gapWidth val="100"/>
        <c:overlap val="-24"/>
        <c:axId val="93572480"/>
        <c:axId val="94893184"/>
      </c:barChart>
      <c:catAx>
        <c:axId val="93572480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4893184"/>
        <c:crosses val="autoZero"/>
        <c:auto val="1"/>
        <c:lblAlgn val="ctr"/>
        <c:lblOffset val="100"/>
      </c:catAx>
      <c:valAx>
        <c:axId val="94893184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35724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dirty="0" err="1"/>
              <a:t>Upoređivanje</a:t>
            </a:r>
            <a:r>
              <a:rPr lang="en-US" sz="1800" dirty="0"/>
              <a:t> </a:t>
            </a:r>
            <a:r>
              <a:rPr lang="en-US" sz="1800" dirty="0" err="1" smtClean="0"/>
              <a:t>broja</a:t>
            </a:r>
            <a:r>
              <a:rPr lang="en-US" sz="1800" dirty="0" smtClean="0"/>
              <a:t> </a:t>
            </a:r>
            <a:r>
              <a:rPr lang="en-US" sz="1800" dirty="0" err="1" smtClean="0"/>
              <a:t>slučajeva</a:t>
            </a:r>
            <a:r>
              <a:rPr lang="en-US" sz="1800" dirty="0" smtClean="0"/>
              <a:t> </a:t>
            </a:r>
            <a:r>
              <a:rPr lang="en-US" sz="1800" dirty="0" err="1"/>
              <a:t>i</a:t>
            </a:r>
            <a:r>
              <a:rPr lang="en-US" sz="1800" dirty="0"/>
              <a:t> </a:t>
            </a:r>
            <a:r>
              <a:rPr lang="en-US" sz="1800" dirty="0" err="1"/>
              <a:t>inicijalnih</a:t>
            </a:r>
            <a:r>
              <a:rPr lang="en-US" sz="1800" dirty="0"/>
              <a:t> </a:t>
            </a:r>
            <a:r>
              <a:rPr lang="en-US" sz="1800" dirty="0" err="1"/>
              <a:t>kontakata</a:t>
            </a:r>
            <a:endParaRPr lang="en-US" sz="1800" dirty="0"/>
          </a:p>
        </c:rich>
      </c:tx>
      <c:layout/>
      <c:spPr>
        <a:noFill/>
        <a:ln>
          <a:noFill/>
        </a:ln>
        <a:effectLst/>
      </c:spPr>
    </c:title>
    <c:plotArea>
      <c:layout/>
      <c:barChart>
        <c:barDir val="bar"/>
        <c:grouping val="stacked"/>
        <c:ser>
          <c:idx val="0"/>
          <c:order val="0"/>
          <c:tx>
            <c:strRef>
              <c:f>Sheet2!$C$2</c:f>
              <c:strCache>
                <c:ptCount val="1"/>
                <c:pt idx="0">
                  <c:v>Broj pokrenutih slučajeva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cat>
            <c:strRef>
              <c:f>Sheet2!$B$3:$B$17</c:f>
              <c:strCache>
                <c:ptCount val="15"/>
                <c:pt idx="0">
                  <c:v>Pravosudje (sa advokaturom)</c:v>
                </c:pt>
                <c:pt idx="1">
                  <c:v>Javne nabavke</c:v>
                </c:pt>
                <c:pt idx="2">
                  <c:v>Zdravstvo</c:v>
                </c:pt>
                <c:pt idx="3">
                  <c:v>Obrazovanje</c:v>
                </c:pt>
                <c:pt idx="4">
                  <c:v>Policija</c:v>
                </c:pt>
                <c:pt idx="5">
                  <c:v>Inspekcije (komunalna, prosvetna, inspekcija rada, budžetska...)</c:v>
                </c:pt>
                <c:pt idx="6">
                  <c:v>Javna preduzeća</c:v>
                </c:pt>
                <c:pt idx="7">
                  <c:v>Carina</c:v>
                </c:pt>
                <c:pt idx="8">
                  <c:v>Lokalna vlast, administracija, lokalne službe, usluge</c:v>
                </c:pt>
                <c:pt idx="9">
                  <c:v>Političke stranke</c:v>
                </c:pt>
                <c:pt idx="10">
                  <c:v>Finansijske službe, porezi, finansije</c:v>
                </c:pt>
                <c:pt idx="11">
                  <c:v>Građevinske dozvole, legalizacija</c:v>
                </c:pt>
                <c:pt idx="12">
                  <c:v>Mediji</c:v>
                </c:pt>
                <c:pt idx="13">
                  <c:v>Ostalo (privatni sektor, kultura, ekologija, putevi, IT sektor, privatna svojina, banke, prirodni resursi, azil, verske organizacije, privatna preduzeća u drž. svojini, usluge izvan ovih kategorija, nevladine organizacije,  </c:v>
                </c:pt>
                <c:pt idx="14">
                  <c:v>Nepoznato</c:v>
                </c:pt>
              </c:strCache>
            </c:strRef>
          </c:cat>
          <c:val>
            <c:numRef>
              <c:f>Sheet2!$C$3:$C$17</c:f>
              <c:numCache>
                <c:formatCode>General</c:formatCode>
                <c:ptCount val="15"/>
                <c:pt idx="0">
                  <c:v>69</c:v>
                </c:pt>
                <c:pt idx="1">
                  <c:v>36</c:v>
                </c:pt>
                <c:pt idx="2">
                  <c:v>40</c:v>
                </c:pt>
                <c:pt idx="3">
                  <c:v>29</c:v>
                </c:pt>
                <c:pt idx="4">
                  <c:v>17</c:v>
                </c:pt>
                <c:pt idx="5">
                  <c:v>34</c:v>
                </c:pt>
                <c:pt idx="6">
                  <c:v>33</c:v>
                </c:pt>
                <c:pt idx="7">
                  <c:v>9</c:v>
                </c:pt>
                <c:pt idx="8">
                  <c:v>37</c:v>
                </c:pt>
                <c:pt idx="9">
                  <c:v>6</c:v>
                </c:pt>
                <c:pt idx="10">
                  <c:v>18</c:v>
                </c:pt>
                <c:pt idx="11">
                  <c:v>26</c:v>
                </c:pt>
                <c:pt idx="12">
                  <c:v>11</c:v>
                </c:pt>
                <c:pt idx="13">
                  <c:v>67</c:v>
                </c:pt>
                <c:pt idx="14">
                  <c:v>9</c:v>
                </c:pt>
              </c:numCache>
            </c:numRef>
          </c:val>
        </c:ser>
        <c:ser>
          <c:idx val="1"/>
          <c:order val="1"/>
          <c:tx>
            <c:strRef>
              <c:f>Sheet2!$D$2</c:f>
              <c:strCache>
                <c:ptCount val="1"/>
                <c:pt idx="0">
                  <c:v>Inicijalni kontakti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cat>
            <c:strRef>
              <c:f>Sheet2!$B$3:$B$17</c:f>
              <c:strCache>
                <c:ptCount val="15"/>
                <c:pt idx="0">
                  <c:v>Pravosudje (sa advokaturom)</c:v>
                </c:pt>
                <c:pt idx="1">
                  <c:v>Javne nabavke</c:v>
                </c:pt>
                <c:pt idx="2">
                  <c:v>Zdravstvo</c:v>
                </c:pt>
                <c:pt idx="3">
                  <c:v>Obrazovanje</c:v>
                </c:pt>
                <c:pt idx="4">
                  <c:v>Policija</c:v>
                </c:pt>
                <c:pt idx="5">
                  <c:v>Inspekcije (komunalna, prosvetna, inspekcija rada, budžetska...)</c:v>
                </c:pt>
                <c:pt idx="6">
                  <c:v>Javna preduzeća</c:v>
                </c:pt>
                <c:pt idx="7">
                  <c:v>Carina</c:v>
                </c:pt>
                <c:pt idx="8">
                  <c:v>Lokalna vlast, administracija, lokalne službe, usluge</c:v>
                </c:pt>
                <c:pt idx="9">
                  <c:v>Političke stranke</c:v>
                </c:pt>
                <c:pt idx="10">
                  <c:v>Finansijske službe, porezi, finansije</c:v>
                </c:pt>
                <c:pt idx="11">
                  <c:v>Građevinske dozvole, legalizacija</c:v>
                </c:pt>
                <c:pt idx="12">
                  <c:v>Mediji</c:v>
                </c:pt>
                <c:pt idx="13">
                  <c:v>Ostalo (privatni sektor, kultura, ekologija, putevi, IT sektor, privatna svojina, banke, prirodni resursi, azil, verske organizacije, privatna preduzeća u drž. svojini, usluge izvan ovih kategorija, nevladine organizacije,  </c:v>
                </c:pt>
                <c:pt idx="14">
                  <c:v>Nepoznato</c:v>
                </c:pt>
              </c:strCache>
            </c:strRef>
          </c:cat>
          <c:val>
            <c:numRef>
              <c:f>Sheet2!$D$3:$D$17</c:f>
              <c:numCache>
                <c:formatCode>General</c:formatCode>
                <c:ptCount val="15"/>
                <c:pt idx="0">
                  <c:v>374</c:v>
                </c:pt>
                <c:pt idx="1">
                  <c:v>129</c:v>
                </c:pt>
                <c:pt idx="2">
                  <c:v>148</c:v>
                </c:pt>
                <c:pt idx="3">
                  <c:v>120</c:v>
                </c:pt>
                <c:pt idx="4">
                  <c:v>58</c:v>
                </c:pt>
                <c:pt idx="5">
                  <c:v>234</c:v>
                </c:pt>
                <c:pt idx="6">
                  <c:v>137</c:v>
                </c:pt>
                <c:pt idx="7">
                  <c:v>26</c:v>
                </c:pt>
                <c:pt idx="8">
                  <c:v>198</c:v>
                </c:pt>
                <c:pt idx="9">
                  <c:v>29</c:v>
                </c:pt>
                <c:pt idx="10">
                  <c:v>113</c:v>
                </c:pt>
                <c:pt idx="11">
                  <c:v>159</c:v>
                </c:pt>
                <c:pt idx="12">
                  <c:v>36</c:v>
                </c:pt>
                <c:pt idx="13">
                  <c:v>314</c:v>
                </c:pt>
                <c:pt idx="14">
                  <c:v>73</c:v>
                </c:pt>
              </c:numCache>
            </c:numRef>
          </c:val>
        </c:ser>
        <c:dLbls/>
        <c:overlap val="100"/>
        <c:axId val="74298112"/>
        <c:axId val="74321280"/>
      </c:barChart>
      <c:catAx>
        <c:axId val="74298112"/>
        <c:scaling>
          <c:orientation val="minMax"/>
        </c:scaling>
        <c:axPos val="l"/>
        <c:numFmt formatCode="General" sourceLinked="1"/>
        <c:maj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4321280"/>
        <c:crosses val="autoZero"/>
        <c:auto val="1"/>
        <c:lblAlgn val="ctr"/>
        <c:lblOffset val="100"/>
      </c:catAx>
      <c:valAx>
        <c:axId val="74321280"/>
        <c:scaling>
          <c:orientation val="minMax"/>
        </c:scaling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42981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err="1" smtClean="0"/>
              <a:t>Prijave</a:t>
            </a:r>
            <a:r>
              <a:rPr lang="en-US" dirty="0" smtClean="0"/>
              <a:t> </a:t>
            </a:r>
            <a:r>
              <a:rPr lang="en-US" dirty="0" err="1" smtClean="0"/>
              <a:t>korupcije</a:t>
            </a:r>
            <a:r>
              <a:rPr lang="en-US" baseline="0" dirty="0" smtClean="0"/>
              <a:t> u </a:t>
            </a:r>
            <a:r>
              <a:rPr lang="en-US" dirty="0" err="1" smtClean="0"/>
              <a:t>pravosuđu</a:t>
            </a:r>
            <a:r>
              <a:rPr lang="en-US" dirty="0" smtClean="0"/>
              <a:t> od </a:t>
            </a:r>
            <a:r>
              <a:rPr lang="en-US" dirty="0" err="1" smtClean="0"/>
              <a:t>strane</a:t>
            </a:r>
            <a:r>
              <a:rPr lang="en-US" dirty="0" smtClean="0"/>
              <a:t> </a:t>
            </a:r>
            <a:r>
              <a:rPr lang="en-US" dirty="0" err="1" smtClean="0"/>
              <a:t>građana</a:t>
            </a:r>
            <a:endParaRPr lang="en-US" dirty="0"/>
          </a:p>
        </c:rich>
      </c:tx>
      <c:spPr>
        <a:noFill/>
        <a:ln>
          <a:noFill/>
        </a:ln>
        <a:effectLst/>
      </c:spPr>
    </c:title>
    <c:plotArea>
      <c:layout/>
      <c:barChart>
        <c:barDir val="bar"/>
        <c:grouping val="clustered"/>
        <c:ser>
          <c:idx val="0"/>
          <c:order val="0"/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Sheet2!$AF$3:$AF$12</c:f>
              <c:strCache>
                <c:ptCount val="10"/>
                <c:pt idx="0">
                  <c:v>Postupanje sudova (prijem, otpravljanje, uvid, sud. izvršitelji)</c:v>
                </c:pt>
                <c:pt idx="1">
                  <c:v>Rad sudija</c:v>
                </c:pt>
                <c:pt idx="2">
                  <c:v>Određivanje postupajućih sudija</c:v>
                </c:pt>
                <c:pt idx="3">
                  <c:v>Sudski veštaci</c:v>
                </c:pt>
                <c:pt idx="4">
                  <c:v>Dostupnost podataka </c:v>
                </c:pt>
                <c:pt idx="5">
                  <c:v>Sporost u radu</c:v>
                </c:pt>
                <c:pt idx="6">
                  <c:v>Postupanje advokata</c:v>
                </c:pt>
                <c:pt idx="7">
                  <c:v>Tužioci</c:v>
                </c:pt>
                <c:pt idx="8">
                  <c:v>Izvršitelji</c:v>
                </c:pt>
                <c:pt idx="9">
                  <c:v>Ostalo </c:v>
                </c:pt>
              </c:strCache>
            </c:strRef>
          </c:cat>
          <c:val>
            <c:numRef>
              <c:f>Sheet2!$AG$3:$AG$12</c:f>
              <c:numCache>
                <c:formatCode>General</c:formatCode>
                <c:ptCount val="10"/>
                <c:pt idx="0">
                  <c:v>13</c:v>
                </c:pt>
                <c:pt idx="1">
                  <c:v>66</c:v>
                </c:pt>
                <c:pt idx="2">
                  <c:v>15</c:v>
                </c:pt>
                <c:pt idx="3">
                  <c:v>21</c:v>
                </c:pt>
                <c:pt idx="4">
                  <c:v>42</c:v>
                </c:pt>
                <c:pt idx="5">
                  <c:v>133</c:v>
                </c:pt>
                <c:pt idx="6">
                  <c:v>22</c:v>
                </c:pt>
                <c:pt idx="7">
                  <c:v>37</c:v>
                </c:pt>
                <c:pt idx="8">
                  <c:v>16</c:v>
                </c:pt>
                <c:pt idx="9">
                  <c:v>9</c:v>
                </c:pt>
              </c:numCache>
            </c:numRef>
          </c:val>
        </c:ser>
        <c:dLbls>
          <c:showVal val="1"/>
        </c:dLbls>
        <c:gapWidth val="65"/>
        <c:axId val="111693184"/>
        <c:axId val="111744128"/>
      </c:barChart>
      <c:catAx>
        <c:axId val="111693184"/>
        <c:scaling>
          <c:orientation val="minMax"/>
        </c:scaling>
        <c:axPos val="l"/>
        <c:numFmt formatCode="General" sourceLinked="1"/>
        <c:maj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1744128"/>
        <c:crosses val="autoZero"/>
        <c:auto val="1"/>
        <c:lblAlgn val="ctr"/>
        <c:lblOffset val="100"/>
      </c:catAx>
      <c:valAx>
        <c:axId val="111744128"/>
        <c:scaling>
          <c:orientation val="minMax"/>
        </c:scaling>
        <c:axPos val="b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16931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cap="none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Prijave</a:t>
            </a:r>
            <a:r>
              <a:rPr lang="en-US" baseline="0"/>
              <a:t> korupcije u zdravstvu od strane građana</a:t>
            </a:r>
            <a:endParaRPr lang="en-US"/>
          </a:p>
        </c:rich>
      </c:tx>
      <c:spPr>
        <a:noFill/>
        <a:ln>
          <a:noFill/>
        </a:ln>
        <a:effectLst/>
      </c:spPr>
    </c:title>
    <c:plotArea>
      <c:layout/>
      <c:barChart>
        <c:barDir val="bar"/>
        <c:grouping val="clustered"/>
        <c:ser>
          <c:idx val="0"/>
          <c:order val="0"/>
          <c:spPr>
            <a:noFill/>
            <a:ln w="9525" cap="flat" cmpd="sng" algn="ctr">
              <a:solidFill>
                <a:schemeClr val="accent2"/>
              </a:solidFill>
              <a:miter lim="800000"/>
            </a:ln>
            <a:effectLst>
              <a:glow rad="63500">
                <a:schemeClr val="accent2">
                  <a:satMod val="175000"/>
                  <a:alpha val="25000"/>
                </a:schemeClr>
              </a:glow>
            </a:effectLst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lt1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lt1">
                          <a:lumMod val="50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Sheet2!$AO$3:$AO$10</c:f>
              <c:strCache>
                <c:ptCount val="8"/>
                <c:pt idx="0">
                  <c:v>Traženje mita od strane lekara</c:v>
                </c:pt>
                <c:pt idx="1">
                  <c:v>Traženje mita od strane drugih zaposlenih u zdravstvu</c:v>
                </c:pt>
                <c:pt idx="2">
                  <c:v>Postupanje zaposlenih u zdravstvu</c:v>
                </c:pt>
                <c:pt idx="3">
                  <c:v>Javne nabavke u zdravstvu</c:v>
                </c:pt>
                <c:pt idx="4">
                  <c:v>Liste</c:v>
                </c:pt>
                <c:pt idx="5">
                  <c:v>Postupanje zaštitnika prava pacijenata</c:v>
                </c:pt>
                <c:pt idx="6">
                  <c:v>Konkursi</c:v>
                </c:pt>
                <c:pt idx="7">
                  <c:v>Ostalo</c:v>
                </c:pt>
              </c:strCache>
            </c:strRef>
          </c:cat>
          <c:val>
            <c:numRef>
              <c:f>Sheet2!$AP$3:$AP$10</c:f>
              <c:numCache>
                <c:formatCode>General</c:formatCode>
                <c:ptCount val="8"/>
                <c:pt idx="0">
                  <c:v>11</c:v>
                </c:pt>
                <c:pt idx="1">
                  <c:v>13</c:v>
                </c:pt>
                <c:pt idx="2">
                  <c:v>26</c:v>
                </c:pt>
                <c:pt idx="3">
                  <c:v>20</c:v>
                </c:pt>
                <c:pt idx="4">
                  <c:v>14</c:v>
                </c:pt>
                <c:pt idx="5">
                  <c:v>7</c:v>
                </c:pt>
                <c:pt idx="6">
                  <c:v>15</c:v>
                </c:pt>
                <c:pt idx="7">
                  <c:v>42</c:v>
                </c:pt>
              </c:numCache>
            </c:numRef>
          </c:val>
        </c:ser>
        <c:dLbls>
          <c:showVal val="1"/>
        </c:dLbls>
        <c:gapWidth val="182"/>
        <c:overlap val="-50"/>
        <c:axId val="111817856"/>
        <c:axId val="111819392"/>
      </c:barChart>
      <c:catAx>
        <c:axId val="111817856"/>
        <c:scaling>
          <c:orientation val="minMax"/>
        </c:scaling>
        <c:axPos val="l"/>
        <c:majorGridlines>
          <c:spPr>
            <a:ln w="9525" cap="flat" cmpd="sng" algn="ctr">
              <a:gradFill>
                <a:gsLst>
                  <a:gs pos="0">
                    <a:schemeClr val="dk1">
                      <a:lumMod val="65000"/>
                      <a:lumOff val="35000"/>
                    </a:schemeClr>
                  </a:gs>
                  <a:gs pos="100000">
                    <a:schemeClr val="dk1">
                      <a:lumMod val="75000"/>
                      <a:lumOff val="25000"/>
                    </a:schemeClr>
                  </a:gs>
                </a:gsLst>
                <a:lin ang="10800000" scaled="0"/>
              </a:gra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l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1819392"/>
        <c:crosses val="autoZero"/>
        <c:auto val="1"/>
        <c:lblAlgn val="ctr"/>
        <c:lblOffset val="100"/>
      </c:catAx>
      <c:valAx>
        <c:axId val="111819392"/>
        <c:scaling>
          <c:orientation val="minMax"/>
        </c:scaling>
        <c:axPos val="b"/>
        <c:majorGridlines>
          <c:spPr>
            <a:ln w="9525" cap="flat" cmpd="sng" algn="ctr">
              <a:gradFill>
                <a:gsLst>
                  <a:gs pos="0">
                    <a:schemeClr val="dk1">
                      <a:lumMod val="65000"/>
                      <a:lumOff val="35000"/>
                    </a:schemeClr>
                  </a:gs>
                  <a:gs pos="100000">
                    <a:schemeClr val="dk1">
                      <a:lumMod val="75000"/>
                      <a:lumOff val="25000"/>
                    </a:schemeClr>
                  </a:gs>
                </a:gsLst>
                <a:lin ang="10800000" scaled="0"/>
              </a:gra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l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18178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solidFill>
      <a:schemeClr val="dk1">
        <a:lumMod val="75000"/>
        <a:lumOff val="25000"/>
      </a:schemeClr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olors1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9050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>
      <cs:styleClr val="auto"/>
    </cs:effectRef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tx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00" b="1" kern="1200" cap="all" spc="1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09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lt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lt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lt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34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1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339">
  <cs:axisTitle>
    <cs:lnRef idx="0"/>
    <cs:fillRef idx="0"/>
    <cs:effectRef idx="0"/>
    <cs:fontRef idx="minor">
      <a:schemeClr val="lt1">
        <a:lumMod val="75000"/>
      </a:schemeClr>
    </cs:fontRef>
    <cs:defRPr sz="900" b="1" kern="1200"/>
  </cs:axisTitle>
  <cs:categoryAxis>
    <cs:lnRef idx="0"/>
    <cs:fillRef idx="0"/>
    <cs:effectRef idx="0"/>
    <cs:fontRef idx="minor">
      <a:schemeClr val="lt1">
        <a:lumMod val="75000"/>
      </a:schemeClr>
    </cs:fontRef>
    <cs:defRPr sz="900" kern="1200"/>
  </cs:categoryAxis>
  <cs:chartArea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>
        <a:lumMod val="75000"/>
      </a:schemeClr>
    </cs:fontRef>
    <cs:defRPr sz="900" kern="1200"/>
  </cs:dataLabel>
  <cs:dataLabelCallout>
    <cs:lnRef idx="0"/>
    <cs:fillRef idx="0"/>
    <cs:effectRef idx="0"/>
    <cs:fontRef idx="minor">
      <a:schemeClr val="lt1">
        <a:lumMod val="15000"/>
        <a:lumOff val="85000"/>
      </a:schemeClr>
    </cs:fontRef>
    <cs:spPr>
      <a:solidFill>
        <a:schemeClr val="dk1">
          <a:lumMod val="65000"/>
          <a:lumOff val="35000"/>
        </a:schemeClr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/>
    <cs:effectRef idx="0">
      <cs:styleClr val="auto"/>
    </cs:effectRef>
    <cs:fontRef idx="minor">
      <a:schemeClr val="dk1"/>
    </cs:fontRef>
    <cs:spPr>
      <a:ln w="9525" cap="flat" cmpd="sng" algn="ctr">
        <a:solidFill>
          <a:schemeClr val="phClr"/>
        </a:solidFill>
        <a:miter lim="800000"/>
      </a:ln>
      <a:effectLst>
        <a:glow rad="63500">
          <a:schemeClr val="phClr">
            <a:satMod val="175000"/>
            <a:alpha val="25000"/>
          </a:schemeClr>
        </a:glow>
      </a:effectLst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ln w="9525" cap="flat" cmpd="sng" algn="ctr">
        <a:solidFill>
          <a:schemeClr val="phClr"/>
        </a:solidFill>
        <a:miter lim="800000"/>
      </a:ln>
      <a:effectLst>
        <a:glow rad="63500">
          <a:schemeClr val="phClr">
            <a:satMod val="175000"/>
            <a:alpha val="25000"/>
          </a:schemeClr>
        </a:glow>
      </a:effectLst>
    </cs:spPr>
  </cs:dataPoint3D>
  <cs:dataPointLine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ln w="22225" cap="rnd">
        <a:solidFill>
          <a:schemeClr val="phClr"/>
        </a:solidFill>
      </a:ln>
      <a:effectLst>
        <a:glow rad="139700">
          <a:schemeClr val="phClr">
            <a:satMod val="175000"/>
            <a:alpha val="14000"/>
          </a:schemeClr>
        </a:glow>
      </a:effectLst>
    </cs:spPr>
  </cs:dataPointLine>
  <cs:dataPointMarker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lumMod val="60000"/>
          <a:lumOff val="40000"/>
        </a:schemeClr>
      </a:solidFill>
      <a:effectLst>
        <a:glow rad="63500">
          <a:schemeClr val="phClr">
            <a:satMod val="175000"/>
            <a:alpha val="25000"/>
          </a:schemeClr>
        </a:glow>
      </a:effectLst>
    </cs:spPr>
  </cs:dataPointMarker>
  <cs:dataPointMarkerLayout symbol="circle" size="4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75000"/>
      </a:schemeClr>
    </cs:fontRef>
    <cs:spPr>
      <a:ln w="9525">
        <a:solidFill>
          <a:schemeClr val="dk1">
            <a:lumMod val="50000"/>
            <a:lumOff val="50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lt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75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0">
              <a:schemeClr val="dk1">
                <a:lumMod val="65000"/>
                <a:lumOff val="35000"/>
              </a:schemeClr>
            </a:gs>
            <a:gs pos="100000">
              <a:schemeClr val="dk1">
                <a:lumMod val="75000"/>
                <a:lumOff val="25000"/>
              </a:schemeClr>
            </a:gs>
          </a:gsLst>
          <a:lin ang="10800000" scaled="0"/>
        </a:gradFill>
        <a:round/>
      </a:ln>
      <a:effectLst/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75000"/>
                <a:lumOff val="25000"/>
                <a:alpha val="25000"/>
              </a:schemeClr>
            </a:gs>
            <a:gs pos="0">
              <a:schemeClr val="dk1">
                <a:lumMod val="65000"/>
                <a:lumOff val="35000"/>
                <a:alpha val="25000"/>
              </a:schemeClr>
            </a:gs>
          </a:gsLst>
          <a:lin ang="5400000" scaled="0"/>
        </a:gra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leaderLine>
  <cs:legend>
    <cs:lnRef idx="0"/>
    <cs:fillRef idx="0"/>
    <cs:effectRef idx="0"/>
    <cs:fontRef idx="minor">
      <a:schemeClr val="lt1">
        <a:lumMod val="75000"/>
      </a:schemeClr>
    </cs:fontRef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lt1">
        <a:lumMod val="7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85000"/>
      </a:schemeClr>
    </cs:fontRef>
    <cs:defRPr sz="1400" b="1" kern="1200" cap="none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25400" cap="rnd">
        <a:solidFill>
          <a:schemeClr val="phClr">
            <a:alpha val="50000"/>
          </a:schemeClr>
        </a:solidFill>
      </a:ln>
    </cs:spPr>
  </cs:trendline>
  <cs:trendlineLabel>
    <cs:lnRef idx="0"/>
    <cs:fillRef idx="0"/>
    <cs:effectRef idx="0"/>
    <cs:fontRef idx="minor">
      <a:schemeClr val="lt1">
        <a:lumMod val="7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85000"/>
        </a:schemeClr>
      </a:solidFill>
      <a:ln w="9525">
        <a:solidFill>
          <a:schemeClr val="dk1">
            <a:lumMod val="50000"/>
          </a:schemeClr>
        </a:solidFill>
        <a:round/>
      </a:ln>
    </cs:spPr>
  </cs:upBar>
  <cs:valueAxis>
    <cs:lnRef idx="0"/>
    <cs:fillRef idx="0"/>
    <cs:effectRef idx="0"/>
    <cs:fontRef idx="minor">
      <a:schemeClr val="lt1">
        <a:lumMod val="7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56414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497" tIns="46749" rIns="93497" bIns="4674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95217" y="0"/>
            <a:ext cx="3056414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497" tIns="46749" rIns="93497" bIns="4674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8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42029"/>
            <a:ext cx="3056414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497" tIns="46749" rIns="93497" bIns="4674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8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95217" y="8842029"/>
            <a:ext cx="3056414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497" tIns="46749" rIns="93497" bIns="4674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F42A09A-6FEB-4382-A21B-5426FA11B5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325166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/>
              <a:ahLst/>
              <a:cxnLst>
                <a:cxn ang="0">
                  <a:pos x="5740" y="4316"/>
                </a:cxn>
                <a:cxn ang="0">
                  <a:pos x="0" y="4316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4316"/>
                </a:cxn>
                <a:cxn ang="0">
                  <a:pos x="5740" y="4316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57" name="Oval 5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8" name="Oval 6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9" name="Oval 7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0" name="Oval 8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1" name="Oval 9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2" name="Freeform 10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/>
                <a:ahLst/>
                <a:cxnLst>
                  <a:cxn ang="0">
                    <a:pos x="376" y="12"/>
                  </a:cxn>
                  <a:cxn ang="0">
                    <a:pos x="257" y="24"/>
                  </a:cxn>
                  <a:cxn ang="0">
                    <a:pos x="149" y="54"/>
                  </a:cxn>
                  <a:cxn ang="0">
                    <a:pos x="101" y="77"/>
                  </a:cxn>
                  <a:cxn ang="0">
                    <a:pos x="59" y="101"/>
                  </a:cxn>
                  <a:cxn ang="0">
                    <a:pos x="24" y="131"/>
                  </a:cxn>
                  <a:cxn ang="0">
                    <a:pos x="0" y="161"/>
                  </a:cxn>
                  <a:cxn ang="0">
                    <a:pos x="0" y="137"/>
                  </a:cxn>
                  <a:cxn ang="0">
                    <a:pos x="29" y="107"/>
                  </a:cxn>
                  <a:cxn ang="0">
                    <a:pos x="65" y="83"/>
                  </a:cxn>
                  <a:cxn ang="0">
                    <a:pos x="155" y="36"/>
                  </a:cxn>
                  <a:cxn ang="0">
                    <a:pos x="257" y="12"/>
                  </a:cxn>
                  <a:cxn ang="0">
                    <a:pos x="376" y="0"/>
                  </a:cxn>
                  <a:cxn ang="0">
                    <a:pos x="376" y="0"/>
                  </a:cxn>
                  <a:cxn ang="0">
                    <a:pos x="382" y="0"/>
                  </a:cxn>
                  <a:cxn ang="0">
                    <a:pos x="382" y="12"/>
                  </a:cxn>
                  <a:cxn ang="0">
                    <a:pos x="376" y="12"/>
                  </a:cxn>
                  <a:cxn ang="0">
                    <a:pos x="376" y="12"/>
                  </a:cxn>
                  <a:cxn ang="0">
                    <a:pos x="376" y="12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3" name="Freeform 11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/>
                <a:ahLst/>
                <a:cxnLst>
                  <a:cxn ang="0">
                    <a:pos x="257" y="54"/>
                  </a:cxn>
                  <a:cxn ang="0">
                    <a:pos x="353" y="48"/>
                  </a:cxn>
                  <a:cxn ang="0">
                    <a:pos x="443" y="24"/>
                  </a:cxn>
                  <a:cxn ang="0">
                    <a:pos x="443" y="36"/>
                  </a:cxn>
                  <a:cxn ang="0">
                    <a:pos x="353" y="60"/>
                  </a:cxn>
                  <a:cxn ang="0">
                    <a:pos x="257" y="66"/>
                  </a:cxn>
                  <a:cxn ang="0">
                    <a:pos x="186" y="60"/>
                  </a:cxn>
                  <a:cxn ang="0">
                    <a:pos x="120" y="48"/>
                  </a:cxn>
                  <a:cxn ang="0">
                    <a:pos x="60" y="36"/>
                  </a:cxn>
                  <a:cxn ang="0">
                    <a:pos x="0" y="12"/>
                  </a:cxn>
                  <a:cxn ang="0">
                    <a:pos x="0" y="0"/>
                  </a:cxn>
                  <a:cxn ang="0">
                    <a:pos x="54" y="24"/>
                  </a:cxn>
                  <a:cxn ang="0">
                    <a:pos x="120" y="36"/>
                  </a:cxn>
                  <a:cxn ang="0">
                    <a:pos x="186" y="48"/>
                  </a:cxn>
                  <a:cxn ang="0">
                    <a:pos x="257" y="54"/>
                  </a:cxn>
                  <a:cxn ang="0">
                    <a:pos x="257" y="54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4" name="Freeform 12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/>
                <a:ahLst/>
                <a:cxnLst>
                  <a:cxn ang="0">
                    <a:pos x="12" y="66"/>
                  </a:cxn>
                  <a:cxn ang="0">
                    <a:pos x="18" y="108"/>
                  </a:cxn>
                  <a:cxn ang="0">
                    <a:pos x="36" y="144"/>
                  </a:cxn>
                  <a:cxn ang="0">
                    <a:pos x="60" y="180"/>
                  </a:cxn>
                  <a:cxn ang="0">
                    <a:pos x="89" y="216"/>
                  </a:cxn>
                  <a:cxn ang="0">
                    <a:pos x="72" y="216"/>
                  </a:cxn>
                  <a:cxn ang="0">
                    <a:pos x="42" y="180"/>
                  </a:cxn>
                  <a:cxn ang="0">
                    <a:pos x="18" y="144"/>
                  </a:cxn>
                  <a:cxn ang="0">
                    <a:pos x="6" y="108"/>
                  </a:cxn>
                  <a:cxn ang="0">
                    <a:pos x="0" y="66"/>
                  </a:cxn>
                  <a:cxn ang="0">
                    <a:pos x="0" y="30"/>
                  </a:cxn>
                  <a:cxn ang="0">
                    <a:pos x="12" y="0"/>
                  </a:cxn>
                  <a:cxn ang="0">
                    <a:pos x="30" y="0"/>
                  </a:cxn>
                  <a:cxn ang="0">
                    <a:pos x="18" y="30"/>
                  </a:cxn>
                  <a:cxn ang="0">
                    <a:pos x="12" y="66"/>
                  </a:cxn>
                  <a:cxn ang="0">
                    <a:pos x="12" y="66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5" name="Freeform 13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/>
                <a:ahLst/>
                <a:cxnLst>
                  <a:cxn ang="0">
                    <a:pos x="382" y="443"/>
                  </a:cxn>
                  <a:cxn ang="0">
                    <a:pos x="311" y="437"/>
                  </a:cxn>
                  <a:cxn ang="0">
                    <a:pos x="245" y="425"/>
                  </a:cxn>
                  <a:cxn ang="0">
                    <a:pos x="185" y="407"/>
                  </a:cxn>
                  <a:cxn ang="0">
                    <a:pos x="131" y="383"/>
                  </a:cxn>
                  <a:cxn ang="0">
                    <a:pos x="83" y="347"/>
                  </a:cxn>
                  <a:cxn ang="0">
                    <a:pos x="53" y="311"/>
                  </a:cxn>
                  <a:cxn ang="0">
                    <a:pos x="30" y="269"/>
                  </a:cxn>
                  <a:cxn ang="0">
                    <a:pos x="24" y="227"/>
                  </a:cxn>
                  <a:cxn ang="0">
                    <a:pos x="30" y="185"/>
                  </a:cxn>
                  <a:cxn ang="0">
                    <a:pos x="53" y="143"/>
                  </a:cxn>
                  <a:cxn ang="0">
                    <a:pos x="83" y="107"/>
                  </a:cxn>
                  <a:cxn ang="0">
                    <a:pos x="131" y="77"/>
                  </a:cxn>
                  <a:cxn ang="0">
                    <a:pos x="185" y="47"/>
                  </a:cxn>
                  <a:cxn ang="0">
                    <a:pos x="245" y="30"/>
                  </a:cxn>
                  <a:cxn ang="0">
                    <a:pos x="311" y="18"/>
                  </a:cxn>
                  <a:cxn ang="0">
                    <a:pos x="382" y="12"/>
                  </a:cxn>
                  <a:cxn ang="0">
                    <a:pos x="478" y="18"/>
                  </a:cxn>
                  <a:cxn ang="0">
                    <a:pos x="562" y="41"/>
                  </a:cxn>
                  <a:cxn ang="0">
                    <a:pos x="562" y="36"/>
                  </a:cxn>
                  <a:cxn ang="0">
                    <a:pos x="562" y="30"/>
                  </a:cxn>
                  <a:cxn ang="0">
                    <a:pos x="478" y="6"/>
                  </a:cxn>
                  <a:cxn ang="0">
                    <a:pos x="382" y="0"/>
                  </a:cxn>
                  <a:cxn ang="0">
                    <a:pos x="305" y="6"/>
                  </a:cxn>
                  <a:cxn ang="0">
                    <a:pos x="233" y="18"/>
                  </a:cxn>
                  <a:cxn ang="0">
                    <a:pos x="167" y="41"/>
                  </a:cxn>
                  <a:cxn ang="0">
                    <a:pos x="113" y="65"/>
                  </a:cxn>
                  <a:cxn ang="0">
                    <a:pos x="65" y="101"/>
                  </a:cxn>
                  <a:cxn ang="0">
                    <a:pos x="30" y="137"/>
                  </a:cxn>
                  <a:cxn ang="0">
                    <a:pos x="6" y="179"/>
                  </a:cxn>
                  <a:cxn ang="0">
                    <a:pos x="0" y="227"/>
                  </a:cxn>
                  <a:cxn ang="0">
                    <a:pos x="6" y="275"/>
                  </a:cxn>
                  <a:cxn ang="0">
                    <a:pos x="30" y="317"/>
                  </a:cxn>
                  <a:cxn ang="0">
                    <a:pos x="65" y="359"/>
                  </a:cxn>
                  <a:cxn ang="0">
                    <a:pos x="113" y="395"/>
                  </a:cxn>
                  <a:cxn ang="0">
                    <a:pos x="167" y="419"/>
                  </a:cxn>
                  <a:cxn ang="0">
                    <a:pos x="233" y="443"/>
                  </a:cxn>
                  <a:cxn ang="0">
                    <a:pos x="305" y="455"/>
                  </a:cxn>
                  <a:cxn ang="0">
                    <a:pos x="382" y="461"/>
                  </a:cxn>
                  <a:cxn ang="0">
                    <a:pos x="448" y="455"/>
                  </a:cxn>
                  <a:cxn ang="0">
                    <a:pos x="508" y="449"/>
                  </a:cxn>
                  <a:cxn ang="0">
                    <a:pos x="609" y="413"/>
                  </a:cxn>
                  <a:cxn ang="0">
                    <a:pos x="657" y="389"/>
                  </a:cxn>
                  <a:cxn ang="0">
                    <a:pos x="693" y="359"/>
                  </a:cxn>
                  <a:cxn ang="0">
                    <a:pos x="723" y="329"/>
                  </a:cxn>
                  <a:cxn ang="0">
                    <a:pos x="747" y="293"/>
                  </a:cxn>
                  <a:cxn ang="0">
                    <a:pos x="741" y="287"/>
                  </a:cxn>
                  <a:cxn ang="0">
                    <a:pos x="729" y="281"/>
                  </a:cxn>
                  <a:cxn ang="0">
                    <a:pos x="711" y="317"/>
                  </a:cxn>
                  <a:cxn ang="0">
                    <a:pos x="681" y="347"/>
                  </a:cxn>
                  <a:cxn ang="0">
                    <a:pos x="645" y="377"/>
                  </a:cxn>
                  <a:cxn ang="0">
                    <a:pos x="604" y="401"/>
                  </a:cxn>
                  <a:cxn ang="0">
                    <a:pos x="502" y="431"/>
                  </a:cxn>
                  <a:cxn ang="0">
                    <a:pos x="442" y="443"/>
                  </a:cxn>
                  <a:cxn ang="0">
                    <a:pos x="382" y="443"/>
                  </a:cxn>
                  <a:cxn ang="0">
                    <a:pos x="382" y="443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6" name="Freeform 14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8" y="18"/>
                  </a:cxn>
                  <a:cxn ang="0">
                    <a:pos x="96" y="30"/>
                  </a:cxn>
                  <a:cxn ang="0">
                    <a:pos x="96" y="24"/>
                  </a:cxn>
                  <a:cxn ang="0">
                    <a:pos x="96" y="18"/>
                  </a:cxn>
                  <a:cxn ang="0">
                    <a:pos x="48" y="1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7" name="Oval 15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7" name="Group 16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39" name="Oval 17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0" name="Oval 18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" name="Oval 19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2" name="Oval 20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3" name="Oval 21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4" name="Oval 22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5" name="Oval 23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6" name="Oval 24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7" name="Freeform 25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/>
                <a:ahLst/>
                <a:cxnLst>
                  <a:cxn ang="0">
                    <a:pos x="6" y="6"/>
                  </a:cxn>
                  <a:cxn ang="0">
                    <a:pos x="78" y="12"/>
                  </a:cxn>
                  <a:cxn ang="0">
                    <a:pos x="150" y="18"/>
                  </a:cxn>
                  <a:cxn ang="0">
                    <a:pos x="215" y="36"/>
                  </a:cxn>
                  <a:cxn ang="0">
                    <a:pos x="275" y="60"/>
                  </a:cxn>
                  <a:cxn ang="0">
                    <a:pos x="329" y="84"/>
                  </a:cxn>
                  <a:cxn ang="0">
                    <a:pos x="377" y="114"/>
                  </a:cxn>
                  <a:cxn ang="0">
                    <a:pos x="419" y="150"/>
                  </a:cxn>
                  <a:cxn ang="0">
                    <a:pos x="448" y="186"/>
                  </a:cxn>
                  <a:cxn ang="0">
                    <a:pos x="448" y="162"/>
                  </a:cxn>
                  <a:cxn ang="0">
                    <a:pos x="413" y="126"/>
                  </a:cxn>
                  <a:cxn ang="0">
                    <a:pos x="371" y="96"/>
                  </a:cxn>
                  <a:cxn ang="0">
                    <a:pos x="323" y="66"/>
                  </a:cxn>
                  <a:cxn ang="0">
                    <a:pos x="269" y="48"/>
                  </a:cxn>
                  <a:cxn ang="0">
                    <a:pos x="144" y="12"/>
                  </a:cxn>
                  <a:cxn ang="0">
                    <a:pos x="78" y="6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6" y="6"/>
                  </a:cxn>
                  <a:cxn ang="0">
                    <a:pos x="6" y="6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8" name="Freeform 26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/>
                <a:ahLst/>
                <a:cxnLst>
                  <a:cxn ang="0">
                    <a:pos x="23" y="276"/>
                  </a:cxn>
                  <a:cxn ang="0">
                    <a:pos x="29" y="222"/>
                  </a:cxn>
                  <a:cxn ang="0">
                    <a:pos x="59" y="174"/>
                  </a:cxn>
                  <a:cxn ang="0">
                    <a:pos x="95" y="132"/>
                  </a:cxn>
                  <a:cxn ang="0">
                    <a:pos x="149" y="96"/>
                  </a:cxn>
                  <a:cxn ang="0">
                    <a:pos x="209" y="60"/>
                  </a:cxn>
                  <a:cxn ang="0">
                    <a:pos x="281" y="36"/>
                  </a:cxn>
                  <a:cxn ang="0">
                    <a:pos x="364" y="24"/>
                  </a:cxn>
                  <a:cxn ang="0">
                    <a:pos x="448" y="18"/>
                  </a:cxn>
                  <a:cxn ang="0">
                    <a:pos x="532" y="24"/>
                  </a:cxn>
                  <a:cxn ang="0">
                    <a:pos x="609" y="36"/>
                  </a:cxn>
                  <a:cxn ang="0">
                    <a:pos x="681" y="60"/>
                  </a:cxn>
                  <a:cxn ang="0">
                    <a:pos x="741" y="96"/>
                  </a:cxn>
                  <a:cxn ang="0">
                    <a:pos x="795" y="132"/>
                  </a:cxn>
                  <a:cxn ang="0">
                    <a:pos x="831" y="174"/>
                  </a:cxn>
                  <a:cxn ang="0">
                    <a:pos x="861" y="222"/>
                  </a:cxn>
                  <a:cxn ang="0">
                    <a:pos x="867" y="276"/>
                  </a:cxn>
                  <a:cxn ang="0">
                    <a:pos x="855" y="330"/>
                  </a:cxn>
                  <a:cxn ang="0">
                    <a:pos x="831" y="378"/>
                  </a:cxn>
                  <a:cxn ang="0">
                    <a:pos x="783" y="426"/>
                  </a:cxn>
                  <a:cxn ang="0">
                    <a:pos x="723" y="462"/>
                  </a:cxn>
                  <a:cxn ang="0">
                    <a:pos x="765" y="462"/>
                  </a:cxn>
                  <a:cxn ang="0">
                    <a:pos x="819" y="426"/>
                  </a:cxn>
                  <a:cxn ang="0">
                    <a:pos x="855" y="378"/>
                  </a:cxn>
                  <a:cxn ang="0">
                    <a:pos x="884" y="330"/>
                  </a:cxn>
                  <a:cxn ang="0">
                    <a:pos x="890" y="276"/>
                  </a:cxn>
                  <a:cxn ang="0">
                    <a:pos x="884" y="222"/>
                  </a:cxn>
                  <a:cxn ang="0">
                    <a:pos x="855" y="168"/>
                  </a:cxn>
                  <a:cxn ang="0">
                    <a:pos x="813" y="120"/>
                  </a:cxn>
                  <a:cxn ang="0">
                    <a:pos x="759" y="84"/>
                  </a:cxn>
                  <a:cxn ang="0">
                    <a:pos x="693" y="48"/>
                  </a:cxn>
                  <a:cxn ang="0">
                    <a:pos x="621" y="24"/>
                  </a:cxn>
                  <a:cxn ang="0">
                    <a:pos x="538" y="6"/>
                  </a:cxn>
                  <a:cxn ang="0">
                    <a:pos x="448" y="0"/>
                  </a:cxn>
                  <a:cxn ang="0">
                    <a:pos x="358" y="6"/>
                  </a:cxn>
                  <a:cxn ang="0">
                    <a:pos x="275" y="24"/>
                  </a:cxn>
                  <a:cxn ang="0">
                    <a:pos x="197" y="48"/>
                  </a:cxn>
                  <a:cxn ang="0">
                    <a:pos x="131" y="84"/>
                  </a:cxn>
                  <a:cxn ang="0">
                    <a:pos x="77" y="120"/>
                  </a:cxn>
                  <a:cxn ang="0">
                    <a:pos x="35" y="168"/>
                  </a:cxn>
                  <a:cxn ang="0">
                    <a:pos x="12" y="222"/>
                  </a:cxn>
                  <a:cxn ang="0">
                    <a:pos x="0" y="276"/>
                  </a:cxn>
                  <a:cxn ang="0">
                    <a:pos x="6" y="330"/>
                  </a:cxn>
                  <a:cxn ang="0">
                    <a:pos x="35" y="378"/>
                  </a:cxn>
                  <a:cxn ang="0">
                    <a:pos x="71" y="426"/>
                  </a:cxn>
                  <a:cxn ang="0">
                    <a:pos x="125" y="462"/>
                  </a:cxn>
                  <a:cxn ang="0">
                    <a:pos x="167" y="462"/>
                  </a:cxn>
                  <a:cxn ang="0">
                    <a:pos x="107" y="426"/>
                  </a:cxn>
                  <a:cxn ang="0">
                    <a:pos x="59" y="378"/>
                  </a:cxn>
                  <a:cxn ang="0">
                    <a:pos x="35" y="330"/>
                  </a:cxn>
                  <a:cxn ang="0">
                    <a:pos x="23" y="276"/>
                  </a:cxn>
                  <a:cxn ang="0">
                    <a:pos x="23" y="276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9" name="Freeform 27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/>
                <a:ahLst/>
                <a:cxnLst>
                  <a:cxn ang="0">
                    <a:pos x="18" y="300"/>
                  </a:cxn>
                  <a:cxn ang="0">
                    <a:pos x="24" y="246"/>
                  </a:cxn>
                  <a:cxn ang="0">
                    <a:pos x="48" y="198"/>
                  </a:cxn>
                  <a:cxn ang="0">
                    <a:pos x="83" y="150"/>
                  </a:cxn>
                  <a:cxn ang="0">
                    <a:pos x="131" y="108"/>
                  </a:cxn>
                  <a:cxn ang="0">
                    <a:pos x="185" y="72"/>
                  </a:cxn>
                  <a:cxn ang="0">
                    <a:pos x="251" y="42"/>
                  </a:cxn>
                  <a:cxn ang="0">
                    <a:pos x="329" y="24"/>
                  </a:cxn>
                  <a:cxn ang="0">
                    <a:pos x="406" y="6"/>
                  </a:cxn>
                  <a:cxn ang="0">
                    <a:pos x="406" y="0"/>
                  </a:cxn>
                  <a:cxn ang="0">
                    <a:pos x="323" y="12"/>
                  </a:cxn>
                  <a:cxn ang="0">
                    <a:pos x="245" y="36"/>
                  </a:cxn>
                  <a:cxn ang="0">
                    <a:pos x="179" y="66"/>
                  </a:cxn>
                  <a:cxn ang="0">
                    <a:pos x="119" y="102"/>
                  </a:cxn>
                  <a:cxn ang="0">
                    <a:pos x="72" y="144"/>
                  </a:cxn>
                  <a:cxn ang="0">
                    <a:pos x="30" y="192"/>
                  </a:cxn>
                  <a:cxn ang="0">
                    <a:pos x="6" y="246"/>
                  </a:cxn>
                  <a:cxn ang="0">
                    <a:pos x="0" y="300"/>
                  </a:cxn>
                  <a:cxn ang="0">
                    <a:pos x="6" y="348"/>
                  </a:cxn>
                  <a:cxn ang="0">
                    <a:pos x="30" y="396"/>
                  </a:cxn>
                  <a:cxn ang="0">
                    <a:pos x="66" y="444"/>
                  </a:cxn>
                  <a:cxn ang="0">
                    <a:pos x="107" y="486"/>
                  </a:cxn>
                  <a:cxn ang="0">
                    <a:pos x="131" y="486"/>
                  </a:cxn>
                  <a:cxn ang="0">
                    <a:pos x="83" y="450"/>
                  </a:cxn>
                  <a:cxn ang="0">
                    <a:pos x="48" y="402"/>
                  </a:cxn>
                  <a:cxn ang="0">
                    <a:pos x="24" y="354"/>
                  </a:cxn>
                  <a:cxn ang="0">
                    <a:pos x="18" y="300"/>
                  </a:cxn>
                  <a:cxn ang="0">
                    <a:pos x="18" y="300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0" name="Freeform 28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/>
                <a:ahLst/>
                <a:cxnLst>
                  <a:cxn ang="0">
                    <a:pos x="89" y="84"/>
                  </a:cxn>
                  <a:cxn ang="0">
                    <a:pos x="83" y="132"/>
                  </a:cxn>
                  <a:cxn ang="0">
                    <a:pos x="65" y="174"/>
                  </a:cxn>
                  <a:cxn ang="0">
                    <a:pos x="36" y="216"/>
                  </a:cxn>
                  <a:cxn ang="0">
                    <a:pos x="0" y="252"/>
                  </a:cxn>
                  <a:cxn ang="0">
                    <a:pos x="18" y="252"/>
                  </a:cxn>
                  <a:cxn ang="0">
                    <a:pos x="53" y="216"/>
                  </a:cxn>
                  <a:cxn ang="0">
                    <a:pos x="83" y="174"/>
                  </a:cxn>
                  <a:cxn ang="0">
                    <a:pos x="101" y="132"/>
                  </a:cxn>
                  <a:cxn ang="0">
                    <a:pos x="107" y="84"/>
                  </a:cxn>
                  <a:cxn ang="0">
                    <a:pos x="101" y="42"/>
                  </a:cxn>
                  <a:cxn ang="0">
                    <a:pos x="89" y="0"/>
                  </a:cxn>
                  <a:cxn ang="0">
                    <a:pos x="65" y="0"/>
                  </a:cxn>
                  <a:cxn ang="0">
                    <a:pos x="83" y="42"/>
                  </a:cxn>
                  <a:cxn ang="0">
                    <a:pos x="89" y="84"/>
                  </a:cxn>
                  <a:cxn ang="0">
                    <a:pos x="89" y="84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1" name="Freeform 29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/>
                <a:ahLst/>
                <a:cxnLst>
                  <a:cxn ang="0">
                    <a:pos x="518" y="18"/>
                  </a:cxn>
                  <a:cxn ang="0">
                    <a:pos x="597" y="24"/>
                  </a:cxn>
                  <a:cxn ang="0">
                    <a:pos x="682" y="30"/>
                  </a:cxn>
                  <a:cxn ang="0">
                    <a:pos x="755" y="42"/>
                  </a:cxn>
                  <a:cxn ang="0">
                    <a:pos x="828" y="60"/>
                  </a:cxn>
                  <a:cxn ang="0">
                    <a:pos x="835" y="42"/>
                  </a:cxn>
                  <a:cxn ang="0">
                    <a:pos x="761" y="24"/>
                  </a:cxn>
                  <a:cxn ang="0">
                    <a:pos x="688" y="12"/>
                  </a:cxn>
                  <a:cxn ang="0">
                    <a:pos x="603" y="6"/>
                  </a:cxn>
                  <a:cxn ang="0">
                    <a:pos x="518" y="0"/>
                  </a:cxn>
                  <a:cxn ang="0">
                    <a:pos x="372" y="12"/>
                  </a:cxn>
                  <a:cxn ang="0">
                    <a:pos x="232" y="36"/>
                  </a:cxn>
                  <a:cxn ang="0">
                    <a:pos x="110" y="78"/>
                  </a:cxn>
                  <a:cxn ang="0">
                    <a:pos x="0" y="132"/>
                  </a:cxn>
                  <a:cxn ang="0">
                    <a:pos x="19" y="150"/>
                  </a:cxn>
                  <a:cxn ang="0">
                    <a:pos x="122" y="96"/>
                  </a:cxn>
                  <a:cxn ang="0">
                    <a:pos x="244" y="54"/>
                  </a:cxn>
                  <a:cxn ang="0">
                    <a:pos x="378" y="30"/>
                  </a:cxn>
                  <a:cxn ang="0">
                    <a:pos x="518" y="18"/>
                  </a:cxn>
                  <a:cxn ang="0">
                    <a:pos x="518" y="18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2" name="Freeform 30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/>
                <a:ahLst/>
                <a:cxnLst>
                  <a:cxn ang="0">
                    <a:pos x="31" y="263"/>
                  </a:cxn>
                  <a:cxn ang="0">
                    <a:pos x="43" y="191"/>
                  </a:cxn>
                  <a:cxn ang="0">
                    <a:pos x="67" y="131"/>
                  </a:cxn>
                  <a:cxn ang="0">
                    <a:pos x="116" y="72"/>
                  </a:cxn>
                  <a:cxn ang="0">
                    <a:pos x="171" y="18"/>
                  </a:cxn>
                  <a:cxn ang="0">
                    <a:pos x="153" y="0"/>
                  </a:cxn>
                  <a:cxn ang="0">
                    <a:pos x="86" y="60"/>
                  </a:cxn>
                  <a:cxn ang="0">
                    <a:pos x="43" y="120"/>
                  </a:cxn>
                  <a:cxn ang="0">
                    <a:pos x="13" y="191"/>
                  </a:cxn>
                  <a:cxn ang="0">
                    <a:pos x="0" y="263"/>
                  </a:cxn>
                  <a:cxn ang="0">
                    <a:pos x="6" y="317"/>
                  </a:cxn>
                  <a:cxn ang="0">
                    <a:pos x="25" y="365"/>
                  </a:cxn>
                  <a:cxn ang="0">
                    <a:pos x="49" y="413"/>
                  </a:cxn>
                  <a:cxn ang="0">
                    <a:pos x="86" y="461"/>
                  </a:cxn>
                  <a:cxn ang="0">
                    <a:pos x="122" y="461"/>
                  </a:cxn>
                  <a:cxn ang="0">
                    <a:pos x="86" y="413"/>
                  </a:cxn>
                  <a:cxn ang="0">
                    <a:pos x="55" y="365"/>
                  </a:cxn>
                  <a:cxn ang="0">
                    <a:pos x="37" y="317"/>
                  </a:cxn>
                  <a:cxn ang="0">
                    <a:pos x="31" y="263"/>
                  </a:cxn>
                  <a:cxn ang="0">
                    <a:pos x="31" y="263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3" name="Freeform 31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/>
                <a:ahLst/>
                <a:cxnLst>
                  <a:cxn ang="0">
                    <a:pos x="360" y="365"/>
                  </a:cxn>
                  <a:cxn ang="0">
                    <a:pos x="353" y="305"/>
                  </a:cxn>
                  <a:cxn ang="0">
                    <a:pos x="335" y="251"/>
                  </a:cxn>
                  <a:cxn ang="0">
                    <a:pos x="305" y="204"/>
                  </a:cxn>
                  <a:cxn ang="0">
                    <a:pos x="262" y="156"/>
                  </a:cxn>
                  <a:cxn ang="0">
                    <a:pos x="213" y="108"/>
                  </a:cxn>
                  <a:cxn ang="0">
                    <a:pos x="159" y="66"/>
                  </a:cxn>
                  <a:cxn ang="0">
                    <a:pos x="92" y="30"/>
                  </a:cxn>
                  <a:cxn ang="0">
                    <a:pos x="19" y="0"/>
                  </a:cxn>
                  <a:cxn ang="0">
                    <a:pos x="0" y="12"/>
                  </a:cxn>
                  <a:cxn ang="0">
                    <a:pos x="67" y="42"/>
                  </a:cxn>
                  <a:cxn ang="0">
                    <a:pos x="134" y="78"/>
                  </a:cxn>
                  <a:cxn ang="0">
                    <a:pos x="189" y="114"/>
                  </a:cxn>
                  <a:cxn ang="0">
                    <a:pos x="238" y="162"/>
                  </a:cxn>
                  <a:cxn ang="0">
                    <a:pos x="274" y="210"/>
                  </a:cxn>
                  <a:cxn ang="0">
                    <a:pos x="299" y="257"/>
                  </a:cxn>
                  <a:cxn ang="0">
                    <a:pos x="317" y="311"/>
                  </a:cxn>
                  <a:cxn ang="0">
                    <a:pos x="323" y="365"/>
                  </a:cxn>
                  <a:cxn ang="0">
                    <a:pos x="317" y="419"/>
                  </a:cxn>
                  <a:cxn ang="0">
                    <a:pos x="299" y="467"/>
                  </a:cxn>
                  <a:cxn ang="0">
                    <a:pos x="274" y="515"/>
                  </a:cxn>
                  <a:cxn ang="0">
                    <a:pos x="238" y="563"/>
                  </a:cxn>
                  <a:cxn ang="0">
                    <a:pos x="268" y="563"/>
                  </a:cxn>
                  <a:cxn ang="0">
                    <a:pos x="311" y="515"/>
                  </a:cxn>
                  <a:cxn ang="0">
                    <a:pos x="335" y="467"/>
                  </a:cxn>
                  <a:cxn ang="0">
                    <a:pos x="353" y="419"/>
                  </a:cxn>
                  <a:cxn ang="0">
                    <a:pos x="360" y="365"/>
                  </a:cxn>
                  <a:cxn ang="0">
                    <a:pos x="360" y="36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4" name="Freeform 32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/>
                <a:ahLst/>
                <a:cxnLst>
                  <a:cxn ang="0">
                    <a:pos x="1053" y="425"/>
                  </a:cxn>
                  <a:cxn ang="0">
                    <a:pos x="1078" y="419"/>
                  </a:cxn>
                  <a:cxn ang="0">
                    <a:pos x="1066" y="377"/>
                  </a:cxn>
                  <a:cxn ang="0">
                    <a:pos x="1047" y="336"/>
                  </a:cxn>
                  <a:cxn ang="0">
                    <a:pos x="986" y="252"/>
                  </a:cxn>
                  <a:cxn ang="0">
                    <a:pos x="907" y="180"/>
                  </a:cxn>
                  <a:cxn ang="0">
                    <a:pos x="810" y="120"/>
                  </a:cxn>
                  <a:cxn ang="0">
                    <a:pos x="694" y="72"/>
                  </a:cxn>
                  <a:cxn ang="0">
                    <a:pos x="560" y="30"/>
                  </a:cxn>
                  <a:cxn ang="0">
                    <a:pos x="420" y="6"/>
                  </a:cxn>
                  <a:cxn ang="0">
                    <a:pos x="268" y="0"/>
                  </a:cxn>
                  <a:cxn ang="0">
                    <a:pos x="134" y="6"/>
                  </a:cxn>
                  <a:cxn ang="0">
                    <a:pos x="0" y="24"/>
                  </a:cxn>
                  <a:cxn ang="0">
                    <a:pos x="12" y="36"/>
                  </a:cxn>
                  <a:cxn ang="0">
                    <a:pos x="134" y="18"/>
                  </a:cxn>
                  <a:cxn ang="0">
                    <a:pos x="268" y="12"/>
                  </a:cxn>
                  <a:cxn ang="0">
                    <a:pos x="420" y="18"/>
                  </a:cxn>
                  <a:cxn ang="0">
                    <a:pos x="554" y="42"/>
                  </a:cxn>
                  <a:cxn ang="0">
                    <a:pos x="682" y="84"/>
                  </a:cxn>
                  <a:cxn ang="0">
                    <a:pos x="798" y="132"/>
                  </a:cxn>
                  <a:cxn ang="0">
                    <a:pos x="895" y="192"/>
                  </a:cxn>
                  <a:cxn ang="0">
                    <a:pos x="968" y="264"/>
                  </a:cxn>
                  <a:cxn ang="0">
                    <a:pos x="999" y="300"/>
                  </a:cxn>
                  <a:cxn ang="0">
                    <a:pos x="1023" y="342"/>
                  </a:cxn>
                  <a:cxn ang="0">
                    <a:pos x="1041" y="383"/>
                  </a:cxn>
                  <a:cxn ang="0">
                    <a:pos x="1053" y="425"/>
                  </a:cxn>
                  <a:cxn ang="0">
                    <a:pos x="1053" y="425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5" name="Freeform 33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/>
                <a:ahLst/>
                <a:cxnLst>
                  <a:cxn ang="0">
                    <a:pos x="0" y="234"/>
                  </a:cxn>
                  <a:cxn ang="0">
                    <a:pos x="25" y="234"/>
                  </a:cxn>
                  <a:cxn ang="0">
                    <a:pos x="55" y="186"/>
                  </a:cxn>
                  <a:cxn ang="0">
                    <a:pos x="80" y="138"/>
                  </a:cxn>
                  <a:cxn ang="0">
                    <a:pos x="92" y="90"/>
                  </a:cxn>
                  <a:cxn ang="0">
                    <a:pos x="98" y="36"/>
                  </a:cxn>
                  <a:cxn ang="0">
                    <a:pos x="98" y="0"/>
                  </a:cxn>
                  <a:cxn ang="0">
                    <a:pos x="74" y="0"/>
                  </a:cxn>
                  <a:cxn ang="0">
                    <a:pos x="74" y="36"/>
                  </a:cxn>
                  <a:cxn ang="0">
                    <a:pos x="67" y="90"/>
                  </a:cxn>
                  <a:cxn ang="0">
                    <a:pos x="55" y="138"/>
                  </a:cxn>
                  <a:cxn ang="0">
                    <a:pos x="31" y="186"/>
                  </a:cxn>
                  <a:cxn ang="0">
                    <a:pos x="0" y="234"/>
                  </a:cxn>
                  <a:cxn ang="0">
                    <a:pos x="0" y="234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6" name="Freeform 34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/>
                <a:ahLst/>
                <a:cxnLst>
                  <a:cxn ang="0">
                    <a:pos x="18" y="443"/>
                  </a:cxn>
                  <a:cxn ang="0">
                    <a:pos x="24" y="371"/>
                  </a:cxn>
                  <a:cxn ang="0">
                    <a:pos x="55" y="305"/>
                  </a:cxn>
                  <a:cxn ang="0">
                    <a:pos x="91" y="246"/>
                  </a:cxn>
                  <a:cxn ang="0">
                    <a:pos x="146" y="186"/>
                  </a:cxn>
                  <a:cxn ang="0">
                    <a:pos x="213" y="132"/>
                  </a:cxn>
                  <a:cxn ang="0">
                    <a:pos x="292" y="84"/>
                  </a:cxn>
                  <a:cxn ang="0">
                    <a:pos x="384" y="48"/>
                  </a:cxn>
                  <a:cxn ang="0">
                    <a:pos x="481" y="12"/>
                  </a:cxn>
                  <a:cxn ang="0">
                    <a:pos x="457" y="0"/>
                  </a:cxn>
                  <a:cxn ang="0">
                    <a:pos x="359" y="36"/>
                  </a:cxn>
                  <a:cxn ang="0">
                    <a:pos x="274" y="78"/>
                  </a:cxn>
                  <a:cxn ang="0">
                    <a:pos x="195" y="126"/>
                  </a:cxn>
                  <a:cxn ang="0">
                    <a:pos x="128" y="180"/>
                  </a:cxn>
                  <a:cxn ang="0">
                    <a:pos x="73" y="240"/>
                  </a:cxn>
                  <a:cxn ang="0">
                    <a:pos x="37" y="305"/>
                  </a:cxn>
                  <a:cxn ang="0">
                    <a:pos x="6" y="371"/>
                  </a:cxn>
                  <a:cxn ang="0">
                    <a:pos x="0" y="443"/>
                  </a:cxn>
                  <a:cxn ang="0">
                    <a:pos x="6" y="497"/>
                  </a:cxn>
                  <a:cxn ang="0">
                    <a:pos x="18" y="545"/>
                  </a:cxn>
                  <a:cxn ang="0">
                    <a:pos x="43" y="593"/>
                  </a:cxn>
                  <a:cxn ang="0">
                    <a:pos x="73" y="641"/>
                  </a:cxn>
                  <a:cxn ang="0">
                    <a:pos x="97" y="641"/>
                  </a:cxn>
                  <a:cxn ang="0">
                    <a:pos x="67" y="593"/>
                  </a:cxn>
                  <a:cxn ang="0">
                    <a:pos x="43" y="545"/>
                  </a:cxn>
                  <a:cxn ang="0">
                    <a:pos x="24" y="497"/>
                  </a:cxn>
                  <a:cxn ang="0">
                    <a:pos x="18" y="443"/>
                  </a:cxn>
                  <a:cxn ang="0">
                    <a:pos x="18" y="443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8" name="Group 35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22" name="Freeform 36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/>
                <a:ahLst/>
                <a:cxnLst>
                  <a:cxn ang="0">
                    <a:pos x="484" y="6"/>
                  </a:cxn>
                  <a:cxn ang="0">
                    <a:pos x="263" y="60"/>
                  </a:cxn>
                  <a:cxn ang="0">
                    <a:pos x="101" y="162"/>
                  </a:cxn>
                  <a:cxn ang="0">
                    <a:pos x="12" y="294"/>
                  </a:cxn>
                  <a:cxn ang="0">
                    <a:pos x="0" y="366"/>
                  </a:cxn>
                  <a:cxn ang="0">
                    <a:pos x="12" y="437"/>
                  </a:cxn>
                  <a:cxn ang="0">
                    <a:pos x="101" y="569"/>
                  </a:cxn>
                  <a:cxn ang="0">
                    <a:pos x="263" y="671"/>
                  </a:cxn>
                  <a:cxn ang="0">
                    <a:pos x="484" y="725"/>
                  </a:cxn>
                  <a:cxn ang="0">
                    <a:pos x="723" y="725"/>
                  </a:cxn>
                  <a:cxn ang="0">
                    <a:pos x="938" y="671"/>
                  </a:cxn>
                  <a:cxn ang="0">
                    <a:pos x="1100" y="569"/>
                  </a:cxn>
                  <a:cxn ang="0">
                    <a:pos x="1189" y="437"/>
                  </a:cxn>
                  <a:cxn ang="0">
                    <a:pos x="1201" y="366"/>
                  </a:cxn>
                  <a:cxn ang="0">
                    <a:pos x="1189" y="294"/>
                  </a:cxn>
                  <a:cxn ang="0">
                    <a:pos x="1100" y="162"/>
                  </a:cxn>
                  <a:cxn ang="0">
                    <a:pos x="938" y="60"/>
                  </a:cxn>
                  <a:cxn ang="0">
                    <a:pos x="723" y="6"/>
                  </a:cxn>
                  <a:cxn ang="0">
                    <a:pos x="604" y="0"/>
                  </a:cxn>
                  <a:cxn ang="0">
                    <a:pos x="490" y="701"/>
                  </a:cxn>
                  <a:cxn ang="0">
                    <a:pos x="287" y="647"/>
                  </a:cxn>
                  <a:cxn ang="0">
                    <a:pos x="131" y="557"/>
                  </a:cxn>
                  <a:cxn ang="0">
                    <a:pos x="48" y="437"/>
                  </a:cxn>
                  <a:cxn ang="0">
                    <a:pos x="36" y="366"/>
                  </a:cxn>
                  <a:cxn ang="0">
                    <a:pos x="48" y="300"/>
                  </a:cxn>
                  <a:cxn ang="0">
                    <a:pos x="131" y="174"/>
                  </a:cxn>
                  <a:cxn ang="0">
                    <a:pos x="287" y="84"/>
                  </a:cxn>
                  <a:cxn ang="0">
                    <a:pos x="490" y="30"/>
                  </a:cxn>
                  <a:cxn ang="0">
                    <a:pos x="717" y="30"/>
                  </a:cxn>
                  <a:cxn ang="0">
                    <a:pos x="920" y="84"/>
                  </a:cxn>
                  <a:cxn ang="0">
                    <a:pos x="1070" y="174"/>
                  </a:cxn>
                  <a:cxn ang="0">
                    <a:pos x="1153" y="300"/>
                  </a:cxn>
                  <a:cxn ang="0">
                    <a:pos x="1153" y="437"/>
                  </a:cxn>
                  <a:cxn ang="0">
                    <a:pos x="1070" y="557"/>
                  </a:cxn>
                  <a:cxn ang="0">
                    <a:pos x="920" y="647"/>
                  </a:cxn>
                  <a:cxn ang="0">
                    <a:pos x="717" y="701"/>
                  </a:cxn>
                  <a:cxn ang="0">
                    <a:pos x="604" y="707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3" name="Freeform 37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/>
                <a:ahLst/>
                <a:cxnLst>
                  <a:cxn ang="0">
                    <a:pos x="24" y="402"/>
                  </a:cxn>
                  <a:cxn ang="0">
                    <a:pos x="36" y="330"/>
                  </a:cxn>
                  <a:cxn ang="0">
                    <a:pos x="66" y="264"/>
                  </a:cxn>
                  <a:cxn ang="0">
                    <a:pos x="108" y="204"/>
                  </a:cxn>
                  <a:cxn ang="0">
                    <a:pos x="173" y="150"/>
                  </a:cxn>
                  <a:cxn ang="0">
                    <a:pos x="251" y="102"/>
                  </a:cxn>
                  <a:cxn ang="0">
                    <a:pos x="335" y="60"/>
                  </a:cxn>
                  <a:cxn ang="0">
                    <a:pos x="436" y="30"/>
                  </a:cxn>
                  <a:cxn ang="0">
                    <a:pos x="544" y="12"/>
                  </a:cxn>
                  <a:cxn ang="0">
                    <a:pos x="544" y="0"/>
                  </a:cxn>
                  <a:cxn ang="0">
                    <a:pos x="430" y="18"/>
                  </a:cxn>
                  <a:cxn ang="0">
                    <a:pos x="329" y="48"/>
                  </a:cxn>
                  <a:cxn ang="0">
                    <a:pos x="233" y="90"/>
                  </a:cxn>
                  <a:cxn ang="0">
                    <a:pos x="155" y="138"/>
                  </a:cxn>
                  <a:cxn ang="0">
                    <a:pos x="90" y="198"/>
                  </a:cxn>
                  <a:cxn ang="0">
                    <a:pos x="42" y="258"/>
                  </a:cxn>
                  <a:cxn ang="0">
                    <a:pos x="12" y="330"/>
                  </a:cxn>
                  <a:cxn ang="0">
                    <a:pos x="0" y="402"/>
                  </a:cxn>
                  <a:cxn ang="0">
                    <a:pos x="6" y="455"/>
                  </a:cxn>
                  <a:cxn ang="0">
                    <a:pos x="18" y="503"/>
                  </a:cxn>
                  <a:cxn ang="0">
                    <a:pos x="42" y="545"/>
                  </a:cxn>
                  <a:cxn ang="0">
                    <a:pos x="78" y="593"/>
                  </a:cxn>
                  <a:cxn ang="0">
                    <a:pos x="114" y="635"/>
                  </a:cxn>
                  <a:cxn ang="0">
                    <a:pos x="161" y="671"/>
                  </a:cxn>
                  <a:cxn ang="0">
                    <a:pos x="221" y="707"/>
                  </a:cxn>
                  <a:cxn ang="0">
                    <a:pos x="281" y="737"/>
                  </a:cxn>
                  <a:cxn ang="0">
                    <a:pos x="323" y="737"/>
                  </a:cxn>
                  <a:cxn ang="0">
                    <a:pos x="257" y="707"/>
                  </a:cxn>
                  <a:cxn ang="0">
                    <a:pos x="203" y="671"/>
                  </a:cxn>
                  <a:cxn ang="0">
                    <a:pos x="149" y="635"/>
                  </a:cxn>
                  <a:cxn ang="0">
                    <a:pos x="108" y="593"/>
                  </a:cxn>
                  <a:cxn ang="0">
                    <a:pos x="72" y="551"/>
                  </a:cxn>
                  <a:cxn ang="0">
                    <a:pos x="48" y="503"/>
                  </a:cxn>
                  <a:cxn ang="0">
                    <a:pos x="30" y="455"/>
                  </a:cxn>
                  <a:cxn ang="0">
                    <a:pos x="24" y="402"/>
                  </a:cxn>
                  <a:cxn ang="0">
                    <a:pos x="24" y="402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4" name="Freeform 38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/>
                <a:ahLst/>
                <a:cxnLst>
                  <a:cxn ang="0">
                    <a:pos x="12" y="12"/>
                  </a:cxn>
                  <a:cxn ang="0">
                    <a:pos x="113" y="18"/>
                  </a:cxn>
                  <a:cxn ang="0">
                    <a:pos x="203" y="30"/>
                  </a:cxn>
                  <a:cxn ang="0">
                    <a:pos x="292" y="48"/>
                  </a:cxn>
                  <a:cxn ang="0">
                    <a:pos x="376" y="78"/>
                  </a:cxn>
                  <a:cxn ang="0">
                    <a:pos x="448" y="114"/>
                  </a:cxn>
                  <a:cxn ang="0">
                    <a:pos x="514" y="156"/>
                  </a:cxn>
                  <a:cxn ang="0">
                    <a:pos x="567" y="198"/>
                  </a:cxn>
                  <a:cxn ang="0">
                    <a:pos x="609" y="252"/>
                  </a:cxn>
                  <a:cxn ang="0">
                    <a:pos x="609" y="216"/>
                  </a:cxn>
                  <a:cxn ang="0">
                    <a:pos x="561" y="168"/>
                  </a:cxn>
                  <a:cxn ang="0">
                    <a:pos x="502" y="126"/>
                  </a:cxn>
                  <a:cxn ang="0">
                    <a:pos x="436" y="90"/>
                  </a:cxn>
                  <a:cxn ang="0">
                    <a:pos x="364" y="60"/>
                  </a:cxn>
                  <a:cxn ang="0">
                    <a:pos x="286" y="36"/>
                  </a:cxn>
                  <a:cxn ang="0">
                    <a:pos x="197" y="18"/>
                  </a:cxn>
                  <a:cxn ang="0">
                    <a:pos x="107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12"/>
                  </a:cxn>
                  <a:cxn ang="0">
                    <a:pos x="12" y="12"/>
                  </a:cxn>
                  <a:cxn ang="0">
                    <a:pos x="12" y="12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5" name="Freeform 39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36" y="30"/>
                  </a:cxn>
                  <a:cxn ang="0">
                    <a:pos x="0" y="54"/>
                  </a:cxn>
                  <a:cxn ang="0">
                    <a:pos x="36" y="54"/>
                  </a:cxn>
                  <a:cxn ang="0">
                    <a:pos x="54" y="42"/>
                  </a:cxn>
                  <a:cxn ang="0">
                    <a:pos x="72" y="24"/>
                  </a:cxn>
                  <a:cxn ang="0">
                    <a:pos x="72" y="24"/>
                  </a:cxn>
                  <a:cxn ang="0">
                    <a:pos x="72" y="0"/>
                  </a:cxn>
                  <a:cxn ang="0">
                    <a:pos x="72" y="0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6" name="Freeform 40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/>
                <a:ahLst/>
                <a:cxnLst>
                  <a:cxn ang="0">
                    <a:pos x="299" y="90"/>
                  </a:cxn>
                  <a:cxn ang="0">
                    <a:pos x="221" y="90"/>
                  </a:cxn>
                  <a:cxn ang="0">
                    <a:pos x="143" y="78"/>
                  </a:cxn>
                  <a:cxn ang="0">
                    <a:pos x="0" y="48"/>
                  </a:cxn>
                  <a:cxn ang="0">
                    <a:pos x="0" y="66"/>
                  </a:cxn>
                  <a:cxn ang="0">
                    <a:pos x="143" y="96"/>
                  </a:cxn>
                  <a:cxn ang="0">
                    <a:pos x="221" y="108"/>
                  </a:cxn>
                  <a:cxn ang="0">
                    <a:pos x="299" y="108"/>
                  </a:cxn>
                  <a:cxn ang="0">
                    <a:pos x="412" y="102"/>
                  </a:cxn>
                  <a:cxn ang="0">
                    <a:pos x="520" y="84"/>
                  </a:cxn>
                  <a:cxn ang="0">
                    <a:pos x="615" y="60"/>
                  </a:cxn>
                  <a:cxn ang="0">
                    <a:pos x="705" y="24"/>
                  </a:cxn>
                  <a:cxn ang="0">
                    <a:pos x="705" y="0"/>
                  </a:cxn>
                  <a:cxn ang="0">
                    <a:pos x="615" y="42"/>
                  </a:cxn>
                  <a:cxn ang="0">
                    <a:pos x="520" y="66"/>
                  </a:cxn>
                  <a:cxn ang="0">
                    <a:pos x="412" y="84"/>
                  </a:cxn>
                  <a:cxn ang="0">
                    <a:pos x="299" y="90"/>
                  </a:cxn>
                  <a:cxn ang="0">
                    <a:pos x="299" y="90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7" name="Freeform 41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/>
                <a:ahLst/>
                <a:cxnLst>
                  <a:cxn ang="0">
                    <a:pos x="119" y="114"/>
                  </a:cxn>
                  <a:cxn ang="0">
                    <a:pos x="113" y="173"/>
                  </a:cxn>
                  <a:cxn ang="0">
                    <a:pos x="89" y="239"/>
                  </a:cxn>
                  <a:cxn ang="0">
                    <a:pos x="47" y="293"/>
                  </a:cxn>
                  <a:cxn ang="0">
                    <a:pos x="0" y="341"/>
                  </a:cxn>
                  <a:cxn ang="0">
                    <a:pos x="29" y="341"/>
                  </a:cxn>
                  <a:cxn ang="0">
                    <a:pos x="77" y="287"/>
                  </a:cxn>
                  <a:cxn ang="0">
                    <a:pos x="113" y="233"/>
                  </a:cxn>
                  <a:cxn ang="0">
                    <a:pos x="137" y="173"/>
                  </a:cxn>
                  <a:cxn ang="0">
                    <a:pos x="143" y="114"/>
                  </a:cxn>
                  <a:cxn ang="0">
                    <a:pos x="137" y="60"/>
                  </a:cxn>
                  <a:cxn ang="0">
                    <a:pos x="119" y="0"/>
                  </a:cxn>
                  <a:cxn ang="0">
                    <a:pos x="89" y="0"/>
                  </a:cxn>
                  <a:cxn ang="0">
                    <a:pos x="113" y="60"/>
                  </a:cxn>
                  <a:cxn ang="0">
                    <a:pos x="119" y="114"/>
                  </a:cxn>
                  <a:cxn ang="0">
                    <a:pos x="119" y="114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8" name="Freeform 42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/>
                <a:ahLst/>
                <a:cxnLst>
                  <a:cxn ang="0">
                    <a:pos x="59" y="90"/>
                  </a:cxn>
                  <a:cxn ang="0">
                    <a:pos x="83" y="84"/>
                  </a:cxn>
                  <a:cxn ang="0">
                    <a:pos x="71" y="60"/>
                  </a:cxn>
                  <a:cxn ang="0">
                    <a:pos x="53" y="42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35" y="48"/>
                  </a:cxn>
                  <a:cxn ang="0">
                    <a:pos x="59" y="90"/>
                  </a:cxn>
                  <a:cxn ang="0">
                    <a:pos x="59" y="90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9" name="Freeform 43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/>
                <a:ahLst/>
                <a:cxnLst>
                  <a:cxn ang="0">
                    <a:pos x="693" y="216"/>
                  </a:cxn>
                  <a:cxn ang="0">
                    <a:pos x="687" y="257"/>
                  </a:cxn>
                  <a:cxn ang="0">
                    <a:pos x="669" y="293"/>
                  </a:cxn>
                  <a:cxn ang="0">
                    <a:pos x="633" y="329"/>
                  </a:cxn>
                  <a:cxn ang="0">
                    <a:pos x="598" y="359"/>
                  </a:cxn>
                  <a:cxn ang="0">
                    <a:pos x="544" y="383"/>
                  </a:cxn>
                  <a:cxn ang="0">
                    <a:pos x="490" y="401"/>
                  </a:cxn>
                  <a:cxn ang="0">
                    <a:pos x="424" y="413"/>
                  </a:cxn>
                  <a:cxn ang="0">
                    <a:pos x="359" y="419"/>
                  </a:cxn>
                  <a:cxn ang="0">
                    <a:pos x="293" y="413"/>
                  </a:cxn>
                  <a:cxn ang="0">
                    <a:pos x="227" y="401"/>
                  </a:cxn>
                  <a:cxn ang="0">
                    <a:pos x="173" y="383"/>
                  </a:cxn>
                  <a:cxn ang="0">
                    <a:pos x="119" y="359"/>
                  </a:cxn>
                  <a:cxn ang="0">
                    <a:pos x="84" y="329"/>
                  </a:cxn>
                  <a:cxn ang="0">
                    <a:pos x="48" y="293"/>
                  </a:cxn>
                  <a:cxn ang="0">
                    <a:pos x="30" y="257"/>
                  </a:cxn>
                  <a:cxn ang="0">
                    <a:pos x="24" y="216"/>
                  </a:cxn>
                  <a:cxn ang="0">
                    <a:pos x="30" y="174"/>
                  </a:cxn>
                  <a:cxn ang="0">
                    <a:pos x="48" y="138"/>
                  </a:cxn>
                  <a:cxn ang="0">
                    <a:pos x="84" y="102"/>
                  </a:cxn>
                  <a:cxn ang="0">
                    <a:pos x="119" y="72"/>
                  </a:cxn>
                  <a:cxn ang="0">
                    <a:pos x="173" y="48"/>
                  </a:cxn>
                  <a:cxn ang="0">
                    <a:pos x="227" y="30"/>
                  </a:cxn>
                  <a:cxn ang="0">
                    <a:pos x="293" y="18"/>
                  </a:cxn>
                  <a:cxn ang="0">
                    <a:pos x="359" y="12"/>
                  </a:cxn>
                  <a:cxn ang="0">
                    <a:pos x="418" y="18"/>
                  </a:cxn>
                  <a:cxn ang="0">
                    <a:pos x="478" y="30"/>
                  </a:cxn>
                  <a:cxn ang="0">
                    <a:pos x="532" y="48"/>
                  </a:cxn>
                  <a:cxn ang="0">
                    <a:pos x="580" y="66"/>
                  </a:cxn>
                  <a:cxn ang="0">
                    <a:pos x="586" y="48"/>
                  </a:cxn>
                  <a:cxn ang="0">
                    <a:pos x="478" y="12"/>
                  </a:cxn>
                  <a:cxn ang="0">
                    <a:pos x="418" y="6"/>
                  </a:cxn>
                  <a:cxn ang="0">
                    <a:pos x="359" y="0"/>
                  </a:cxn>
                  <a:cxn ang="0">
                    <a:pos x="287" y="6"/>
                  </a:cxn>
                  <a:cxn ang="0">
                    <a:pos x="221" y="18"/>
                  </a:cxn>
                  <a:cxn ang="0">
                    <a:pos x="161" y="36"/>
                  </a:cxn>
                  <a:cxn ang="0">
                    <a:pos x="107" y="66"/>
                  </a:cxn>
                  <a:cxn ang="0">
                    <a:pos x="60" y="96"/>
                  </a:cxn>
                  <a:cxn ang="0">
                    <a:pos x="30" y="132"/>
                  </a:cxn>
                  <a:cxn ang="0">
                    <a:pos x="6" y="174"/>
                  </a:cxn>
                  <a:cxn ang="0">
                    <a:pos x="0" y="216"/>
                  </a:cxn>
                  <a:cxn ang="0">
                    <a:pos x="6" y="257"/>
                  </a:cxn>
                  <a:cxn ang="0">
                    <a:pos x="30" y="299"/>
                  </a:cxn>
                  <a:cxn ang="0">
                    <a:pos x="60" y="335"/>
                  </a:cxn>
                  <a:cxn ang="0">
                    <a:pos x="107" y="371"/>
                  </a:cxn>
                  <a:cxn ang="0">
                    <a:pos x="161" y="395"/>
                  </a:cxn>
                  <a:cxn ang="0">
                    <a:pos x="221" y="413"/>
                  </a:cxn>
                  <a:cxn ang="0">
                    <a:pos x="287" y="425"/>
                  </a:cxn>
                  <a:cxn ang="0">
                    <a:pos x="359" y="431"/>
                  </a:cxn>
                  <a:cxn ang="0">
                    <a:pos x="430" y="425"/>
                  </a:cxn>
                  <a:cxn ang="0">
                    <a:pos x="496" y="413"/>
                  </a:cxn>
                  <a:cxn ang="0">
                    <a:pos x="562" y="395"/>
                  </a:cxn>
                  <a:cxn ang="0">
                    <a:pos x="610" y="371"/>
                  </a:cxn>
                  <a:cxn ang="0">
                    <a:pos x="657" y="335"/>
                  </a:cxn>
                  <a:cxn ang="0">
                    <a:pos x="687" y="299"/>
                  </a:cxn>
                  <a:cxn ang="0">
                    <a:pos x="711" y="257"/>
                  </a:cxn>
                  <a:cxn ang="0">
                    <a:pos x="717" y="216"/>
                  </a:cxn>
                  <a:cxn ang="0">
                    <a:pos x="717" y="204"/>
                  </a:cxn>
                  <a:cxn ang="0">
                    <a:pos x="711" y="192"/>
                  </a:cxn>
                  <a:cxn ang="0">
                    <a:pos x="687" y="198"/>
                  </a:cxn>
                  <a:cxn ang="0">
                    <a:pos x="693" y="210"/>
                  </a:cxn>
                  <a:cxn ang="0">
                    <a:pos x="693" y="216"/>
                  </a:cxn>
                  <a:cxn ang="0">
                    <a:pos x="693" y="216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0" name="Freeform 44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/>
                <a:ahLst/>
                <a:cxnLst>
                  <a:cxn ang="0">
                    <a:pos x="616" y="0"/>
                  </a:cxn>
                  <a:cxn ang="0">
                    <a:pos x="616" y="18"/>
                  </a:cxn>
                  <a:cxn ang="0">
                    <a:pos x="724" y="60"/>
                  </a:cxn>
                  <a:cxn ang="0">
                    <a:pos x="765" y="84"/>
                  </a:cxn>
                  <a:cxn ang="0">
                    <a:pos x="807" y="114"/>
                  </a:cxn>
                  <a:cxn ang="0">
                    <a:pos x="837" y="144"/>
                  </a:cxn>
                  <a:cxn ang="0">
                    <a:pos x="861" y="180"/>
                  </a:cxn>
                  <a:cxn ang="0">
                    <a:pos x="873" y="216"/>
                  </a:cxn>
                  <a:cxn ang="0">
                    <a:pos x="879" y="258"/>
                  </a:cxn>
                  <a:cxn ang="0">
                    <a:pos x="873" y="311"/>
                  </a:cxn>
                  <a:cxn ang="0">
                    <a:pos x="843" y="359"/>
                  </a:cxn>
                  <a:cxn ang="0">
                    <a:pos x="807" y="401"/>
                  </a:cxn>
                  <a:cxn ang="0">
                    <a:pos x="753" y="443"/>
                  </a:cxn>
                  <a:cxn ang="0">
                    <a:pos x="694" y="473"/>
                  </a:cxn>
                  <a:cxn ang="0">
                    <a:pos x="622" y="497"/>
                  </a:cxn>
                  <a:cxn ang="0">
                    <a:pos x="538" y="509"/>
                  </a:cxn>
                  <a:cxn ang="0">
                    <a:pos x="455" y="515"/>
                  </a:cxn>
                  <a:cxn ang="0">
                    <a:pos x="371" y="509"/>
                  </a:cxn>
                  <a:cxn ang="0">
                    <a:pos x="287" y="497"/>
                  </a:cxn>
                  <a:cxn ang="0">
                    <a:pos x="215" y="473"/>
                  </a:cxn>
                  <a:cxn ang="0">
                    <a:pos x="156" y="443"/>
                  </a:cxn>
                  <a:cxn ang="0">
                    <a:pos x="102" y="401"/>
                  </a:cxn>
                  <a:cxn ang="0">
                    <a:pos x="66" y="359"/>
                  </a:cxn>
                  <a:cxn ang="0">
                    <a:pos x="36" y="311"/>
                  </a:cxn>
                  <a:cxn ang="0">
                    <a:pos x="30" y="258"/>
                  </a:cxn>
                  <a:cxn ang="0">
                    <a:pos x="36" y="222"/>
                  </a:cxn>
                  <a:cxn ang="0">
                    <a:pos x="48" y="186"/>
                  </a:cxn>
                  <a:cxn ang="0">
                    <a:pos x="66" y="156"/>
                  </a:cxn>
                  <a:cxn ang="0">
                    <a:pos x="90" y="126"/>
                  </a:cxn>
                  <a:cxn ang="0">
                    <a:pos x="66" y="114"/>
                  </a:cxn>
                  <a:cxn ang="0">
                    <a:pos x="36" y="144"/>
                  </a:cxn>
                  <a:cxn ang="0">
                    <a:pos x="18" y="180"/>
                  </a:cxn>
                  <a:cxn ang="0">
                    <a:pos x="6" y="216"/>
                  </a:cxn>
                  <a:cxn ang="0">
                    <a:pos x="0" y="258"/>
                  </a:cxn>
                  <a:cxn ang="0">
                    <a:pos x="12" y="311"/>
                  </a:cxn>
                  <a:cxn ang="0">
                    <a:pos x="36" y="365"/>
                  </a:cxn>
                  <a:cxn ang="0">
                    <a:pos x="78" y="413"/>
                  </a:cxn>
                  <a:cxn ang="0">
                    <a:pos x="132" y="449"/>
                  </a:cxn>
                  <a:cxn ang="0">
                    <a:pos x="203" y="485"/>
                  </a:cxn>
                  <a:cxn ang="0">
                    <a:pos x="275" y="509"/>
                  </a:cxn>
                  <a:cxn ang="0">
                    <a:pos x="365" y="527"/>
                  </a:cxn>
                  <a:cxn ang="0">
                    <a:pos x="455" y="533"/>
                  </a:cxn>
                  <a:cxn ang="0">
                    <a:pos x="544" y="527"/>
                  </a:cxn>
                  <a:cxn ang="0">
                    <a:pos x="634" y="509"/>
                  </a:cxn>
                  <a:cxn ang="0">
                    <a:pos x="712" y="485"/>
                  </a:cxn>
                  <a:cxn ang="0">
                    <a:pos x="777" y="449"/>
                  </a:cxn>
                  <a:cxn ang="0">
                    <a:pos x="831" y="413"/>
                  </a:cxn>
                  <a:cxn ang="0">
                    <a:pos x="873" y="365"/>
                  </a:cxn>
                  <a:cxn ang="0">
                    <a:pos x="897" y="311"/>
                  </a:cxn>
                  <a:cxn ang="0">
                    <a:pos x="909" y="258"/>
                  </a:cxn>
                  <a:cxn ang="0">
                    <a:pos x="903" y="216"/>
                  </a:cxn>
                  <a:cxn ang="0">
                    <a:pos x="885" y="174"/>
                  </a:cxn>
                  <a:cxn ang="0">
                    <a:pos x="861" y="132"/>
                  </a:cxn>
                  <a:cxn ang="0">
                    <a:pos x="825" y="102"/>
                  </a:cxn>
                  <a:cxn ang="0">
                    <a:pos x="783" y="66"/>
                  </a:cxn>
                  <a:cxn ang="0">
                    <a:pos x="735" y="42"/>
                  </a:cxn>
                  <a:cxn ang="0">
                    <a:pos x="616" y="0"/>
                  </a:cxn>
                  <a:cxn ang="0">
                    <a:pos x="616" y="0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1" name="Freeform 45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/>
                <a:ahLst/>
                <a:cxnLst>
                  <a:cxn ang="0">
                    <a:pos x="240" y="18"/>
                  </a:cxn>
                  <a:cxn ang="0">
                    <a:pos x="299" y="24"/>
                  </a:cxn>
                  <a:cxn ang="0">
                    <a:pos x="359" y="30"/>
                  </a:cxn>
                  <a:cxn ang="0">
                    <a:pos x="365" y="12"/>
                  </a:cxn>
                  <a:cxn ang="0">
                    <a:pos x="305" y="6"/>
                  </a:cxn>
                  <a:cxn ang="0">
                    <a:pos x="240" y="0"/>
                  </a:cxn>
                  <a:cxn ang="0">
                    <a:pos x="174" y="6"/>
                  </a:cxn>
                  <a:cxn ang="0">
                    <a:pos x="114" y="12"/>
                  </a:cxn>
                  <a:cxn ang="0">
                    <a:pos x="0" y="42"/>
                  </a:cxn>
                  <a:cxn ang="0">
                    <a:pos x="0" y="66"/>
                  </a:cxn>
                  <a:cxn ang="0">
                    <a:pos x="54" y="48"/>
                  </a:cxn>
                  <a:cxn ang="0">
                    <a:pos x="114" y="30"/>
                  </a:cxn>
                  <a:cxn ang="0">
                    <a:pos x="174" y="24"/>
                  </a:cxn>
                  <a:cxn ang="0">
                    <a:pos x="240" y="18"/>
                  </a:cxn>
                  <a:cxn ang="0">
                    <a:pos x="240" y="18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2" name="Freeform 46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/>
                <a:ahLst/>
                <a:cxnLst>
                  <a:cxn ang="0">
                    <a:pos x="66" y="18"/>
                  </a:cxn>
                  <a:cxn ang="0">
                    <a:pos x="48" y="0"/>
                  </a:cxn>
                  <a:cxn ang="0">
                    <a:pos x="24" y="12"/>
                  </a:cxn>
                  <a:cxn ang="0">
                    <a:pos x="0" y="30"/>
                  </a:cxn>
                  <a:cxn ang="0">
                    <a:pos x="12" y="48"/>
                  </a:cxn>
                  <a:cxn ang="0">
                    <a:pos x="42" y="30"/>
                  </a:cxn>
                  <a:cxn ang="0">
                    <a:pos x="66" y="18"/>
                  </a:cxn>
                  <a:cxn ang="0">
                    <a:pos x="66" y="18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3" name="Oval 47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4" name="Oval 48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5" name="Oval 49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6" name="Oval 50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7" name="Oval 51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8" name="Oval 52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9" name="Group 53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10" name="Freeform 54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/>
                <a:ahLst/>
                <a:cxnLst>
                  <a:cxn ang="0">
                    <a:pos x="209" y="96"/>
                  </a:cxn>
                  <a:cxn ang="0">
                    <a:pos x="143" y="90"/>
                  </a:cxn>
                  <a:cxn ang="0">
                    <a:pos x="83" y="66"/>
                  </a:cxn>
                  <a:cxn ang="0">
                    <a:pos x="35" y="36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9" y="42"/>
                  </a:cxn>
                  <a:cxn ang="0">
                    <a:pos x="77" y="72"/>
                  </a:cxn>
                  <a:cxn ang="0">
                    <a:pos x="137" y="90"/>
                  </a:cxn>
                  <a:cxn ang="0">
                    <a:pos x="209" y="96"/>
                  </a:cxn>
                  <a:cxn ang="0">
                    <a:pos x="263" y="90"/>
                  </a:cxn>
                  <a:cxn ang="0">
                    <a:pos x="311" y="84"/>
                  </a:cxn>
                  <a:cxn ang="0">
                    <a:pos x="352" y="66"/>
                  </a:cxn>
                  <a:cxn ang="0">
                    <a:pos x="382" y="42"/>
                  </a:cxn>
                  <a:cxn ang="0">
                    <a:pos x="376" y="42"/>
                  </a:cxn>
                  <a:cxn ang="0">
                    <a:pos x="346" y="66"/>
                  </a:cxn>
                  <a:cxn ang="0">
                    <a:pos x="305" y="78"/>
                  </a:cxn>
                  <a:cxn ang="0">
                    <a:pos x="263" y="90"/>
                  </a:cxn>
                  <a:cxn ang="0">
                    <a:pos x="209" y="96"/>
                  </a:cxn>
                  <a:cxn ang="0">
                    <a:pos x="209" y="96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Freeform 55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/>
                <a:ahLst/>
                <a:cxnLst>
                  <a:cxn ang="0">
                    <a:pos x="174" y="0"/>
                  </a:cxn>
                  <a:cxn ang="0">
                    <a:pos x="216" y="6"/>
                  </a:cxn>
                  <a:cxn ang="0">
                    <a:pos x="258" y="12"/>
                  </a:cxn>
                  <a:cxn ang="0">
                    <a:pos x="252" y="6"/>
                  </a:cxn>
                  <a:cxn ang="0">
                    <a:pos x="216" y="0"/>
                  </a:cxn>
                  <a:cxn ang="0">
                    <a:pos x="174" y="0"/>
                  </a:cxn>
                  <a:cxn ang="0">
                    <a:pos x="120" y="6"/>
                  </a:cxn>
                  <a:cxn ang="0">
                    <a:pos x="78" y="12"/>
                  </a:cxn>
                  <a:cxn ang="0">
                    <a:pos x="36" y="30"/>
                  </a:cxn>
                  <a:cxn ang="0">
                    <a:pos x="0" y="48"/>
                  </a:cxn>
                  <a:cxn ang="0">
                    <a:pos x="6" y="54"/>
                  </a:cxn>
                  <a:cxn ang="0">
                    <a:pos x="36" y="36"/>
                  </a:cxn>
                  <a:cxn ang="0">
                    <a:pos x="78" y="18"/>
                  </a:cxn>
                  <a:cxn ang="0">
                    <a:pos x="120" y="6"/>
                  </a:cxn>
                  <a:cxn ang="0">
                    <a:pos x="174" y="0"/>
                  </a:cxn>
                  <a:cxn ang="0">
                    <a:pos x="174" y="0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" name="Freeform 56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/>
                <a:ahLst/>
                <a:cxnLst>
                  <a:cxn ang="0">
                    <a:pos x="54" y="90"/>
                  </a:cxn>
                  <a:cxn ang="0">
                    <a:pos x="48" y="126"/>
                  </a:cxn>
                  <a:cxn ang="0">
                    <a:pos x="24" y="156"/>
                  </a:cxn>
                  <a:cxn ang="0">
                    <a:pos x="30" y="156"/>
                  </a:cxn>
                  <a:cxn ang="0">
                    <a:pos x="54" y="126"/>
                  </a:cxn>
                  <a:cxn ang="0">
                    <a:pos x="60" y="90"/>
                  </a:cxn>
                  <a:cxn ang="0">
                    <a:pos x="54" y="66"/>
                  </a:cxn>
                  <a:cxn ang="0">
                    <a:pos x="48" y="42"/>
                  </a:cxn>
                  <a:cxn ang="0">
                    <a:pos x="30" y="18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4" y="24"/>
                  </a:cxn>
                  <a:cxn ang="0">
                    <a:pos x="42" y="42"/>
                  </a:cxn>
                  <a:cxn ang="0">
                    <a:pos x="48" y="66"/>
                  </a:cxn>
                  <a:cxn ang="0">
                    <a:pos x="54" y="90"/>
                  </a:cxn>
                  <a:cxn ang="0">
                    <a:pos x="54" y="90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" name="Freeform 57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/>
                <a:ahLst/>
                <a:cxnLst>
                  <a:cxn ang="0">
                    <a:pos x="114" y="12"/>
                  </a:cxn>
                  <a:cxn ang="0">
                    <a:pos x="72" y="6"/>
                  </a:cxn>
                  <a:cxn ang="0">
                    <a:pos x="30" y="0"/>
                  </a:cxn>
                  <a:cxn ang="0">
                    <a:pos x="0" y="0"/>
                  </a:cxn>
                  <a:cxn ang="0">
                    <a:pos x="54" y="12"/>
                  </a:cxn>
                  <a:cxn ang="0">
                    <a:pos x="114" y="18"/>
                  </a:cxn>
                  <a:cxn ang="0">
                    <a:pos x="156" y="18"/>
                  </a:cxn>
                  <a:cxn ang="0">
                    <a:pos x="192" y="12"/>
                  </a:cxn>
                  <a:cxn ang="0">
                    <a:pos x="186" y="0"/>
                  </a:cxn>
                  <a:cxn ang="0">
                    <a:pos x="150" y="6"/>
                  </a:cxn>
                  <a:cxn ang="0">
                    <a:pos x="114" y="12"/>
                  </a:cxn>
                  <a:cxn ang="0">
                    <a:pos x="114" y="12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" name="Freeform 58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/>
                <a:ahLst/>
                <a:cxnLst>
                  <a:cxn ang="0">
                    <a:pos x="11" y="114"/>
                  </a:cxn>
                  <a:cxn ang="0">
                    <a:pos x="17" y="96"/>
                  </a:cxn>
                  <a:cxn ang="0">
                    <a:pos x="23" y="78"/>
                  </a:cxn>
                  <a:cxn ang="0">
                    <a:pos x="53" y="42"/>
                  </a:cxn>
                  <a:cxn ang="0">
                    <a:pos x="101" y="18"/>
                  </a:cxn>
                  <a:cxn ang="0">
                    <a:pos x="155" y="6"/>
                  </a:cxn>
                  <a:cxn ang="0">
                    <a:pos x="161" y="0"/>
                  </a:cxn>
                  <a:cxn ang="0">
                    <a:pos x="95" y="12"/>
                  </a:cxn>
                  <a:cxn ang="0">
                    <a:pos x="47" y="36"/>
                  </a:cxn>
                  <a:cxn ang="0">
                    <a:pos x="11" y="72"/>
                  </a:cxn>
                  <a:cxn ang="0">
                    <a:pos x="5" y="90"/>
                  </a:cxn>
                  <a:cxn ang="0">
                    <a:pos x="0" y="114"/>
                  </a:cxn>
                  <a:cxn ang="0">
                    <a:pos x="11" y="150"/>
                  </a:cxn>
                  <a:cxn ang="0">
                    <a:pos x="23" y="168"/>
                  </a:cxn>
                  <a:cxn ang="0">
                    <a:pos x="41" y="186"/>
                  </a:cxn>
                  <a:cxn ang="0">
                    <a:pos x="65" y="186"/>
                  </a:cxn>
                  <a:cxn ang="0">
                    <a:pos x="41" y="168"/>
                  </a:cxn>
                  <a:cxn ang="0">
                    <a:pos x="23" y="150"/>
                  </a:cxn>
                  <a:cxn ang="0">
                    <a:pos x="17" y="132"/>
                  </a:cxn>
                  <a:cxn ang="0">
                    <a:pos x="11" y="114"/>
                  </a:cxn>
                  <a:cxn ang="0">
                    <a:pos x="11" y="114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5" name="Freeform 59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66" y="12"/>
                  </a:cxn>
                  <a:cxn ang="0">
                    <a:pos x="119" y="36"/>
                  </a:cxn>
                  <a:cxn ang="0">
                    <a:pos x="155" y="72"/>
                  </a:cxn>
                  <a:cxn ang="0">
                    <a:pos x="161" y="90"/>
                  </a:cxn>
                  <a:cxn ang="0">
                    <a:pos x="167" y="114"/>
                  </a:cxn>
                  <a:cxn ang="0">
                    <a:pos x="161" y="138"/>
                  </a:cxn>
                  <a:cxn ang="0">
                    <a:pos x="149" y="162"/>
                  </a:cxn>
                  <a:cxn ang="0">
                    <a:pos x="119" y="180"/>
                  </a:cxn>
                  <a:cxn ang="0">
                    <a:pos x="90" y="198"/>
                  </a:cxn>
                  <a:cxn ang="0">
                    <a:pos x="96" y="210"/>
                  </a:cxn>
                  <a:cxn ang="0">
                    <a:pos x="131" y="192"/>
                  </a:cxn>
                  <a:cxn ang="0">
                    <a:pos x="161" y="168"/>
                  </a:cxn>
                  <a:cxn ang="0">
                    <a:pos x="179" y="144"/>
                  </a:cxn>
                  <a:cxn ang="0">
                    <a:pos x="185" y="114"/>
                  </a:cxn>
                  <a:cxn ang="0">
                    <a:pos x="179" y="90"/>
                  </a:cxn>
                  <a:cxn ang="0">
                    <a:pos x="173" y="66"/>
                  </a:cxn>
                  <a:cxn ang="0">
                    <a:pos x="155" y="48"/>
                  </a:cxn>
                  <a:cxn ang="0">
                    <a:pos x="131" y="30"/>
                  </a:cxn>
                  <a:cxn ang="0">
                    <a:pos x="72" y="6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6" name="Freeform 60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/>
                <a:ahLst/>
                <a:cxnLst>
                  <a:cxn ang="0">
                    <a:pos x="150" y="0"/>
                  </a:cxn>
                  <a:cxn ang="0">
                    <a:pos x="90" y="6"/>
                  </a:cxn>
                  <a:cxn ang="0">
                    <a:pos x="42" y="30"/>
                  </a:cxn>
                  <a:cxn ang="0">
                    <a:pos x="12" y="54"/>
                  </a:cxn>
                  <a:cxn ang="0">
                    <a:pos x="6" y="72"/>
                  </a:cxn>
                  <a:cxn ang="0">
                    <a:pos x="0" y="90"/>
                  </a:cxn>
                  <a:cxn ang="0">
                    <a:pos x="6" y="108"/>
                  </a:cxn>
                  <a:cxn ang="0">
                    <a:pos x="12" y="126"/>
                  </a:cxn>
                  <a:cxn ang="0">
                    <a:pos x="42" y="156"/>
                  </a:cxn>
                  <a:cxn ang="0">
                    <a:pos x="90" y="180"/>
                  </a:cxn>
                  <a:cxn ang="0">
                    <a:pos x="150" y="186"/>
                  </a:cxn>
                  <a:cxn ang="0">
                    <a:pos x="209" y="180"/>
                  </a:cxn>
                  <a:cxn ang="0">
                    <a:pos x="257" y="156"/>
                  </a:cxn>
                  <a:cxn ang="0">
                    <a:pos x="287" y="126"/>
                  </a:cxn>
                  <a:cxn ang="0">
                    <a:pos x="299" y="108"/>
                  </a:cxn>
                  <a:cxn ang="0">
                    <a:pos x="299" y="90"/>
                  </a:cxn>
                  <a:cxn ang="0">
                    <a:pos x="299" y="72"/>
                  </a:cxn>
                  <a:cxn ang="0">
                    <a:pos x="287" y="54"/>
                  </a:cxn>
                  <a:cxn ang="0">
                    <a:pos x="257" y="30"/>
                  </a:cxn>
                  <a:cxn ang="0">
                    <a:pos x="209" y="6"/>
                  </a:cxn>
                  <a:cxn ang="0">
                    <a:pos x="150" y="0"/>
                  </a:cxn>
                  <a:cxn ang="0">
                    <a:pos x="150" y="0"/>
                  </a:cxn>
                  <a:cxn ang="0">
                    <a:pos x="150" y="180"/>
                  </a:cxn>
                  <a:cxn ang="0">
                    <a:pos x="96" y="174"/>
                  </a:cxn>
                  <a:cxn ang="0">
                    <a:pos x="48" y="156"/>
                  </a:cxn>
                  <a:cxn ang="0">
                    <a:pos x="18" y="126"/>
                  </a:cxn>
                  <a:cxn ang="0">
                    <a:pos x="12" y="108"/>
                  </a:cxn>
                  <a:cxn ang="0">
                    <a:pos x="6" y="90"/>
                  </a:cxn>
                  <a:cxn ang="0">
                    <a:pos x="12" y="72"/>
                  </a:cxn>
                  <a:cxn ang="0">
                    <a:pos x="18" y="54"/>
                  </a:cxn>
                  <a:cxn ang="0">
                    <a:pos x="48" y="30"/>
                  </a:cxn>
                  <a:cxn ang="0">
                    <a:pos x="96" y="12"/>
                  </a:cxn>
                  <a:cxn ang="0">
                    <a:pos x="150" y="6"/>
                  </a:cxn>
                  <a:cxn ang="0">
                    <a:pos x="203" y="12"/>
                  </a:cxn>
                  <a:cxn ang="0">
                    <a:pos x="251" y="30"/>
                  </a:cxn>
                  <a:cxn ang="0">
                    <a:pos x="281" y="54"/>
                  </a:cxn>
                  <a:cxn ang="0">
                    <a:pos x="293" y="72"/>
                  </a:cxn>
                  <a:cxn ang="0">
                    <a:pos x="293" y="90"/>
                  </a:cxn>
                  <a:cxn ang="0">
                    <a:pos x="293" y="108"/>
                  </a:cxn>
                  <a:cxn ang="0">
                    <a:pos x="281" y="126"/>
                  </a:cxn>
                  <a:cxn ang="0">
                    <a:pos x="251" y="156"/>
                  </a:cxn>
                  <a:cxn ang="0">
                    <a:pos x="203" y="174"/>
                  </a:cxn>
                  <a:cxn ang="0">
                    <a:pos x="150" y="180"/>
                  </a:cxn>
                  <a:cxn ang="0">
                    <a:pos x="150" y="180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grpSp>
            <p:nvGrpSpPr>
              <p:cNvPr id="17" name="Group 61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18" name="Oval 62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9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0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1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</p:grpSp>
      </p:grpSp>
      <p:pic>
        <p:nvPicPr>
          <p:cNvPr id="68" name="Picture 71" descr="ts-logo-izbor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77000" y="6454775"/>
            <a:ext cx="1981200" cy="403225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</p:pic>
      <p:sp>
        <p:nvSpPr>
          <p:cNvPr id="33858" name="Rectangle 66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3859" name="Rectangle 6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9" name="Rectangle 68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0" name="Rectangle 69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" name="Rectangle 70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6FB431-CAB7-4338-B700-47835296B0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B5D95C-C0D7-4841-897B-CDB60B9B8A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483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483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18309A-0DC3-436B-B4FE-7400438D5C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A53195-FEA0-475E-91AA-A9D5A6E4B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7E4D78-F07C-4A3D-B740-6C90969CDA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2E81CA-D1A1-48F8-A780-2A3F83CEEF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D0E887-74EF-437F-A092-F2D69F9EA2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92D075-27F5-455E-ADAA-55A13BD21C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62309A-738F-434F-839D-88F05988A3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66E4A7-9520-4AF1-AE41-45BF5AC968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F5E9F9-233E-4782-82BF-04F3B7B44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Freeform 2"/>
          <p:cNvSpPr>
            <a:spLocks/>
          </p:cNvSpPr>
          <p:nvPr/>
        </p:nvSpPr>
        <p:spPr bwMode="hidden">
          <a:xfrm>
            <a:off x="6627813" y="6429375"/>
            <a:ext cx="285750" cy="209550"/>
          </a:xfrm>
          <a:custGeom>
            <a:avLst/>
            <a:gdLst/>
            <a:ahLst/>
            <a:cxnLst>
              <a:cxn ang="0">
                <a:pos x="0" y="132"/>
              </a:cxn>
              <a:cxn ang="0">
                <a:pos x="29" y="132"/>
              </a:cxn>
              <a:cxn ang="0">
                <a:pos x="77" y="108"/>
              </a:cxn>
              <a:cxn ang="0">
                <a:pos x="119" y="78"/>
              </a:cxn>
              <a:cxn ang="0">
                <a:pos x="155" y="48"/>
              </a:cxn>
              <a:cxn ang="0">
                <a:pos x="179" y="12"/>
              </a:cxn>
              <a:cxn ang="0">
                <a:pos x="173" y="6"/>
              </a:cxn>
              <a:cxn ang="0">
                <a:pos x="167" y="0"/>
              </a:cxn>
              <a:cxn ang="0">
                <a:pos x="137" y="42"/>
              </a:cxn>
              <a:cxn ang="0">
                <a:pos x="101" y="78"/>
              </a:cxn>
              <a:cxn ang="0">
                <a:pos x="53" y="108"/>
              </a:cxn>
              <a:cxn ang="0">
                <a:pos x="0" y="132"/>
              </a:cxn>
              <a:cxn ang="0">
                <a:pos x="0" y="132"/>
              </a:cxn>
            </a:cxnLst>
            <a:rect l="0" t="0" r="r" b="b"/>
            <a:pathLst>
              <a:path w="179" h="132">
                <a:moveTo>
                  <a:pt x="0" y="132"/>
                </a:moveTo>
                <a:lnTo>
                  <a:pt x="29" y="132"/>
                </a:lnTo>
                <a:lnTo>
                  <a:pt x="77" y="108"/>
                </a:lnTo>
                <a:lnTo>
                  <a:pt x="119" y="78"/>
                </a:lnTo>
                <a:lnTo>
                  <a:pt x="155" y="48"/>
                </a:lnTo>
                <a:lnTo>
                  <a:pt x="179" y="12"/>
                </a:lnTo>
                <a:lnTo>
                  <a:pt x="173" y="6"/>
                </a:lnTo>
                <a:lnTo>
                  <a:pt x="167" y="0"/>
                </a:lnTo>
                <a:lnTo>
                  <a:pt x="137" y="42"/>
                </a:lnTo>
                <a:lnTo>
                  <a:pt x="101" y="78"/>
                </a:lnTo>
                <a:lnTo>
                  <a:pt x="53" y="108"/>
                </a:lnTo>
                <a:lnTo>
                  <a:pt x="0" y="132"/>
                </a:lnTo>
                <a:lnTo>
                  <a:pt x="0" y="132"/>
                </a:ln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accent2">
                  <a:gamma/>
                  <a:shade val="87843"/>
                  <a:invGamma/>
                </a:schemeClr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grpSp>
        <p:nvGrpSpPr>
          <p:cNvPr id="1027" name="Group 3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32772" name="Freeform 4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/>
              <a:ahLst/>
              <a:cxnLst>
                <a:cxn ang="0">
                  <a:pos x="5740" y="4316"/>
                </a:cxn>
                <a:cxn ang="0">
                  <a:pos x="0" y="4316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4316"/>
                </a:cxn>
                <a:cxn ang="0">
                  <a:pos x="5740" y="4316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1035" name="Group 5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32774" name="Oval 6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2775" name="Oval 7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2776" name="Oval 8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2777" name="Oval 9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2778" name="Oval 10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2779" name="Freeform 11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/>
                <a:ahLst/>
                <a:cxnLst>
                  <a:cxn ang="0">
                    <a:pos x="376" y="12"/>
                  </a:cxn>
                  <a:cxn ang="0">
                    <a:pos x="257" y="24"/>
                  </a:cxn>
                  <a:cxn ang="0">
                    <a:pos x="149" y="54"/>
                  </a:cxn>
                  <a:cxn ang="0">
                    <a:pos x="101" y="77"/>
                  </a:cxn>
                  <a:cxn ang="0">
                    <a:pos x="59" y="101"/>
                  </a:cxn>
                  <a:cxn ang="0">
                    <a:pos x="24" y="131"/>
                  </a:cxn>
                  <a:cxn ang="0">
                    <a:pos x="0" y="161"/>
                  </a:cxn>
                  <a:cxn ang="0">
                    <a:pos x="0" y="137"/>
                  </a:cxn>
                  <a:cxn ang="0">
                    <a:pos x="29" y="107"/>
                  </a:cxn>
                  <a:cxn ang="0">
                    <a:pos x="65" y="83"/>
                  </a:cxn>
                  <a:cxn ang="0">
                    <a:pos x="155" y="36"/>
                  </a:cxn>
                  <a:cxn ang="0">
                    <a:pos x="257" y="12"/>
                  </a:cxn>
                  <a:cxn ang="0">
                    <a:pos x="376" y="0"/>
                  </a:cxn>
                  <a:cxn ang="0">
                    <a:pos x="376" y="0"/>
                  </a:cxn>
                  <a:cxn ang="0">
                    <a:pos x="382" y="0"/>
                  </a:cxn>
                  <a:cxn ang="0">
                    <a:pos x="382" y="12"/>
                  </a:cxn>
                  <a:cxn ang="0">
                    <a:pos x="376" y="12"/>
                  </a:cxn>
                  <a:cxn ang="0">
                    <a:pos x="376" y="12"/>
                  </a:cxn>
                  <a:cxn ang="0">
                    <a:pos x="376" y="12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2780" name="Freeform 12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/>
                <a:ahLst/>
                <a:cxnLst>
                  <a:cxn ang="0">
                    <a:pos x="257" y="54"/>
                  </a:cxn>
                  <a:cxn ang="0">
                    <a:pos x="353" y="48"/>
                  </a:cxn>
                  <a:cxn ang="0">
                    <a:pos x="443" y="24"/>
                  </a:cxn>
                  <a:cxn ang="0">
                    <a:pos x="443" y="36"/>
                  </a:cxn>
                  <a:cxn ang="0">
                    <a:pos x="353" y="60"/>
                  </a:cxn>
                  <a:cxn ang="0">
                    <a:pos x="257" y="66"/>
                  </a:cxn>
                  <a:cxn ang="0">
                    <a:pos x="186" y="60"/>
                  </a:cxn>
                  <a:cxn ang="0">
                    <a:pos x="120" y="48"/>
                  </a:cxn>
                  <a:cxn ang="0">
                    <a:pos x="60" y="36"/>
                  </a:cxn>
                  <a:cxn ang="0">
                    <a:pos x="0" y="12"/>
                  </a:cxn>
                  <a:cxn ang="0">
                    <a:pos x="0" y="0"/>
                  </a:cxn>
                  <a:cxn ang="0">
                    <a:pos x="54" y="24"/>
                  </a:cxn>
                  <a:cxn ang="0">
                    <a:pos x="120" y="36"/>
                  </a:cxn>
                  <a:cxn ang="0">
                    <a:pos x="186" y="48"/>
                  </a:cxn>
                  <a:cxn ang="0">
                    <a:pos x="257" y="54"/>
                  </a:cxn>
                  <a:cxn ang="0">
                    <a:pos x="257" y="54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2781" name="Freeform 13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/>
                <a:ahLst/>
                <a:cxnLst>
                  <a:cxn ang="0">
                    <a:pos x="12" y="66"/>
                  </a:cxn>
                  <a:cxn ang="0">
                    <a:pos x="18" y="108"/>
                  </a:cxn>
                  <a:cxn ang="0">
                    <a:pos x="36" y="144"/>
                  </a:cxn>
                  <a:cxn ang="0">
                    <a:pos x="60" y="180"/>
                  </a:cxn>
                  <a:cxn ang="0">
                    <a:pos x="89" y="216"/>
                  </a:cxn>
                  <a:cxn ang="0">
                    <a:pos x="72" y="216"/>
                  </a:cxn>
                  <a:cxn ang="0">
                    <a:pos x="42" y="180"/>
                  </a:cxn>
                  <a:cxn ang="0">
                    <a:pos x="18" y="144"/>
                  </a:cxn>
                  <a:cxn ang="0">
                    <a:pos x="6" y="108"/>
                  </a:cxn>
                  <a:cxn ang="0">
                    <a:pos x="0" y="66"/>
                  </a:cxn>
                  <a:cxn ang="0">
                    <a:pos x="0" y="30"/>
                  </a:cxn>
                  <a:cxn ang="0">
                    <a:pos x="12" y="0"/>
                  </a:cxn>
                  <a:cxn ang="0">
                    <a:pos x="30" y="0"/>
                  </a:cxn>
                  <a:cxn ang="0">
                    <a:pos x="18" y="30"/>
                  </a:cxn>
                  <a:cxn ang="0">
                    <a:pos x="12" y="66"/>
                  </a:cxn>
                  <a:cxn ang="0">
                    <a:pos x="12" y="66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2782" name="Freeform 14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/>
                <a:ahLst/>
                <a:cxnLst>
                  <a:cxn ang="0">
                    <a:pos x="382" y="443"/>
                  </a:cxn>
                  <a:cxn ang="0">
                    <a:pos x="311" y="437"/>
                  </a:cxn>
                  <a:cxn ang="0">
                    <a:pos x="245" y="425"/>
                  </a:cxn>
                  <a:cxn ang="0">
                    <a:pos x="185" y="407"/>
                  </a:cxn>
                  <a:cxn ang="0">
                    <a:pos x="131" y="383"/>
                  </a:cxn>
                  <a:cxn ang="0">
                    <a:pos x="83" y="347"/>
                  </a:cxn>
                  <a:cxn ang="0">
                    <a:pos x="53" y="311"/>
                  </a:cxn>
                  <a:cxn ang="0">
                    <a:pos x="30" y="269"/>
                  </a:cxn>
                  <a:cxn ang="0">
                    <a:pos x="24" y="227"/>
                  </a:cxn>
                  <a:cxn ang="0">
                    <a:pos x="30" y="185"/>
                  </a:cxn>
                  <a:cxn ang="0">
                    <a:pos x="53" y="143"/>
                  </a:cxn>
                  <a:cxn ang="0">
                    <a:pos x="83" y="107"/>
                  </a:cxn>
                  <a:cxn ang="0">
                    <a:pos x="131" y="77"/>
                  </a:cxn>
                  <a:cxn ang="0">
                    <a:pos x="185" y="47"/>
                  </a:cxn>
                  <a:cxn ang="0">
                    <a:pos x="245" y="30"/>
                  </a:cxn>
                  <a:cxn ang="0">
                    <a:pos x="311" y="18"/>
                  </a:cxn>
                  <a:cxn ang="0">
                    <a:pos x="382" y="12"/>
                  </a:cxn>
                  <a:cxn ang="0">
                    <a:pos x="478" y="18"/>
                  </a:cxn>
                  <a:cxn ang="0">
                    <a:pos x="562" y="41"/>
                  </a:cxn>
                  <a:cxn ang="0">
                    <a:pos x="562" y="36"/>
                  </a:cxn>
                  <a:cxn ang="0">
                    <a:pos x="562" y="30"/>
                  </a:cxn>
                  <a:cxn ang="0">
                    <a:pos x="478" y="6"/>
                  </a:cxn>
                  <a:cxn ang="0">
                    <a:pos x="382" y="0"/>
                  </a:cxn>
                  <a:cxn ang="0">
                    <a:pos x="305" y="6"/>
                  </a:cxn>
                  <a:cxn ang="0">
                    <a:pos x="233" y="18"/>
                  </a:cxn>
                  <a:cxn ang="0">
                    <a:pos x="167" y="41"/>
                  </a:cxn>
                  <a:cxn ang="0">
                    <a:pos x="113" y="65"/>
                  </a:cxn>
                  <a:cxn ang="0">
                    <a:pos x="65" y="101"/>
                  </a:cxn>
                  <a:cxn ang="0">
                    <a:pos x="30" y="137"/>
                  </a:cxn>
                  <a:cxn ang="0">
                    <a:pos x="6" y="179"/>
                  </a:cxn>
                  <a:cxn ang="0">
                    <a:pos x="0" y="227"/>
                  </a:cxn>
                  <a:cxn ang="0">
                    <a:pos x="6" y="275"/>
                  </a:cxn>
                  <a:cxn ang="0">
                    <a:pos x="30" y="317"/>
                  </a:cxn>
                  <a:cxn ang="0">
                    <a:pos x="65" y="359"/>
                  </a:cxn>
                  <a:cxn ang="0">
                    <a:pos x="113" y="395"/>
                  </a:cxn>
                  <a:cxn ang="0">
                    <a:pos x="167" y="419"/>
                  </a:cxn>
                  <a:cxn ang="0">
                    <a:pos x="233" y="443"/>
                  </a:cxn>
                  <a:cxn ang="0">
                    <a:pos x="305" y="455"/>
                  </a:cxn>
                  <a:cxn ang="0">
                    <a:pos x="382" y="461"/>
                  </a:cxn>
                  <a:cxn ang="0">
                    <a:pos x="448" y="455"/>
                  </a:cxn>
                  <a:cxn ang="0">
                    <a:pos x="508" y="449"/>
                  </a:cxn>
                  <a:cxn ang="0">
                    <a:pos x="609" y="413"/>
                  </a:cxn>
                  <a:cxn ang="0">
                    <a:pos x="657" y="389"/>
                  </a:cxn>
                  <a:cxn ang="0">
                    <a:pos x="693" y="359"/>
                  </a:cxn>
                  <a:cxn ang="0">
                    <a:pos x="723" y="329"/>
                  </a:cxn>
                  <a:cxn ang="0">
                    <a:pos x="747" y="293"/>
                  </a:cxn>
                  <a:cxn ang="0">
                    <a:pos x="741" y="287"/>
                  </a:cxn>
                  <a:cxn ang="0">
                    <a:pos x="729" y="281"/>
                  </a:cxn>
                  <a:cxn ang="0">
                    <a:pos x="711" y="317"/>
                  </a:cxn>
                  <a:cxn ang="0">
                    <a:pos x="681" y="347"/>
                  </a:cxn>
                  <a:cxn ang="0">
                    <a:pos x="645" y="377"/>
                  </a:cxn>
                  <a:cxn ang="0">
                    <a:pos x="604" y="401"/>
                  </a:cxn>
                  <a:cxn ang="0">
                    <a:pos x="502" y="431"/>
                  </a:cxn>
                  <a:cxn ang="0">
                    <a:pos x="442" y="443"/>
                  </a:cxn>
                  <a:cxn ang="0">
                    <a:pos x="382" y="443"/>
                  </a:cxn>
                  <a:cxn ang="0">
                    <a:pos x="382" y="443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2783" name="Freeform 15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8" y="18"/>
                  </a:cxn>
                  <a:cxn ang="0">
                    <a:pos x="96" y="30"/>
                  </a:cxn>
                  <a:cxn ang="0">
                    <a:pos x="96" y="24"/>
                  </a:cxn>
                  <a:cxn ang="0">
                    <a:pos x="96" y="18"/>
                  </a:cxn>
                  <a:cxn ang="0">
                    <a:pos x="48" y="1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2784" name="Oval 16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1036" name="Group 17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32786" name="Oval 18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2787" name="Oval 19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2788" name="Oval 20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2789" name="Oval 21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2790" name="Oval 22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2791" name="Oval 23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2792" name="Oval 24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2793" name="Oval 25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2794" name="Freeform 26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/>
                <a:ahLst/>
                <a:cxnLst>
                  <a:cxn ang="0">
                    <a:pos x="6" y="6"/>
                  </a:cxn>
                  <a:cxn ang="0">
                    <a:pos x="78" y="12"/>
                  </a:cxn>
                  <a:cxn ang="0">
                    <a:pos x="150" y="18"/>
                  </a:cxn>
                  <a:cxn ang="0">
                    <a:pos x="215" y="36"/>
                  </a:cxn>
                  <a:cxn ang="0">
                    <a:pos x="275" y="60"/>
                  </a:cxn>
                  <a:cxn ang="0">
                    <a:pos x="329" y="84"/>
                  </a:cxn>
                  <a:cxn ang="0">
                    <a:pos x="377" y="114"/>
                  </a:cxn>
                  <a:cxn ang="0">
                    <a:pos x="419" y="150"/>
                  </a:cxn>
                  <a:cxn ang="0">
                    <a:pos x="448" y="186"/>
                  </a:cxn>
                  <a:cxn ang="0">
                    <a:pos x="448" y="162"/>
                  </a:cxn>
                  <a:cxn ang="0">
                    <a:pos x="413" y="126"/>
                  </a:cxn>
                  <a:cxn ang="0">
                    <a:pos x="371" y="96"/>
                  </a:cxn>
                  <a:cxn ang="0">
                    <a:pos x="323" y="66"/>
                  </a:cxn>
                  <a:cxn ang="0">
                    <a:pos x="269" y="48"/>
                  </a:cxn>
                  <a:cxn ang="0">
                    <a:pos x="144" y="12"/>
                  </a:cxn>
                  <a:cxn ang="0">
                    <a:pos x="78" y="6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6" y="6"/>
                  </a:cxn>
                  <a:cxn ang="0">
                    <a:pos x="6" y="6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2795" name="Freeform 27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/>
                <a:ahLst/>
                <a:cxnLst>
                  <a:cxn ang="0">
                    <a:pos x="23" y="276"/>
                  </a:cxn>
                  <a:cxn ang="0">
                    <a:pos x="29" y="222"/>
                  </a:cxn>
                  <a:cxn ang="0">
                    <a:pos x="59" y="174"/>
                  </a:cxn>
                  <a:cxn ang="0">
                    <a:pos x="95" y="132"/>
                  </a:cxn>
                  <a:cxn ang="0">
                    <a:pos x="149" y="96"/>
                  </a:cxn>
                  <a:cxn ang="0">
                    <a:pos x="209" y="60"/>
                  </a:cxn>
                  <a:cxn ang="0">
                    <a:pos x="281" y="36"/>
                  </a:cxn>
                  <a:cxn ang="0">
                    <a:pos x="364" y="24"/>
                  </a:cxn>
                  <a:cxn ang="0">
                    <a:pos x="448" y="18"/>
                  </a:cxn>
                  <a:cxn ang="0">
                    <a:pos x="532" y="24"/>
                  </a:cxn>
                  <a:cxn ang="0">
                    <a:pos x="609" y="36"/>
                  </a:cxn>
                  <a:cxn ang="0">
                    <a:pos x="681" y="60"/>
                  </a:cxn>
                  <a:cxn ang="0">
                    <a:pos x="741" y="96"/>
                  </a:cxn>
                  <a:cxn ang="0">
                    <a:pos x="795" y="132"/>
                  </a:cxn>
                  <a:cxn ang="0">
                    <a:pos x="831" y="174"/>
                  </a:cxn>
                  <a:cxn ang="0">
                    <a:pos x="861" y="222"/>
                  </a:cxn>
                  <a:cxn ang="0">
                    <a:pos x="867" y="276"/>
                  </a:cxn>
                  <a:cxn ang="0">
                    <a:pos x="855" y="330"/>
                  </a:cxn>
                  <a:cxn ang="0">
                    <a:pos x="831" y="378"/>
                  </a:cxn>
                  <a:cxn ang="0">
                    <a:pos x="783" y="426"/>
                  </a:cxn>
                  <a:cxn ang="0">
                    <a:pos x="723" y="462"/>
                  </a:cxn>
                  <a:cxn ang="0">
                    <a:pos x="765" y="462"/>
                  </a:cxn>
                  <a:cxn ang="0">
                    <a:pos x="819" y="426"/>
                  </a:cxn>
                  <a:cxn ang="0">
                    <a:pos x="855" y="378"/>
                  </a:cxn>
                  <a:cxn ang="0">
                    <a:pos x="884" y="330"/>
                  </a:cxn>
                  <a:cxn ang="0">
                    <a:pos x="890" y="276"/>
                  </a:cxn>
                  <a:cxn ang="0">
                    <a:pos x="884" y="222"/>
                  </a:cxn>
                  <a:cxn ang="0">
                    <a:pos x="855" y="168"/>
                  </a:cxn>
                  <a:cxn ang="0">
                    <a:pos x="813" y="120"/>
                  </a:cxn>
                  <a:cxn ang="0">
                    <a:pos x="759" y="84"/>
                  </a:cxn>
                  <a:cxn ang="0">
                    <a:pos x="693" y="48"/>
                  </a:cxn>
                  <a:cxn ang="0">
                    <a:pos x="621" y="24"/>
                  </a:cxn>
                  <a:cxn ang="0">
                    <a:pos x="538" y="6"/>
                  </a:cxn>
                  <a:cxn ang="0">
                    <a:pos x="448" y="0"/>
                  </a:cxn>
                  <a:cxn ang="0">
                    <a:pos x="358" y="6"/>
                  </a:cxn>
                  <a:cxn ang="0">
                    <a:pos x="275" y="24"/>
                  </a:cxn>
                  <a:cxn ang="0">
                    <a:pos x="197" y="48"/>
                  </a:cxn>
                  <a:cxn ang="0">
                    <a:pos x="131" y="84"/>
                  </a:cxn>
                  <a:cxn ang="0">
                    <a:pos x="77" y="120"/>
                  </a:cxn>
                  <a:cxn ang="0">
                    <a:pos x="35" y="168"/>
                  </a:cxn>
                  <a:cxn ang="0">
                    <a:pos x="12" y="222"/>
                  </a:cxn>
                  <a:cxn ang="0">
                    <a:pos x="0" y="276"/>
                  </a:cxn>
                  <a:cxn ang="0">
                    <a:pos x="6" y="330"/>
                  </a:cxn>
                  <a:cxn ang="0">
                    <a:pos x="35" y="378"/>
                  </a:cxn>
                  <a:cxn ang="0">
                    <a:pos x="71" y="426"/>
                  </a:cxn>
                  <a:cxn ang="0">
                    <a:pos x="125" y="462"/>
                  </a:cxn>
                  <a:cxn ang="0">
                    <a:pos x="167" y="462"/>
                  </a:cxn>
                  <a:cxn ang="0">
                    <a:pos x="107" y="426"/>
                  </a:cxn>
                  <a:cxn ang="0">
                    <a:pos x="59" y="378"/>
                  </a:cxn>
                  <a:cxn ang="0">
                    <a:pos x="35" y="330"/>
                  </a:cxn>
                  <a:cxn ang="0">
                    <a:pos x="23" y="276"/>
                  </a:cxn>
                  <a:cxn ang="0">
                    <a:pos x="23" y="276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2796" name="Freeform 28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/>
                <a:ahLst/>
                <a:cxnLst>
                  <a:cxn ang="0">
                    <a:pos x="18" y="300"/>
                  </a:cxn>
                  <a:cxn ang="0">
                    <a:pos x="24" y="246"/>
                  </a:cxn>
                  <a:cxn ang="0">
                    <a:pos x="48" y="198"/>
                  </a:cxn>
                  <a:cxn ang="0">
                    <a:pos x="83" y="150"/>
                  </a:cxn>
                  <a:cxn ang="0">
                    <a:pos x="131" y="108"/>
                  </a:cxn>
                  <a:cxn ang="0">
                    <a:pos x="185" y="72"/>
                  </a:cxn>
                  <a:cxn ang="0">
                    <a:pos x="251" y="42"/>
                  </a:cxn>
                  <a:cxn ang="0">
                    <a:pos x="329" y="24"/>
                  </a:cxn>
                  <a:cxn ang="0">
                    <a:pos x="406" y="6"/>
                  </a:cxn>
                  <a:cxn ang="0">
                    <a:pos x="406" y="0"/>
                  </a:cxn>
                  <a:cxn ang="0">
                    <a:pos x="323" y="12"/>
                  </a:cxn>
                  <a:cxn ang="0">
                    <a:pos x="245" y="36"/>
                  </a:cxn>
                  <a:cxn ang="0">
                    <a:pos x="179" y="66"/>
                  </a:cxn>
                  <a:cxn ang="0">
                    <a:pos x="119" y="102"/>
                  </a:cxn>
                  <a:cxn ang="0">
                    <a:pos x="72" y="144"/>
                  </a:cxn>
                  <a:cxn ang="0">
                    <a:pos x="30" y="192"/>
                  </a:cxn>
                  <a:cxn ang="0">
                    <a:pos x="6" y="246"/>
                  </a:cxn>
                  <a:cxn ang="0">
                    <a:pos x="0" y="300"/>
                  </a:cxn>
                  <a:cxn ang="0">
                    <a:pos x="6" y="348"/>
                  </a:cxn>
                  <a:cxn ang="0">
                    <a:pos x="30" y="396"/>
                  </a:cxn>
                  <a:cxn ang="0">
                    <a:pos x="66" y="444"/>
                  </a:cxn>
                  <a:cxn ang="0">
                    <a:pos x="107" y="486"/>
                  </a:cxn>
                  <a:cxn ang="0">
                    <a:pos x="131" y="486"/>
                  </a:cxn>
                  <a:cxn ang="0">
                    <a:pos x="83" y="450"/>
                  </a:cxn>
                  <a:cxn ang="0">
                    <a:pos x="48" y="402"/>
                  </a:cxn>
                  <a:cxn ang="0">
                    <a:pos x="24" y="354"/>
                  </a:cxn>
                  <a:cxn ang="0">
                    <a:pos x="18" y="300"/>
                  </a:cxn>
                  <a:cxn ang="0">
                    <a:pos x="18" y="300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2797" name="Freeform 29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/>
                <a:ahLst/>
                <a:cxnLst>
                  <a:cxn ang="0">
                    <a:pos x="89" y="84"/>
                  </a:cxn>
                  <a:cxn ang="0">
                    <a:pos x="83" y="132"/>
                  </a:cxn>
                  <a:cxn ang="0">
                    <a:pos x="65" y="174"/>
                  </a:cxn>
                  <a:cxn ang="0">
                    <a:pos x="36" y="216"/>
                  </a:cxn>
                  <a:cxn ang="0">
                    <a:pos x="0" y="252"/>
                  </a:cxn>
                  <a:cxn ang="0">
                    <a:pos x="18" y="252"/>
                  </a:cxn>
                  <a:cxn ang="0">
                    <a:pos x="53" y="216"/>
                  </a:cxn>
                  <a:cxn ang="0">
                    <a:pos x="83" y="174"/>
                  </a:cxn>
                  <a:cxn ang="0">
                    <a:pos x="101" y="132"/>
                  </a:cxn>
                  <a:cxn ang="0">
                    <a:pos x="107" y="84"/>
                  </a:cxn>
                  <a:cxn ang="0">
                    <a:pos x="101" y="42"/>
                  </a:cxn>
                  <a:cxn ang="0">
                    <a:pos x="89" y="0"/>
                  </a:cxn>
                  <a:cxn ang="0">
                    <a:pos x="65" y="0"/>
                  </a:cxn>
                  <a:cxn ang="0">
                    <a:pos x="83" y="42"/>
                  </a:cxn>
                  <a:cxn ang="0">
                    <a:pos x="89" y="84"/>
                  </a:cxn>
                  <a:cxn ang="0">
                    <a:pos x="89" y="84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2798" name="Freeform 30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/>
                <a:ahLst/>
                <a:cxnLst>
                  <a:cxn ang="0">
                    <a:pos x="518" y="18"/>
                  </a:cxn>
                  <a:cxn ang="0">
                    <a:pos x="597" y="24"/>
                  </a:cxn>
                  <a:cxn ang="0">
                    <a:pos x="682" y="30"/>
                  </a:cxn>
                  <a:cxn ang="0">
                    <a:pos x="755" y="42"/>
                  </a:cxn>
                  <a:cxn ang="0">
                    <a:pos x="828" y="60"/>
                  </a:cxn>
                  <a:cxn ang="0">
                    <a:pos x="835" y="42"/>
                  </a:cxn>
                  <a:cxn ang="0">
                    <a:pos x="761" y="24"/>
                  </a:cxn>
                  <a:cxn ang="0">
                    <a:pos x="688" y="12"/>
                  </a:cxn>
                  <a:cxn ang="0">
                    <a:pos x="603" y="6"/>
                  </a:cxn>
                  <a:cxn ang="0">
                    <a:pos x="518" y="0"/>
                  </a:cxn>
                  <a:cxn ang="0">
                    <a:pos x="372" y="12"/>
                  </a:cxn>
                  <a:cxn ang="0">
                    <a:pos x="232" y="36"/>
                  </a:cxn>
                  <a:cxn ang="0">
                    <a:pos x="110" y="78"/>
                  </a:cxn>
                  <a:cxn ang="0">
                    <a:pos x="0" y="132"/>
                  </a:cxn>
                  <a:cxn ang="0">
                    <a:pos x="19" y="150"/>
                  </a:cxn>
                  <a:cxn ang="0">
                    <a:pos x="122" y="96"/>
                  </a:cxn>
                  <a:cxn ang="0">
                    <a:pos x="244" y="54"/>
                  </a:cxn>
                  <a:cxn ang="0">
                    <a:pos x="378" y="30"/>
                  </a:cxn>
                  <a:cxn ang="0">
                    <a:pos x="518" y="18"/>
                  </a:cxn>
                  <a:cxn ang="0">
                    <a:pos x="518" y="18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2799" name="Freeform 31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/>
                <a:ahLst/>
                <a:cxnLst>
                  <a:cxn ang="0">
                    <a:pos x="31" y="263"/>
                  </a:cxn>
                  <a:cxn ang="0">
                    <a:pos x="43" y="191"/>
                  </a:cxn>
                  <a:cxn ang="0">
                    <a:pos x="67" y="131"/>
                  </a:cxn>
                  <a:cxn ang="0">
                    <a:pos x="116" y="72"/>
                  </a:cxn>
                  <a:cxn ang="0">
                    <a:pos x="171" y="18"/>
                  </a:cxn>
                  <a:cxn ang="0">
                    <a:pos x="153" y="0"/>
                  </a:cxn>
                  <a:cxn ang="0">
                    <a:pos x="86" y="60"/>
                  </a:cxn>
                  <a:cxn ang="0">
                    <a:pos x="43" y="120"/>
                  </a:cxn>
                  <a:cxn ang="0">
                    <a:pos x="13" y="191"/>
                  </a:cxn>
                  <a:cxn ang="0">
                    <a:pos x="0" y="263"/>
                  </a:cxn>
                  <a:cxn ang="0">
                    <a:pos x="6" y="317"/>
                  </a:cxn>
                  <a:cxn ang="0">
                    <a:pos x="25" y="365"/>
                  </a:cxn>
                  <a:cxn ang="0">
                    <a:pos x="49" y="413"/>
                  </a:cxn>
                  <a:cxn ang="0">
                    <a:pos x="86" y="461"/>
                  </a:cxn>
                  <a:cxn ang="0">
                    <a:pos x="122" y="461"/>
                  </a:cxn>
                  <a:cxn ang="0">
                    <a:pos x="86" y="413"/>
                  </a:cxn>
                  <a:cxn ang="0">
                    <a:pos x="55" y="365"/>
                  </a:cxn>
                  <a:cxn ang="0">
                    <a:pos x="37" y="317"/>
                  </a:cxn>
                  <a:cxn ang="0">
                    <a:pos x="31" y="263"/>
                  </a:cxn>
                  <a:cxn ang="0">
                    <a:pos x="31" y="263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2800" name="Freeform 32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/>
                <a:ahLst/>
                <a:cxnLst>
                  <a:cxn ang="0">
                    <a:pos x="360" y="365"/>
                  </a:cxn>
                  <a:cxn ang="0">
                    <a:pos x="353" y="305"/>
                  </a:cxn>
                  <a:cxn ang="0">
                    <a:pos x="335" y="251"/>
                  </a:cxn>
                  <a:cxn ang="0">
                    <a:pos x="305" y="204"/>
                  </a:cxn>
                  <a:cxn ang="0">
                    <a:pos x="262" y="156"/>
                  </a:cxn>
                  <a:cxn ang="0">
                    <a:pos x="213" y="108"/>
                  </a:cxn>
                  <a:cxn ang="0">
                    <a:pos x="159" y="66"/>
                  </a:cxn>
                  <a:cxn ang="0">
                    <a:pos x="92" y="30"/>
                  </a:cxn>
                  <a:cxn ang="0">
                    <a:pos x="19" y="0"/>
                  </a:cxn>
                  <a:cxn ang="0">
                    <a:pos x="0" y="12"/>
                  </a:cxn>
                  <a:cxn ang="0">
                    <a:pos x="67" y="42"/>
                  </a:cxn>
                  <a:cxn ang="0">
                    <a:pos x="134" y="78"/>
                  </a:cxn>
                  <a:cxn ang="0">
                    <a:pos x="189" y="114"/>
                  </a:cxn>
                  <a:cxn ang="0">
                    <a:pos x="238" y="162"/>
                  </a:cxn>
                  <a:cxn ang="0">
                    <a:pos x="274" y="210"/>
                  </a:cxn>
                  <a:cxn ang="0">
                    <a:pos x="299" y="257"/>
                  </a:cxn>
                  <a:cxn ang="0">
                    <a:pos x="317" y="311"/>
                  </a:cxn>
                  <a:cxn ang="0">
                    <a:pos x="323" y="365"/>
                  </a:cxn>
                  <a:cxn ang="0">
                    <a:pos x="317" y="419"/>
                  </a:cxn>
                  <a:cxn ang="0">
                    <a:pos x="299" y="467"/>
                  </a:cxn>
                  <a:cxn ang="0">
                    <a:pos x="274" y="515"/>
                  </a:cxn>
                  <a:cxn ang="0">
                    <a:pos x="238" y="563"/>
                  </a:cxn>
                  <a:cxn ang="0">
                    <a:pos x="268" y="563"/>
                  </a:cxn>
                  <a:cxn ang="0">
                    <a:pos x="311" y="515"/>
                  </a:cxn>
                  <a:cxn ang="0">
                    <a:pos x="335" y="467"/>
                  </a:cxn>
                  <a:cxn ang="0">
                    <a:pos x="353" y="419"/>
                  </a:cxn>
                  <a:cxn ang="0">
                    <a:pos x="360" y="365"/>
                  </a:cxn>
                  <a:cxn ang="0">
                    <a:pos x="360" y="36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2801" name="Freeform 33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/>
                <a:ahLst/>
                <a:cxnLst>
                  <a:cxn ang="0">
                    <a:pos x="1053" y="425"/>
                  </a:cxn>
                  <a:cxn ang="0">
                    <a:pos x="1078" y="419"/>
                  </a:cxn>
                  <a:cxn ang="0">
                    <a:pos x="1066" y="377"/>
                  </a:cxn>
                  <a:cxn ang="0">
                    <a:pos x="1047" y="336"/>
                  </a:cxn>
                  <a:cxn ang="0">
                    <a:pos x="986" y="252"/>
                  </a:cxn>
                  <a:cxn ang="0">
                    <a:pos x="907" y="180"/>
                  </a:cxn>
                  <a:cxn ang="0">
                    <a:pos x="810" y="120"/>
                  </a:cxn>
                  <a:cxn ang="0">
                    <a:pos x="694" y="72"/>
                  </a:cxn>
                  <a:cxn ang="0">
                    <a:pos x="560" y="30"/>
                  </a:cxn>
                  <a:cxn ang="0">
                    <a:pos x="420" y="6"/>
                  </a:cxn>
                  <a:cxn ang="0">
                    <a:pos x="268" y="0"/>
                  </a:cxn>
                  <a:cxn ang="0">
                    <a:pos x="134" y="6"/>
                  </a:cxn>
                  <a:cxn ang="0">
                    <a:pos x="0" y="24"/>
                  </a:cxn>
                  <a:cxn ang="0">
                    <a:pos x="12" y="36"/>
                  </a:cxn>
                  <a:cxn ang="0">
                    <a:pos x="134" y="18"/>
                  </a:cxn>
                  <a:cxn ang="0">
                    <a:pos x="268" y="12"/>
                  </a:cxn>
                  <a:cxn ang="0">
                    <a:pos x="420" y="18"/>
                  </a:cxn>
                  <a:cxn ang="0">
                    <a:pos x="554" y="42"/>
                  </a:cxn>
                  <a:cxn ang="0">
                    <a:pos x="682" y="84"/>
                  </a:cxn>
                  <a:cxn ang="0">
                    <a:pos x="798" y="132"/>
                  </a:cxn>
                  <a:cxn ang="0">
                    <a:pos x="895" y="192"/>
                  </a:cxn>
                  <a:cxn ang="0">
                    <a:pos x="968" y="264"/>
                  </a:cxn>
                  <a:cxn ang="0">
                    <a:pos x="999" y="300"/>
                  </a:cxn>
                  <a:cxn ang="0">
                    <a:pos x="1023" y="342"/>
                  </a:cxn>
                  <a:cxn ang="0">
                    <a:pos x="1041" y="383"/>
                  </a:cxn>
                  <a:cxn ang="0">
                    <a:pos x="1053" y="425"/>
                  </a:cxn>
                  <a:cxn ang="0">
                    <a:pos x="1053" y="425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2802" name="Freeform 34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/>
                <a:ahLst/>
                <a:cxnLst>
                  <a:cxn ang="0">
                    <a:pos x="0" y="234"/>
                  </a:cxn>
                  <a:cxn ang="0">
                    <a:pos x="25" y="234"/>
                  </a:cxn>
                  <a:cxn ang="0">
                    <a:pos x="55" y="186"/>
                  </a:cxn>
                  <a:cxn ang="0">
                    <a:pos x="80" y="138"/>
                  </a:cxn>
                  <a:cxn ang="0">
                    <a:pos x="92" y="90"/>
                  </a:cxn>
                  <a:cxn ang="0">
                    <a:pos x="98" y="36"/>
                  </a:cxn>
                  <a:cxn ang="0">
                    <a:pos x="98" y="0"/>
                  </a:cxn>
                  <a:cxn ang="0">
                    <a:pos x="74" y="0"/>
                  </a:cxn>
                  <a:cxn ang="0">
                    <a:pos x="74" y="36"/>
                  </a:cxn>
                  <a:cxn ang="0">
                    <a:pos x="67" y="90"/>
                  </a:cxn>
                  <a:cxn ang="0">
                    <a:pos x="55" y="138"/>
                  </a:cxn>
                  <a:cxn ang="0">
                    <a:pos x="31" y="186"/>
                  </a:cxn>
                  <a:cxn ang="0">
                    <a:pos x="0" y="234"/>
                  </a:cxn>
                  <a:cxn ang="0">
                    <a:pos x="0" y="234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2803" name="Freeform 35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/>
                <a:ahLst/>
                <a:cxnLst>
                  <a:cxn ang="0">
                    <a:pos x="18" y="443"/>
                  </a:cxn>
                  <a:cxn ang="0">
                    <a:pos x="24" y="371"/>
                  </a:cxn>
                  <a:cxn ang="0">
                    <a:pos x="55" y="305"/>
                  </a:cxn>
                  <a:cxn ang="0">
                    <a:pos x="91" y="246"/>
                  </a:cxn>
                  <a:cxn ang="0">
                    <a:pos x="146" y="186"/>
                  </a:cxn>
                  <a:cxn ang="0">
                    <a:pos x="213" y="132"/>
                  </a:cxn>
                  <a:cxn ang="0">
                    <a:pos x="292" y="84"/>
                  </a:cxn>
                  <a:cxn ang="0">
                    <a:pos x="384" y="48"/>
                  </a:cxn>
                  <a:cxn ang="0">
                    <a:pos x="481" y="12"/>
                  </a:cxn>
                  <a:cxn ang="0">
                    <a:pos x="457" y="0"/>
                  </a:cxn>
                  <a:cxn ang="0">
                    <a:pos x="359" y="36"/>
                  </a:cxn>
                  <a:cxn ang="0">
                    <a:pos x="274" y="78"/>
                  </a:cxn>
                  <a:cxn ang="0">
                    <a:pos x="195" y="126"/>
                  </a:cxn>
                  <a:cxn ang="0">
                    <a:pos x="128" y="180"/>
                  </a:cxn>
                  <a:cxn ang="0">
                    <a:pos x="73" y="240"/>
                  </a:cxn>
                  <a:cxn ang="0">
                    <a:pos x="37" y="305"/>
                  </a:cxn>
                  <a:cxn ang="0">
                    <a:pos x="6" y="371"/>
                  </a:cxn>
                  <a:cxn ang="0">
                    <a:pos x="0" y="443"/>
                  </a:cxn>
                  <a:cxn ang="0">
                    <a:pos x="6" y="497"/>
                  </a:cxn>
                  <a:cxn ang="0">
                    <a:pos x="18" y="545"/>
                  </a:cxn>
                  <a:cxn ang="0">
                    <a:pos x="43" y="593"/>
                  </a:cxn>
                  <a:cxn ang="0">
                    <a:pos x="73" y="641"/>
                  </a:cxn>
                  <a:cxn ang="0">
                    <a:pos x="97" y="641"/>
                  </a:cxn>
                  <a:cxn ang="0">
                    <a:pos x="67" y="593"/>
                  </a:cxn>
                  <a:cxn ang="0">
                    <a:pos x="43" y="545"/>
                  </a:cxn>
                  <a:cxn ang="0">
                    <a:pos x="24" y="497"/>
                  </a:cxn>
                  <a:cxn ang="0">
                    <a:pos x="18" y="443"/>
                  </a:cxn>
                  <a:cxn ang="0">
                    <a:pos x="18" y="443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1037" name="Group 36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32805" name="Freeform 37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/>
                <a:ahLst/>
                <a:cxnLst>
                  <a:cxn ang="0">
                    <a:pos x="484" y="6"/>
                  </a:cxn>
                  <a:cxn ang="0">
                    <a:pos x="263" y="60"/>
                  </a:cxn>
                  <a:cxn ang="0">
                    <a:pos x="101" y="162"/>
                  </a:cxn>
                  <a:cxn ang="0">
                    <a:pos x="12" y="294"/>
                  </a:cxn>
                  <a:cxn ang="0">
                    <a:pos x="0" y="366"/>
                  </a:cxn>
                  <a:cxn ang="0">
                    <a:pos x="12" y="437"/>
                  </a:cxn>
                  <a:cxn ang="0">
                    <a:pos x="101" y="569"/>
                  </a:cxn>
                  <a:cxn ang="0">
                    <a:pos x="263" y="671"/>
                  </a:cxn>
                  <a:cxn ang="0">
                    <a:pos x="484" y="725"/>
                  </a:cxn>
                  <a:cxn ang="0">
                    <a:pos x="723" y="725"/>
                  </a:cxn>
                  <a:cxn ang="0">
                    <a:pos x="938" y="671"/>
                  </a:cxn>
                  <a:cxn ang="0">
                    <a:pos x="1100" y="569"/>
                  </a:cxn>
                  <a:cxn ang="0">
                    <a:pos x="1189" y="437"/>
                  </a:cxn>
                  <a:cxn ang="0">
                    <a:pos x="1201" y="366"/>
                  </a:cxn>
                  <a:cxn ang="0">
                    <a:pos x="1189" y="294"/>
                  </a:cxn>
                  <a:cxn ang="0">
                    <a:pos x="1100" y="162"/>
                  </a:cxn>
                  <a:cxn ang="0">
                    <a:pos x="938" y="60"/>
                  </a:cxn>
                  <a:cxn ang="0">
                    <a:pos x="723" y="6"/>
                  </a:cxn>
                  <a:cxn ang="0">
                    <a:pos x="604" y="0"/>
                  </a:cxn>
                  <a:cxn ang="0">
                    <a:pos x="490" y="701"/>
                  </a:cxn>
                  <a:cxn ang="0">
                    <a:pos x="287" y="647"/>
                  </a:cxn>
                  <a:cxn ang="0">
                    <a:pos x="131" y="557"/>
                  </a:cxn>
                  <a:cxn ang="0">
                    <a:pos x="48" y="437"/>
                  </a:cxn>
                  <a:cxn ang="0">
                    <a:pos x="36" y="366"/>
                  </a:cxn>
                  <a:cxn ang="0">
                    <a:pos x="48" y="300"/>
                  </a:cxn>
                  <a:cxn ang="0">
                    <a:pos x="131" y="174"/>
                  </a:cxn>
                  <a:cxn ang="0">
                    <a:pos x="287" y="84"/>
                  </a:cxn>
                  <a:cxn ang="0">
                    <a:pos x="490" y="30"/>
                  </a:cxn>
                  <a:cxn ang="0">
                    <a:pos x="717" y="30"/>
                  </a:cxn>
                  <a:cxn ang="0">
                    <a:pos x="920" y="84"/>
                  </a:cxn>
                  <a:cxn ang="0">
                    <a:pos x="1070" y="174"/>
                  </a:cxn>
                  <a:cxn ang="0">
                    <a:pos x="1153" y="300"/>
                  </a:cxn>
                  <a:cxn ang="0">
                    <a:pos x="1153" y="437"/>
                  </a:cxn>
                  <a:cxn ang="0">
                    <a:pos x="1070" y="557"/>
                  </a:cxn>
                  <a:cxn ang="0">
                    <a:pos x="920" y="647"/>
                  </a:cxn>
                  <a:cxn ang="0">
                    <a:pos x="717" y="701"/>
                  </a:cxn>
                  <a:cxn ang="0">
                    <a:pos x="604" y="707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2806" name="Freeform 38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/>
                <a:ahLst/>
                <a:cxnLst>
                  <a:cxn ang="0">
                    <a:pos x="24" y="402"/>
                  </a:cxn>
                  <a:cxn ang="0">
                    <a:pos x="36" y="330"/>
                  </a:cxn>
                  <a:cxn ang="0">
                    <a:pos x="66" y="264"/>
                  </a:cxn>
                  <a:cxn ang="0">
                    <a:pos x="108" y="204"/>
                  </a:cxn>
                  <a:cxn ang="0">
                    <a:pos x="173" y="150"/>
                  </a:cxn>
                  <a:cxn ang="0">
                    <a:pos x="251" y="102"/>
                  </a:cxn>
                  <a:cxn ang="0">
                    <a:pos x="335" y="60"/>
                  </a:cxn>
                  <a:cxn ang="0">
                    <a:pos x="436" y="30"/>
                  </a:cxn>
                  <a:cxn ang="0">
                    <a:pos x="544" y="12"/>
                  </a:cxn>
                  <a:cxn ang="0">
                    <a:pos x="544" y="0"/>
                  </a:cxn>
                  <a:cxn ang="0">
                    <a:pos x="430" y="18"/>
                  </a:cxn>
                  <a:cxn ang="0">
                    <a:pos x="329" y="48"/>
                  </a:cxn>
                  <a:cxn ang="0">
                    <a:pos x="233" y="90"/>
                  </a:cxn>
                  <a:cxn ang="0">
                    <a:pos x="155" y="138"/>
                  </a:cxn>
                  <a:cxn ang="0">
                    <a:pos x="90" y="198"/>
                  </a:cxn>
                  <a:cxn ang="0">
                    <a:pos x="42" y="258"/>
                  </a:cxn>
                  <a:cxn ang="0">
                    <a:pos x="12" y="330"/>
                  </a:cxn>
                  <a:cxn ang="0">
                    <a:pos x="0" y="402"/>
                  </a:cxn>
                  <a:cxn ang="0">
                    <a:pos x="6" y="455"/>
                  </a:cxn>
                  <a:cxn ang="0">
                    <a:pos x="18" y="503"/>
                  </a:cxn>
                  <a:cxn ang="0">
                    <a:pos x="42" y="545"/>
                  </a:cxn>
                  <a:cxn ang="0">
                    <a:pos x="78" y="593"/>
                  </a:cxn>
                  <a:cxn ang="0">
                    <a:pos x="114" y="635"/>
                  </a:cxn>
                  <a:cxn ang="0">
                    <a:pos x="161" y="671"/>
                  </a:cxn>
                  <a:cxn ang="0">
                    <a:pos x="221" y="707"/>
                  </a:cxn>
                  <a:cxn ang="0">
                    <a:pos x="281" y="737"/>
                  </a:cxn>
                  <a:cxn ang="0">
                    <a:pos x="323" y="737"/>
                  </a:cxn>
                  <a:cxn ang="0">
                    <a:pos x="257" y="707"/>
                  </a:cxn>
                  <a:cxn ang="0">
                    <a:pos x="203" y="671"/>
                  </a:cxn>
                  <a:cxn ang="0">
                    <a:pos x="149" y="635"/>
                  </a:cxn>
                  <a:cxn ang="0">
                    <a:pos x="108" y="593"/>
                  </a:cxn>
                  <a:cxn ang="0">
                    <a:pos x="72" y="551"/>
                  </a:cxn>
                  <a:cxn ang="0">
                    <a:pos x="48" y="503"/>
                  </a:cxn>
                  <a:cxn ang="0">
                    <a:pos x="30" y="455"/>
                  </a:cxn>
                  <a:cxn ang="0">
                    <a:pos x="24" y="402"/>
                  </a:cxn>
                  <a:cxn ang="0">
                    <a:pos x="24" y="402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2807" name="Freeform 39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/>
                <a:ahLst/>
                <a:cxnLst>
                  <a:cxn ang="0">
                    <a:pos x="12" y="12"/>
                  </a:cxn>
                  <a:cxn ang="0">
                    <a:pos x="113" y="18"/>
                  </a:cxn>
                  <a:cxn ang="0">
                    <a:pos x="203" y="30"/>
                  </a:cxn>
                  <a:cxn ang="0">
                    <a:pos x="292" y="48"/>
                  </a:cxn>
                  <a:cxn ang="0">
                    <a:pos x="376" y="78"/>
                  </a:cxn>
                  <a:cxn ang="0">
                    <a:pos x="448" y="114"/>
                  </a:cxn>
                  <a:cxn ang="0">
                    <a:pos x="514" y="156"/>
                  </a:cxn>
                  <a:cxn ang="0">
                    <a:pos x="567" y="198"/>
                  </a:cxn>
                  <a:cxn ang="0">
                    <a:pos x="609" y="252"/>
                  </a:cxn>
                  <a:cxn ang="0">
                    <a:pos x="609" y="216"/>
                  </a:cxn>
                  <a:cxn ang="0">
                    <a:pos x="561" y="168"/>
                  </a:cxn>
                  <a:cxn ang="0">
                    <a:pos x="502" y="126"/>
                  </a:cxn>
                  <a:cxn ang="0">
                    <a:pos x="436" y="90"/>
                  </a:cxn>
                  <a:cxn ang="0">
                    <a:pos x="364" y="60"/>
                  </a:cxn>
                  <a:cxn ang="0">
                    <a:pos x="286" y="36"/>
                  </a:cxn>
                  <a:cxn ang="0">
                    <a:pos x="197" y="18"/>
                  </a:cxn>
                  <a:cxn ang="0">
                    <a:pos x="107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12"/>
                  </a:cxn>
                  <a:cxn ang="0">
                    <a:pos x="12" y="12"/>
                  </a:cxn>
                  <a:cxn ang="0">
                    <a:pos x="12" y="12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2808" name="Freeform 40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36" y="30"/>
                  </a:cxn>
                  <a:cxn ang="0">
                    <a:pos x="0" y="54"/>
                  </a:cxn>
                  <a:cxn ang="0">
                    <a:pos x="36" y="54"/>
                  </a:cxn>
                  <a:cxn ang="0">
                    <a:pos x="54" y="42"/>
                  </a:cxn>
                  <a:cxn ang="0">
                    <a:pos x="72" y="24"/>
                  </a:cxn>
                  <a:cxn ang="0">
                    <a:pos x="72" y="24"/>
                  </a:cxn>
                  <a:cxn ang="0">
                    <a:pos x="72" y="0"/>
                  </a:cxn>
                  <a:cxn ang="0">
                    <a:pos x="72" y="0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2809" name="Freeform 41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/>
                <a:ahLst/>
                <a:cxnLst>
                  <a:cxn ang="0">
                    <a:pos x="299" y="90"/>
                  </a:cxn>
                  <a:cxn ang="0">
                    <a:pos x="221" y="90"/>
                  </a:cxn>
                  <a:cxn ang="0">
                    <a:pos x="143" y="78"/>
                  </a:cxn>
                  <a:cxn ang="0">
                    <a:pos x="0" y="48"/>
                  </a:cxn>
                  <a:cxn ang="0">
                    <a:pos x="0" y="66"/>
                  </a:cxn>
                  <a:cxn ang="0">
                    <a:pos x="143" y="96"/>
                  </a:cxn>
                  <a:cxn ang="0">
                    <a:pos x="221" y="108"/>
                  </a:cxn>
                  <a:cxn ang="0">
                    <a:pos x="299" y="108"/>
                  </a:cxn>
                  <a:cxn ang="0">
                    <a:pos x="412" y="102"/>
                  </a:cxn>
                  <a:cxn ang="0">
                    <a:pos x="520" y="84"/>
                  </a:cxn>
                  <a:cxn ang="0">
                    <a:pos x="615" y="60"/>
                  </a:cxn>
                  <a:cxn ang="0">
                    <a:pos x="705" y="24"/>
                  </a:cxn>
                  <a:cxn ang="0">
                    <a:pos x="705" y="0"/>
                  </a:cxn>
                  <a:cxn ang="0">
                    <a:pos x="615" y="42"/>
                  </a:cxn>
                  <a:cxn ang="0">
                    <a:pos x="520" y="66"/>
                  </a:cxn>
                  <a:cxn ang="0">
                    <a:pos x="412" y="84"/>
                  </a:cxn>
                  <a:cxn ang="0">
                    <a:pos x="299" y="90"/>
                  </a:cxn>
                  <a:cxn ang="0">
                    <a:pos x="299" y="90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2810" name="Freeform 42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/>
                <a:ahLst/>
                <a:cxnLst>
                  <a:cxn ang="0">
                    <a:pos x="119" y="114"/>
                  </a:cxn>
                  <a:cxn ang="0">
                    <a:pos x="113" y="173"/>
                  </a:cxn>
                  <a:cxn ang="0">
                    <a:pos x="89" y="239"/>
                  </a:cxn>
                  <a:cxn ang="0">
                    <a:pos x="47" y="293"/>
                  </a:cxn>
                  <a:cxn ang="0">
                    <a:pos x="0" y="341"/>
                  </a:cxn>
                  <a:cxn ang="0">
                    <a:pos x="29" y="341"/>
                  </a:cxn>
                  <a:cxn ang="0">
                    <a:pos x="77" y="287"/>
                  </a:cxn>
                  <a:cxn ang="0">
                    <a:pos x="113" y="233"/>
                  </a:cxn>
                  <a:cxn ang="0">
                    <a:pos x="137" y="173"/>
                  </a:cxn>
                  <a:cxn ang="0">
                    <a:pos x="143" y="114"/>
                  </a:cxn>
                  <a:cxn ang="0">
                    <a:pos x="137" y="60"/>
                  </a:cxn>
                  <a:cxn ang="0">
                    <a:pos x="119" y="0"/>
                  </a:cxn>
                  <a:cxn ang="0">
                    <a:pos x="89" y="0"/>
                  </a:cxn>
                  <a:cxn ang="0">
                    <a:pos x="113" y="60"/>
                  </a:cxn>
                  <a:cxn ang="0">
                    <a:pos x="119" y="114"/>
                  </a:cxn>
                  <a:cxn ang="0">
                    <a:pos x="119" y="114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2811" name="Freeform 43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/>
                <a:ahLst/>
                <a:cxnLst>
                  <a:cxn ang="0">
                    <a:pos x="59" y="90"/>
                  </a:cxn>
                  <a:cxn ang="0">
                    <a:pos x="83" y="84"/>
                  </a:cxn>
                  <a:cxn ang="0">
                    <a:pos x="71" y="60"/>
                  </a:cxn>
                  <a:cxn ang="0">
                    <a:pos x="53" y="42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35" y="48"/>
                  </a:cxn>
                  <a:cxn ang="0">
                    <a:pos x="59" y="90"/>
                  </a:cxn>
                  <a:cxn ang="0">
                    <a:pos x="59" y="90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2812" name="Freeform 44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/>
                <a:ahLst/>
                <a:cxnLst>
                  <a:cxn ang="0">
                    <a:pos x="693" y="216"/>
                  </a:cxn>
                  <a:cxn ang="0">
                    <a:pos x="687" y="257"/>
                  </a:cxn>
                  <a:cxn ang="0">
                    <a:pos x="669" y="293"/>
                  </a:cxn>
                  <a:cxn ang="0">
                    <a:pos x="633" y="329"/>
                  </a:cxn>
                  <a:cxn ang="0">
                    <a:pos x="598" y="359"/>
                  </a:cxn>
                  <a:cxn ang="0">
                    <a:pos x="544" y="383"/>
                  </a:cxn>
                  <a:cxn ang="0">
                    <a:pos x="490" y="401"/>
                  </a:cxn>
                  <a:cxn ang="0">
                    <a:pos x="424" y="413"/>
                  </a:cxn>
                  <a:cxn ang="0">
                    <a:pos x="359" y="419"/>
                  </a:cxn>
                  <a:cxn ang="0">
                    <a:pos x="293" y="413"/>
                  </a:cxn>
                  <a:cxn ang="0">
                    <a:pos x="227" y="401"/>
                  </a:cxn>
                  <a:cxn ang="0">
                    <a:pos x="173" y="383"/>
                  </a:cxn>
                  <a:cxn ang="0">
                    <a:pos x="119" y="359"/>
                  </a:cxn>
                  <a:cxn ang="0">
                    <a:pos x="84" y="329"/>
                  </a:cxn>
                  <a:cxn ang="0">
                    <a:pos x="48" y="293"/>
                  </a:cxn>
                  <a:cxn ang="0">
                    <a:pos x="30" y="257"/>
                  </a:cxn>
                  <a:cxn ang="0">
                    <a:pos x="24" y="216"/>
                  </a:cxn>
                  <a:cxn ang="0">
                    <a:pos x="30" y="174"/>
                  </a:cxn>
                  <a:cxn ang="0">
                    <a:pos x="48" y="138"/>
                  </a:cxn>
                  <a:cxn ang="0">
                    <a:pos x="84" y="102"/>
                  </a:cxn>
                  <a:cxn ang="0">
                    <a:pos x="119" y="72"/>
                  </a:cxn>
                  <a:cxn ang="0">
                    <a:pos x="173" y="48"/>
                  </a:cxn>
                  <a:cxn ang="0">
                    <a:pos x="227" y="30"/>
                  </a:cxn>
                  <a:cxn ang="0">
                    <a:pos x="293" y="18"/>
                  </a:cxn>
                  <a:cxn ang="0">
                    <a:pos x="359" y="12"/>
                  </a:cxn>
                  <a:cxn ang="0">
                    <a:pos x="418" y="18"/>
                  </a:cxn>
                  <a:cxn ang="0">
                    <a:pos x="478" y="30"/>
                  </a:cxn>
                  <a:cxn ang="0">
                    <a:pos x="532" y="48"/>
                  </a:cxn>
                  <a:cxn ang="0">
                    <a:pos x="580" y="66"/>
                  </a:cxn>
                  <a:cxn ang="0">
                    <a:pos x="586" y="48"/>
                  </a:cxn>
                  <a:cxn ang="0">
                    <a:pos x="478" y="12"/>
                  </a:cxn>
                  <a:cxn ang="0">
                    <a:pos x="418" y="6"/>
                  </a:cxn>
                  <a:cxn ang="0">
                    <a:pos x="359" y="0"/>
                  </a:cxn>
                  <a:cxn ang="0">
                    <a:pos x="287" y="6"/>
                  </a:cxn>
                  <a:cxn ang="0">
                    <a:pos x="221" y="18"/>
                  </a:cxn>
                  <a:cxn ang="0">
                    <a:pos x="161" y="36"/>
                  </a:cxn>
                  <a:cxn ang="0">
                    <a:pos x="107" y="66"/>
                  </a:cxn>
                  <a:cxn ang="0">
                    <a:pos x="60" y="96"/>
                  </a:cxn>
                  <a:cxn ang="0">
                    <a:pos x="30" y="132"/>
                  </a:cxn>
                  <a:cxn ang="0">
                    <a:pos x="6" y="174"/>
                  </a:cxn>
                  <a:cxn ang="0">
                    <a:pos x="0" y="216"/>
                  </a:cxn>
                  <a:cxn ang="0">
                    <a:pos x="6" y="257"/>
                  </a:cxn>
                  <a:cxn ang="0">
                    <a:pos x="30" y="299"/>
                  </a:cxn>
                  <a:cxn ang="0">
                    <a:pos x="60" y="335"/>
                  </a:cxn>
                  <a:cxn ang="0">
                    <a:pos x="107" y="371"/>
                  </a:cxn>
                  <a:cxn ang="0">
                    <a:pos x="161" y="395"/>
                  </a:cxn>
                  <a:cxn ang="0">
                    <a:pos x="221" y="413"/>
                  </a:cxn>
                  <a:cxn ang="0">
                    <a:pos x="287" y="425"/>
                  </a:cxn>
                  <a:cxn ang="0">
                    <a:pos x="359" y="431"/>
                  </a:cxn>
                  <a:cxn ang="0">
                    <a:pos x="430" y="425"/>
                  </a:cxn>
                  <a:cxn ang="0">
                    <a:pos x="496" y="413"/>
                  </a:cxn>
                  <a:cxn ang="0">
                    <a:pos x="562" y="395"/>
                  </a:cxn>
                  <a:cxn ang="0">
                    <a:pos x="610" y="371"/>
                  </a:cxn>
                  <a:cxn ang="0">
                    <a:pos x="657" y="335"/>
                  </a:cxn>
                  <a:cxn ang="0">
                    <a:pos x="687" y="299"/>
                  </a:cxn>
                  <a:cxn ang="0">
                    <a:pos x="711" y="257"/>
                  </a:cxn>
                  <a:cxn ang="0">
                    <a:pos x="717" y="216"/>
                  </a:cxn>
                  <a:cxn ang="0">
                    <a:pos x="717" y="204"/>
                  </a:cxn>
                  <a:cxn ang="0">
                    <a:pos x="711" y="192"/>
                  </a:cxn>
                  <a:cxn ang="0">
                    <a:pos x="687" y="198"/>
                  </a:cxn>
                  <a:cxn ang="0">
                    <a:pos x="693" y="210"/>
                  </a:cxn>
                  <a:cxn ang="0">
                    <a:pos x="693" y="216"/>
                  </a:cxn>
                  <a:cxn ang="0">
                    <a:pos x="693" y="216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2813" name="Freeform 45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/>
                <a:ahLst/>
                <a:cxnLst>
                  <a:cxn ang="0">
                    <a:pos x="616" y="0"/>
                  </a:cxn>
                  <a:cxn ang="0">
                    <a:pos x="616" y="18"/>
                  </a:cxn>
                  <a:cxn ang="0">
                    <a:pos x="724" y="60"/>
                  </a:cxn>
                  <a:cxn ang="0">
                    <a:pos x="765" y="84"/>
                  </a:cxn>
                  <a:cxn ang="0">
                    <a:pos x="807" y="114"/>
                  </a:cxn>
                  <a:cxn ang="0">
                    <a:pos x="837" y="144"/>
                  </a:cxn>
                  <a:cxn ang="0">
                    <a:pos x="861" y="180"/>
                  </a:cxn>
                  <a:cxn ang="0">
                    <a:pos x="873" y="216"/>
                  </a:cxn>
                  <a:cxn ang="0">
                    <a:pos x="879" y="258"/>
                  </a:cxn>
                  <a:cxn ang="0">
                    <a:pos x="873" y="311"/>
                  </a:cxn>
                  <a:cxn ang="0">
                    <a:pos x="843" y="359"/>
                  </a:cxn>
                  <a:cxn ang="0">
                    <a:pos x="807" y="401"/>
                  </a:cxn>
                  <a:cxn ang="0">
                    <a:pos x="753" y="443"/>
                  </a:cxn>
                  <a:cxn ang="0">
                    <a:pos x="694" y="473"/>
                  </a:cxn>
                  <a:cxn ang="0">
                    <a:pos x="622" y="497"/>
                  </a:cxn>
                  <a:cxn ang="0">
                    <a:pos x="538" y="509"/>
                  </a:cxn>
                  <a:cxn ang="0">
                    <a:pos x="455" y="515"/>
                  </a:cxn>
                  <a:cxn ang="0">
                    <a:pos x="371" y="509"/>
                  </a:cxn>
                  <a:cxn ang="0">
                    <a:pos x="287" y="497"/>
                  </a:cxn>
                  <a:cxn ang="0">
                    <a:pos x="215" y="473"/>
                  </a:cxn>
                  <a:cxn ang="0">
                    <a:pos x="156" y="443"/>
                  </a:cxn>
                  <a:cxn ang="0">
                    <a:pos x="102" y="401"/>
                  </a:cxn>
                  <a:cxn ang="0">
                    <a:pos x="66" y="359"/>
                  </a:cxn>
                  <a:cxn ang="0">
                    <a:pos x="36" y="311"/>
                  </a:cxn>
                  <a:cxn ang="0">
                    <a:pos x="30" y="258"/>
                  </a:cxn>
                  <a:cxn ang="0">
                    <a:pos x="36" y="222"/>
                  </a:cxn>
                  <a:cxn ang="0">
                    <a:pos x="48" y="186"/>
                  </a:cxn>
                  <a:cxn ang="0">
                    <a:pos x="66" y="156"/>
                  </a:cxn>
                  <a:cxn ang="0">
                    <a:pos x="90" y="126"/>
                  </a:cxn>
                  <a:cxn ang="0">
                    <a:pos x="66" y="114"/>
                  </a:cxn>
                  <a:cxn ang="0">
                    <a:pos x="36" y="144"/>
                  </a:cxn>
                  <a:cxn ang="0">
                    <a:pos x="18" y="180"/>
                  </a:cxn>
                  <a:cxn ang="0">
                    <a:pos x="6" y="216"/>
                  </a:cxn>
                  <a:cxn ang="0">
                    <a:pos x="0" y="258"/>
                  </a:cxn>
                  <a:cxn ang="0">
                    <a:pos x="12" y="311"/>
                  </a:cxn>
                  <a:cxn ang="0">
                    <a:pos x="36" y="365"/>
                  </a:cxn>
                  <a:cxn ang="0">
                    <a:pos x="78" y="413"/>
                  </a:cxn>
                  <a:cxn ang="0">
                    <a:pos x="132" y="449"/>
                  </a:cxn>
                  <a:cxn ang="0">
                    <a:pos x="203" y="485"/>
                  </a:cxn>
                  <a:cxn ang="0">
                    <a:pos x="275" y="509"/>
                  </a:cxn>
                  <a:cxn ang="0">
                    <a:pos x="365" y="527"/>
                  </a:cxn>
                  <a:cxn ang="0">
                    <a:pos x="455" y="533"/>
                  </a:cxn>
                  <a:cxn ang="0">
                    <a:pos x="544" y="527"/>
                  </a:cxn>
                  <a:cxn ang="0">
                    <a:pos x="634" y="509"/>
                  </a:cxn>
                  <a:cxn ang="0">
                    <a:pos x="712" y="485"/>
                  </a:cxn>
                  <a:cxn ang="0">
                    <a:pos x="777" y="449"/>
                  </a:cxn>
                  <a:cxn ang="0">
                    <a:pos x="831" y="413"/>
                  </a:cxn>
                  <a:cxn ang="0">
                    <a:pos x="873" y="365"/>
                  </a:cxn>
                  <a:cxn ang="0">
                    <a:pos x="897" y="311"/>
                  </a:cxn>
                  <a:cxn ang="0">
                    <a:pos x="909" y="258"/>
                  </a:cxn>
                  <a:cxn ang="0">
                    <a:pos x="903" y="216"/>
                  </a:cxn>
                  <a:cxn ang="0">
                    <a:pos x="885" y="174"/>
                  </a:cxn>
                  <a:cxn ang="0">
                    <a:pos x="861" y="132"/>
                  </a:cxn>
                  <a:cxn ang="0">
                    <a:pos x="825" y="102"/>
                  </a:cxn>
                  <a:cxn ang="0">
                    <a:pos x="783" y="66"/>
                  </a:cxn>
                  <a:cxn ang="0">
                    <a:pos x="735" y="42"/>
                  </a:cxn>
                  <a:cxn ang="0">
                    <a:pos x="616" y="0"/>
                  </a:cxn>
                  <a:cxn ang="0">
                    <a:pos x="616" y="0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2814" name="Freeform 46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/>
                <a:ahLst/>
                <a:cxnLst>
                  <a:cxn ang="0">
                    <a:pos x="240" y="18"/>
                  </a:cxn>
                  <a:cxn ang="0">
                    <a:pos x="299" y="24"/>
                  </a:cxn>
                  <a:cxn ang="0">
                    <a:pos x="359" y="30"/>
                  </a:cxn>
                  <a:cxn ang="0">
                    <a:pos x="365" y="12"/>
                  </a:cxn>
                  <a:cxn ang="0">
                    <a:pos x="305" y="6"/>
                  </a:cxn>
                  <a:cxn ang="0">
                    <a:pos x="240" y="0"/>
                  </a:cxn>
                  <a:cxn ang="0">
                    <a:pos x="174" y="6"/>
                  </a:cxn>
                  <a:cxn ang="0">
                    <a:pos x="114" y="12"/>
                  </a:cxn>
                  <a:cxn ang="0">
                    <a:pos x="0" y="42"/>
                  </a:cxn>
                  <a:cxn ang="0">
                    <a:pos x="0" y="66"/>
                  </a:cxn>
                  <a:cxn ang="0">
                    <a:pos x="54" y="48"/>
                  </a:cxn>
                  <a:cxn ang="0">
                    <a:pos x="114" y="30"/>
                  </a:cxn>
                  <a:cxn ang="0">
                    <a:pos x="174" y="24"/>
                  </a:cxn>
                  <a:cxn ang="0">
                    <a:pos x="240" y="18"/>
                  </a:cxn>
                  <a:cxn ang="0">
                    <a:pos x="240" y="18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2815" name="Freeform 47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/>
                <a:ahLst/>
                <a:cxnLst>
                  <a:cxn ang="0">
                    <a:pos x="66" y="18"/>
                  </a:cxn>
                  <a:cxn ang="0">
                    <a:pos x="48" y="0"/>
                  </a:cxn>
                  <a:cxn ang="0">
                    <a:pos x="24" y="12"/>
                  </a:cxn>
                  <a:cxn ang="0">
                    <a:pos x="0" y="30"/>
                  </a:cxn>
                  <a:cxn ang="0">
                    <a:pos x="12" y="48"/>
                  </a:cxn>
                  <a:cxn ang="0">
                    <a:pos x="42" y="30"/>
                  </a:cxn>
                  <a:cxn ang="0">
                    <a:pos x="66" y="18"/>
                  </a:cxn>
                  <a:cxn ang="0">
                    <a:pos x="66" y="18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2816" name="Oval 48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2817" name="Oval 49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2818" name="Oval 50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2819" name="Oval 51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2820" name="Oval 52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2821" name="Oval 53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1038" name="Group 54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32823" name="Freeform 55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/>
                <a:ahLst/>
                <a:cxnLst>
                  <a:cxn ang="0">
                    <a:pos x="209" y="96"/>
                  </a:cxn>
                  <a:cxn ang="0">
                    <a:pos x="143" y="90"/>
                  </a:cxn>
                  <a:cxn ang="0">
                    <a:pos x="83" y="66"/>
                  </a:cxn>
                  <a:cxn ang="0">
                    <a:pos x="35" y="36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9" y="42"/>
                  </a:cxn>
                  <a:cxn ang="0">
                    <a:pos x="77" y="72"/>
                  </a:cxn>
                  <a:cxn ang="0">
                    <a:pos x="137" y="90"/>
                  </a:cxn>
                  <a:cxn ang="0">
                    <a:pos x="209" y="96"/>
                  </a:cxn>
                  <a:cxn ang="0">
                    <a:pos x="263" y="90"/>
                  </a:cxn>
                  <a:cxn ang="0">
                    <a:pos x="311" y="84"/>
                  </a:cxn>
                  <a:cxn ang="0">
                    <a:pos x="352" y="66"/>
                  </a:cxn>
                  <a:cxn ang="0">
                    <a:pos x="382" y="42"/>
                  </a:cxn>
                  <a:cxn ang="0">
                    <a:pos x="376" y="42"/>
                  </a:cxn>
                  <a:cxn ang="0">
                    <a:pos x="346" y="66"/>
                  </a:cxn>
                  <a:cxn ang="0">
                    <a:pos x="305" y="78"/>
                  </a:cxn>
                  <a:cxn ang="0">
                    <a:pos x="263" y="90"/>
                  </a:cxn>
                  <a:cxn ang="0">
                    <a:pos x="209" y="96"/>
                  </a:cxn>
                  <a:cxn ang="0">
                    <a:pos x="209" y="96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2824" name="Freeform 56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/>
                <a:ahLst/>
                <a:cxnLst>
                  <a:cxn ang="0">
                    <a:pos x="174" y="0"/>
                  </a:cxn>
                  <a:cxn ang="0">
                    <a:pos x="216" y="6"/>
                  </a:cxn>
                  <a:cxn ang="0">
                    <a:pos x="258" y="12"/>
                  </a:cxn>
                  <a:cxn ang="0">
                    <a:pos x="252" y="6"/>
                  </a:cxn>
                  <a:cxn ang="0">
                    <a:pos x="216" y="0"/>
                  </a:cxn>
                  <a:cxn ang="0">
                    <a:pos x="174" y="0"/>
                  </a:cxn>
                  <a:cxn ang="0">
                    <a:pos x="120" y="6"/>
                  </a:cxn>
                  <a:cxn ang="0">
                    <a:pos x="78" y="12"/>
                  </a:cxn>
                  <a:cxn ang="0">
                    <a:pos x="36" y="30"/>
                  </a:cxn>
                  <a:cxn ang="0">
                    <a:pos x="0" y="48"/>
                  </a:cxn>
                  <a:cxn ang="0">
                    <a:pos x="6" y="54"/>
                  </a:cxn>
                  <a:cxn ang="0">
                    <a:pos x="36" y="36"/>
                  </a:cxn>
                  <a:cxn ang="0">
                    <a:pos x="78" y="18"/>
                  </a:cxn>
                  <a:cxn ang="0">
                    <a:pos x="120" y="6"/>
                  </a:cxn>
                  <a:cxn ang="0">
                    <a:pos x="174" y="0"/>
                  </a:cxn>
                  <a:cxn ang="0">
                    <a:pos x="174" y="0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2825" name="Freeform 57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/>
                <a:ahLst/>
                <a:cxnLst>
                  <a:cxn ang="0">
                    <a:pos x="54" y="90"/>
                  </a:cxn>
                  <a:cxn ang="0">
                    <a:pos x="48" y="126"/>
                  </a:cxn>
                  <a:cxn ang="0">
                    <a:pos x="24" y="156"/>
                  </a:cxn>
                  <a:cxn ang="0">
                    <a:pos x="30" y="156"/>
                  </a:cxn>
                  <a:cxn ang="0">
                    <a:pos x="54" y="126"/>
                  </a:cxn>
                  <a:cxn ang="0">
                    <a:pos x="60" y="90"/>
                  </a:cxn>
                  <a:cxn ang="0">
                    <a:pos x="54" y="66"/>
                  </a:cxn>
                  <a:cxn ang="0">
                    <a:pos x="48" y="42"/>
                  </a:cxn>
                  <a:cxn ang="0">
                    <a:pos x="30" y="18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4" y="24"/>
                  </a:cxn>
                  <a:cxn ang="0">
                    <a:pos x="42" y="42"/>
                  </a:cxn>
                  <a:cxn ang="0">
                    <a:pos x="48" y="66"/>
                  </a:cxn>
                  <a:cxn ang="0">
                    <a:pos x="54" y="90"/>
                  </a:cxn>
                  <a:cxn ang="0">
                    <a:pos x="54" y="90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2826" name="Freeform 58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/>
                <a:ahLst/>
                <a:cxnLst>
                  <a:cxn ang="0">
                    <a:pos x="114" y="12"/>
                  </a:cxn>
                  <a:cxn ang="0">
                    <a:pos x="72" y="6"/>
                  </a:cxn>
                  <a:cxn ang="0">
                    <a:pos x="30" y="0"/>
                  </a:cxn>
                  <a:cxn ang="0">
                    <a:pos x="0" y="0"/>
                  </a:cxn>
                  <a:cxn ang="0">
                    <a:pos x="54" y="12"/>
                  </a:cxn>
                  <a:cxn ang="0">
                    <a:pos x="114" y="18"/>
                  </a:cxn>
                  <a:cxn ang="0">
                    <a:pos x="156" y="18"/>
                  </a:cxn>
                  <a:cxn ang="0">
                    <a:pos x="192" y="12"/>
                  </a:cxn>
                  <a:cxn ang="0">
                    <a:pos x="186" y="0"/>
                  </a:cxn>
                  <a:cxn ang="0">
                    <a:pos x="150" y="6"/>
                  </a:cxn>
                  <a:cxn ang="0">
                    <a:pos x="114" y="12"/>
                  </a:cxn>
                  <a:cxn ang="0">
                    <a:pos x="114" y="12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2827" name="Freeform 59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/>
                <a:ahLst/>
                <a:cxnLst>
                  <a:cxn ang="0">
                    <a:pos x="11" y="114"/>
                  </a:cxn>
                  <a:cxn ang="0">
                    <a:pos x="17" y="96"/>
                  </a:cxn>
                  <a:cxn ang="0">
                    <a:pos x="23" y="78"/>
                  </a:cxn>
                  <a:cxn ang="0">
                    <a:pos x="53" y="42"/>
                  </a:cxn>
                  <a:cxn ang="0">
                    <a:pos x="101" y="18"/>
                  </a:cxn>
                  <a:cxn ang="0">
                    <a:pos x="155" y="6"/>
                  </a:cxn>
                  <a:cxn ang="0">
                    <a:pos x="161" y="0"/>
                  </a:cxn>
                  <a:cxn ang="0">
                    <a:pos x="95" y="12"/>
                  </a:cxn>
                  <a:cxn ang="0">
                    <a:pos x="47" y="36"/>
                  </a:cxn>
                  <a:cxn ang="0">
                    <a:pos x="11" y="72"/>
                  </a:cxn>
                  <a:cxn ang="0">
                    <a:pos x="5" y="90"/>
                  </a:cxn>
                  <a:cxn ang="0">
                    <a:pos x="0" y="114"/>
                  </a:cxn>
                  <a:cxn ang="0">
                    <a:pos x="11" y="150"/>
                  </a:cxn>
                  <a:cxn ang="0">
                    <a:pos x="23" y="168"/>
                  </a:cxn>
                  <a:cxn ang="0">
                    <a:pos x="41" y="186"/>
                  </a:cxn>
                  <a:cxn ang="0">
                    <a:pos x="65" y="186"/>
                  </a:cxn>
                  <a:cxn ang="0">
                    <a:pos x="41" y="168"/>
                  </a:cxn>
                  <a:cxn ang="0">
                    <a:pos x="23" y="150"/>
                  </a:cxn>
                  <a:cxn ang="0">
                    <a:pos x="17" y="132"/>
                  </a:cxn>
                  <a:cxn ang="0">
                    <a:pos x="11" y="114"/>
                  </a:cxn>
                  <a:cxn ang="0">
                    <a:pos x="11" y="114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2828" name="Freeform 60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66" y="12"/>
                  </a:cxn>
                  <a:cxn ang="0">
                    <a:pos x="119" y="36"/>
                  </a:cxn>
                  <a:cxn ang="0">
                    <a:pos x="155" y="72"/>
                  </a:cxn>
                  <a:cxn ang="0">
                    <a:pos x="161" y="90"/>
                  </a:cxn>
                  <a:cxn ang="0">
                    <a:pos x="167" y="114"/>
                  </a:cxn>
                  <a:cxn ang="0">
                    <a:pos x="161" y="138"/>
                  </a:cxn>
                  <a:cxn ang="0">
                    <a:pos x="149" y="162"/>
                  </a:cxn>
                  <a:cxn ang="0">
                    <a:pos x="119" y="180"/>
                  </a:cxn>
                  <a:cxn ang="0">
                    <a:pos x="90" y="198"/>
                  </a:cxn>
                  <a:cxn ang="0">
                    <a:pos x="96" y="210"/>
                  </a:cxn>
                  <a:cxn ang="0">
                    <a:pos x="131" y="192"/>
                  </a:cxn>
                  <a:cxn ang="0">
                    <a:pos x="161" y="168"/>
                  </a:cxn>
                  <a:cxn ang="0">
                    <a:pos x="179" y="144"/>
                  </a:cxn>
                  <a:cxn ang="0">
                    <a:pos x="185" y="114"/>
                  </a:cxn>
                  <a:cxn ang="0">
                    <a:pos x="179" y="90"/>
                  </a:cxn>
                  <a:cxn ang="0">
                    <a:pos x="173" y="66"/>
                  </a:cxn>
                  <a:cxn ang="0">
                    <a:pos x="155" y="48"/>
                  </a:cxn>
                  <a:cxn ang="0">
                    <a:pos x="131" y="30"/>
                  </a:cxn>
                  <a:cxn ang="0">
                    <a:pos x="72" y="6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2829" name="Freeform 61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/>
                <a:ahLst/>
                <a:cxnLst>
                  <a:cxn ang="0">
                    <a:pos x="150" y="0"/>
                  </a:cxn>
                  <a:cxn ang="0">
                    <a:pos x="90" y="6"/>
                  </a:cxn>
                  <a:cxn ang="0">
                    <a:pos x="42" y="30"/>
                  </a:cxn>
                  <a:cxn ang="0">
                    <a:pos x="12" y="54"/>
                  </a:cxn>
                  <a:cxn ang="0">
                    <a:pos x="6" y="72"/>
                  </a:cxn>
                  <a:cxn ang="0">
                    <a:pos x="0" y="90"/>
                  </a:cxn>
                  <a:cxn ang="0">
                    <a:pos x="6" y="108"/>
                  </a:cxn>
                  <a:cxn ang="0">
                    <a:pos x="12" y="126"/>
                  </a:cxn>
                  <a:cxn ang="0">
                    <a:pos x="42" y="156"/>
                  </a:cxn>
                  <a:cxn ang="0">
                    <a:pos x="90" y="180"/>
                  </a:cxn>
                  <a:cxn ang="0">
                    <a:pos x="150" y="186"/>
                  </a:cxn>
                  <a:cxn ang="0">
                    <a:pos x="209" y="180"/>
                  </a:cxn>
                  <a:cxn ang="0">
                    <a:pos x="257" y="156"/>
                  </a:cxn>
                  <a:cxn ang="0">
                    <a:pos x="287" y="126"/>
                  </a:cxn>
                  <a:cxn ang="0">
                    <a:pos x="299" y="108"/>
                  </a:cxn>
                  <a:cxn ang="0">
                    <a:pos x="299" y="90"/>
                  </a:cxn>
                  <a:cxn ang="0">
                    <a:pos x="299" y="72"/>
                  </a:cxn>
                  <a:cxn ang="0">
                    <a:pos x="287" y="54"/>
                  </a:cxn>
                  <a:cxn ang="0">
                    <a:pos x="257" y="30"/>
                  </a:cxn>
                  <a:cxn ang="0">
                    <a:pos x="209" y="6"/>
                  </a:cxn>
                  <a:cxn ang="0">
                    <a:pos x="150" y="0"/>
                  </a:cxn>
                  <a:cxn ang="0">
                    <a:pos x="150" y="0"/>
                  </a:cxn>
                  <a:cxn ang="0">
                    <a:pos x="150" y="180"/>
                  </a:cxn>
                  <a:cxn ang="0">
                    <a:pos x="96" y="174"/>
                  </a:cxn>
                  <a:cxn ang="0">
                    <a:pos x="48" y="156"/>
                  </a:cxn>
                  <a:cxn ang="0">
                    <a:pos x="18" y="126"/>
                  </a:cxn>
                  <a:cxn ang="0">
                    <a:pos x="12" y="108"/>
                  </a:cxn>
                  <a:cxn ang="0">
                    <a:pos x="6" y="90"/>
                  </a:cxn>
                  <a:cxn ang="0">
                    <a:pos x="12" y="72"/>
                  </a:cxn>
                  <a:cxn ang="0">
                    <a:pos x="18" y="54"/>
                  </a:cxn>
                  <a:cxn ang="0">
                    <a:pos x="48" y="30"/>
                  </a:cxn>
                  <a:cxn ang="0">
                    <a:pos x="96" y="12"/>
                  </a:cxn>
                  <a:cxn ang="0">
                    <a:pos x="150" y="6"/>
                  </a:cxn>
                  <a:cxn ang="0">
                    <a:pos x="203" y="12"/>
                  </a:cxn>
                  <a:cxn ang="0">
                    <a:pos x="251" y="30"/>
                  </a:cxn>
                  <a:cxn ang="0">
                    <a:pos x="281" y="54"/>
                  </a:cxn>
                  <a:cxn ang="0">
                    <a:pos x="293" y="72"/>
                  </a:cxn>
                  <a:cxn ang="0">
                    <a:pos x="293" y="90"/>
                  </a:cxn>
                  <a:cxn ang="0">
                    <a:pos x="293" y="108"/>
                  </a:cxn>
                  <a:cxn ang="0">
                    <a:pos x="281" y="126"/>
                  </a:cxn>
                  <a:cxn ang="0">
                    <a:pos x="251" y="156"/>
                  </a:cxn>
                  <a:cxn ang="0">
                    <a:pos x="203" y="174"/>
                  </a:cxn>
                  <a:cxn ang="0">
                    <a:pos x="150" y="180"/>
                  </a:cxn>
                  <a:cxn ang="0">
                    <a:pos x="150" y="180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grpSp>
            <p:nvGrpSpPr>
              <p:cNvPr id="1046" name="Group 62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32831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32832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32833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32834" name="Oval 66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</p:grpSp>
      </p:grpSp>
      <p:sp>
        <p:nvSpPr>
          <p:cNvPr id="32835" name="Rectangle 6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2836" name="Rectangle 6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2837" name="Rectangle 6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838" name="Rectangle 7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839" name="Rectangle 7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21453F2C-43F6-4DB4-8462-ADC4B7A8CD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3" name="Picture 72" descr="ts-logo-izbor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477000" y="6454775"/>
            <a:ext cx="1981200" cy="403225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</p:pic>
    </p:spTree>
  </p:cSld>
  <p:clrMap bg1="dk1" tx1="lt1" bg2="dk2" tx2="lt2" accent1="accent1" accent2="accent2" accent3="accent3" accent4="accent4" accent5="accent5" accent6="accent6" hlink="hlink" folHlink="folHlink"/>
  <p:sldLayoutIdLst>
    <p:sldLayoutId id="2147483744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Ø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mailto:savetovaliste@transparentnost.org.rs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mailto:savetovaliste@transparentnost.org.rs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iit.rs/" TargetMode="External"/><Relationship Id="rId2" Type="http://schemas.openxmlformats.org/officeDocument/2006/relationships/hyperlink" Target="http://www.bum-becej.org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692275"/>
            <a:ext cx="7772400" cy="2193925"/>
          </a:xfrm>
        </p:spPr>
        <p:txBody>
          <a:bodyPr/>
          <a:lstStyle/>
          <a:p>
            <a:pPr eaLnBrk="1" hangingPunct="1">
              <a:defRPr/>
            </a:pPr>
            <a:r>
              <a:rPr lang="sr-Latn-CS" sz="3600" dirty="0" smtClean="0"/>
              <a:t>Antikorupcijsko pravno savetovalište – ALAC (Advocacy and Legal Advice Center)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2800" dirty="0" smtClean="0"/>
              <a:t>18. 11. 2015. </a:t>
            </a:r>
            <a:r>
              <a:rPr lang="en-US" sz="2800" dirty="0" err="1" smtClean="0"/>
              <a:t>godine</a:t>
            </a:r>
            <a:r>
              <a:rPr lang="en-US" sz="2800" dirty="0" smtClean="0"/>
              <a:t>, Beograd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4495800"/>
            <a:ext cx="6400800" cy="1752600"/>
          </a:xfrm>
        </p:spPr>
        <p:txBody>
          <a:bodyPr/>
          <a:lstStyle/>
          <a:p>
            <a:pPr eaLnBrk="1" hangingPunct="1">
              <a:defRPr/>
            </a:pPr>
            <a:r>
              <a:rPr lang="en-US" sz="1400" dirty="0" err="1"/>
              <a:t>Konferencija</a:t>
            </a:r>
            <a:r>
              <a:rPr lang="en-US" sz="1400" dirty="0"/>
              <a:t> se </a:t>
            </a:r>
            <a:r>
              <a:rPr lang="en-US" sz="1400" dirty="0" err="1"/>
              <a:t>organizuje</a:t>
            </a:r>
            <a:r>
              <a:rPr lang="en-US" sz="1400" dirty="0"/>
              <a:t> u </a:t>
            </a:r>
            <a:r>
              <a:rPr lang="en-US" sz="1400" dirty="0" err="1"/>
              <a:t>okviru</a:t>
            </a:r>
            <a:r>
              <a:rPr lang="en-US" sz="1400" dirty="0"/>
              <a:t> </a:t>
            </a:r>
            <a:r>
              <a:rPr lang="en-US" sz="1400" dirty="0" err="1"/>
              <a:t>projekata</a:t>
            </a:r>
            <a:r>
              <a:rPr lang="en-US" sz="1400" dirty="0"/>
              <a:t>: „</a:t>
            </a:r>
            <a:r>
              <a:rPr lang="en-US" sz="1400" dirty="0" err="1"/>
              <a:t>Antikorupcijsko</a:t>
            </a:r>
            <a:r>
              <a:rPr lang="en-US" sz="1400" dirty="0"/>
              <a:t> </a:t>
            </a:r>
            <a:r>
              <a:rPr lang="en-US" sz="1400" dirty="0" err="1"/>
              <a:t>savetovalište</a:t>
            </a:r>
            <a:r>
              <a:rPr lang="en-US" sz="1400" dirty="0"/>
              <a:t> - ALAC“ </a:t>
            </a:r>
            <a:r>
              <a:rPr lang="en-US" sz="1400" dirty="0" err="1"/>
              <a:t>koji</a:t>
            </a:r>
            <a:r>
              <a:rPr lang="en-US" sz="1400" dirty="0"/>
              <a:t> </a:t>
            </a:r>
            <a:r>
              <a:rPr lang="en-US" sz="1400" dirty="0" err="1"/>
              <a:t>sprovodi</a:t>
            </a:r>
            <a:r>
              <a:rPr lang="en-US" sz="1400" dirty="0"/>
              <a:t> Transparentnost Srbija </a:t>
            </a:r>
            <a:r>
              <a:rPr lang="en-US" sz="1400" dirty="0" err="1"/>
              <a:t>zahvaljujući</a:t>
            </a:r>
            <a:r>
              <a:rPr lang="en-US" sz="1400" dirty="0"/>
              <a:t> </a:t>
            </a:r>
            <a:r>
              <a:rPr lang="en-US" sz="1400" dirty="0" err="1"/>
              <a:t>podršci</a:t>
            </a:r>
            <a:r>
              <a:rPr lang="en-US" sz="1400" dirty="0"/>
              <a:t> </a:t>
            </a:r>
            <a:r>
              <a:rPr lang="en-US" sz="1400" dirty="0" err="1"/>
              <a:t>Delegacije</a:t>
            </a:r>
            <a:r>
              <a:rPr lang="en-US" sz="1400" dirty="0"/>
              <a:t> </a:t>
            </a:r>
            <a:r>
              <a:rPr lang="en-US" sz="1400" dirty="0" err="1"/>
              <a:t>Evropske</a:t>
            </a:r>
            <a:r>
              <a:rPr lang="en-US" sz="1400" dirty="0"/>
              <a:t> </a:t>
            </a:r>
            <a:r>
              <a:rPr lang="en-US" sz="1400" dirty="0" err="1"/>
              <a:t>Unije</a:t>
            </a:r>
            <a:r>
              <a:rPr lang="en-US" sz="1400" dirty="0"/>
              <a:t> u </a:t>
            </a:r>
            <a:r>
              <a:rPr lang="en-US" sz="1400" dirty="0" err="1"/>
              <a:t>Republici</a:t>
            </a:r>
            <a:r>
              <a:rPr lang="en-US" sz="1400" dirty="0"/>
              <a:t> </a:t>
            </a:r>
            <a:r>
              <a:rPr lang="en-US" sz="1400" dirty="0" err="1"/>
              <a:t>Srbiji</a:t>
            </a:r>
            <a:r>
              <a:rPr lang="en-US" sz="1400" dirty="0"/>
              <a:t> </a:t>
            </a:r>
            <a:r>
              <a:rPr lang="en-US" sz="1400" dirty="0" err="1"/>
              <a:t>i</a:t>
            </a:r>
            <a:r>
              <a:rPr lang="en-US" sz="1400" dirty="0"/>
              <a:t> </a:t>
            </a:r>
            <a:r>
              <a:rPr lang="en-US" sz="1400" dirty="0" err="1"/>
              <a:t>Ministarstva</a:t>
            </a:r>
            <a:r>
              <a:rPr lang="en-US" sz="1400" dirty="0"/>
              <a:t> </a:t>
            </a:r>
            <a:r>
              <a:rPr lang="en-US" sz="1400" dirty="0" err="1"/>
              <a:t>spoljnih</a:t>
            </a:r>
            <a:r>
              <a:rPr lang="en-US" sz="1400" dirty="0"/>
              <a:t> </a:t>
            </a:r>
            <a:r>
              <a:rPr lang="en-US" sz="1400" dirty="0" err="1"/>
              <a:t>poslova</a:t>
            </a:r>
            <a:r>
              <a:rPr lang="en-US" sz="1400" dirty="0"/>
              <a:t> </a:t>
            </a:r>
            <a:r>
              <a:rPr lang="en-US" sz="1400" dirty="0" err="1"/>
              <a:t>Nemačke</a:t>
            </a:r>
            <a:r>
              <a:rPr lang="en-US" sz="1400" dirty="0"/>
              <a:t> -  </a:t>
            </a:r>
            <a:r>
              <a:rPr lang="en-US" sz="1400" dirty="0" err="1"/>
              <a:t>Pakt</a:t>
            </a:r>
            <a:r>
              <a:rPr lang="en-US" sz="1400" dirty="0"/>
              <a:t> </a:t>
            </a:r>
            <a:r>
              <a:rPr lang="en-US" sz="1400" dirty="0" err="1"/>
              <a:t>za</a:t>
            </a:r>
            <a:r>
              <a:rPr lang="en-US" sz="1400" dirty="0"/>
              <a:t> </a:t>
            </a:r>
            <a:r>
              <a:rPr lang="en-US" sz="1400" dirty="0" err="1"/>
              <a:t>stabilnost</a:t>
            </a:r>
            <a:r>
              <a:rPr lang="en-US" sz="1400" dirty="0"/>
              <a:t> u </a:t>
            </a:r>
            <a:r>
              <a:rPr lang="en-US" sz="1400" dirty="0" err="1"/>
              <a:t>jugoistočnoj</a:t>
            </a:r>
            <a:r>
              <a:rPr lang="en-US" sz="1400" dirty="0"/>
              <a:t> </a:t>
            </a:r>
            <a:r>
              <a:rPr lang="en-US" sz="1400" dirty="0" err="1"/>
              <a:t>Evropi</a:t>
            </a:r>
            <a:r>
              <a:rPr lang="en-US" sz="1400" dirty="0"/>
              <a:t>  </a:t>
            </a:r>
          </a:p>
          <a:p>
            <a:pPr eaLnBrk="1" hangingPunct="1">
              <a:defRPr/>
            </a:pPr>
            <a:r>
              <a:rPr lang="en-US" dirty="0"/>
              <a:t> </a:t>
            </a:r>
            <a:endParaRPr lang="en-US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76600" y="5562600"/>
            <a:ext cx="762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91000" y="5562600"/>
            <a:ext cx="1828800" cy="505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ALAC 2015- </a:t>
            </a:r>
            <a:r>
              <a:rPr lang="en-US" sz="3600" dirty="0" err="1" smtClean="0"/>
              <a:t>Zdravstvo</a:t>
            </a:r>
            <a:endParaRPr lang="en-US" sz="36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73724784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120747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sr-Latn-C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Antikorupcijsko savetovalište ALAC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sr-Latn-C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201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r>
              <a:rPr lang="sr-Latn-C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godina</a:t>
            </a:r>
            <a:endParaRPr lang="en-US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sr-Latn-CS" dirty="0" smtClean="0"/>
              <a:t>   </a:t>
            </a:r>
            <a:r>
              <a:rPr lang="sr-Latn-CS" sz="2800" dirty="0" smtClean="0"/>
              <a:t>Karakteristike:</a:t>
            </a:r>
          </a:p>
          <a:p>
            <a:pPr>
              <a:defRPr/>
            </a:pPr>
            <a:r>
              <a:rPr lang="sr-Latn-CS" sz="2800" dirty="0" smtClean="0"/>
              <a:t>2</a:t>
            </a:r>
            <a:r>
              <a:rPr lang="en-US" sz="2800" dirty="0" smtClean="0"/>
              <a:t>148</a:t>
            </a:r>
            <a:r>
              <a:rPr lang="sr-Latn-CS" sz="2800" dirty="0" smtClean="0"/>
              <a:t> poziva u 201</a:t>
            </a:r>
            <a:r>
              <a:rPr lang="en-US" sz="2800" dirty="0" smtClean="0"/>
              <a:t>5</a:t>
            </a:r>
            <a:r>
              <a:rPr lang="sr-Latn-CS" sz="2800" dirty="0" smtClean="0"/>
              <a:t>. godini</a:t>
            </a:r>
          </a:p>
          <a:p>
            <a:pPr>
              <a:defRPr/>
            </a:pPr>
            <a:r>
              <a:rPr lang="en-US" sz="2800" dirty="0" smtClean="0"/>
              <a:t>15</a:t>
            </a:r>
            <a:r>
              <a:rPr lang="sr-Latn-CS" sz="2800" dirty="0" smtClean="0"/>
              <a:t>% više poziva i obraćanja savetovalištu u odnosu na prethodnu godinu </a:t>
            </a:r>
          </a:p>
          <a:p>
            <a:pPr>
              <a:defRPr/>
            </a:pPr>
            <a:r>
              <a:rPr lang="sr-Latn-CS" sz="2800" dirty="0" smtClean="0"/>
              <a:t>Manji broj pokrenutih slučajeva</a:t>
            </a:r>
          </a:p>
          <a:p>
            <a:pPr>
              <a:defRPr/>
            </a:pPr>
            <a:r>
              <a:rPr lang="sr-Latn-CS" sz="2800" dirty="0" smtClean="0"/>
              <a:t>Oko </a:t>
            </a:r>
            <a:r>
              <a:rPr lang="en-US" sz="2800" dirty="0" smtClean="0"/>
              <a:t>800</a:t>
            </a:r>
            <a:r>
              <a:rPr lang="sr-Latn-CS" sz="2800" dirty="0" smtClean="0"/>
              <a:t> slučajeva iz prethodnih godina su i dalje otvoreni</a:t>
            </a:r>
          </a:p>
          <a:p>
            <a:pPr>
              <a:defRPr/>
            </a:pPr>
            <a:endParaRPr lang="sr-Latn-CS" dirty="0" smtClean="0"/>
          </a:p>
          <a:p>
            <a:pPr>
              <a:defRPr/>
            </a:pPr>
            <a:endParaRPr lang="en-US" dirty="0" smtClean="0"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sr-Latn-CS" dirty="0" smtClean="0"/>
              <a:t>Antikorupcijsko savetovalište ALAC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sr-Latn-CS" sz="2400" dirty="0" smtClean="0"/>
              <a:t>Besplatna pravna pomoć građanima koji se osećaju kao žrtve korupcije ili koji imaju saznanja za koruptivna ponašanja</a:t>
            </a:r>
          </a:p>
          <a:p>
            <a:pPr>
              <a:defRPr/>
            </a:pPr>
            <a:r>
              <a:rPr lang="sr-Latn-CS" sz="2400" dirty="0" smtClean="0"/>
              <a:t>P</a:t>
            </a:r>
            <a:r>
              <a:rPr lang="vi-VN" sz="2400" dirty="0" smtClean="0"/>
              <a:t>oseban telefonski broj </a:t>
            </a:r>
            <a:r>
              <a:rPr lang="vi-VN" sz="2400" b="1" dirty="0" smtClean="0"/>
              <a:t>0800 - 081 - 081</a:t>
            </a:r>
            <a:r>
              <a:rPr lang="vi-VN" sz="2400" dirty="0" smtClean="0"/>
              <a:t>, radnim danima od </a:t>
            </a:r>
            <a:r>
              <a:rPr lang="sr-Latn-CS" sz="2400" dirty="0" smtClean="0"/>
              <a:t>11</a:t>
            </a:r>
            <a:r>
              <a:rPr lang="vi-VN" sz="2400" dirty="0" smtClean="0"/>
              <a:t> do 15 časova </a:t>
            </a:r>
            <a:endParaRPr lang="sr-Latn-CS" sz="2400" dirty="0" smtClean="0"/>
          </a:p>
          <a:p>
            <a:pPr>
              <a:defRPr/>
            </a:pPr>
            <a:r>
              <a:rPr lang="vi-VN" sz="2400" dirty="0" smtClean="0"/>
              <a:t>Pozivi na ovaj broj su mogući sa svih brojeva fiksne telefonije iz Srbije</a:t>
            </a:r>
            <a:r>
              <a:rPr lang="sr-Latn-CS" sz="2400" dirty="0" smtClean="0"/>
              <a:t>, p</a:t>
            </a:r>
            <a:r>
              <a:rPr lang="vi-VN" sz="2400" dirty="0" smtClean="0"/>
              <a:t>otpuno su </a:t>
            </a:r>
            <a:r>
              <a:rPr lang="vi-VN" sz="2400" b="1" i="1" dirty="0" smtClean="0"/>
              <a:t>besplatni</a:t>
            </a:r>
            <a:r>
              <a:rPr lang="vi-VN" sz="2400" b="1" dirty="0" smtClean="0"/>
              <a:t> </a:t>
            </a:r>
            <a:r>
              <a:rPr lang="vi-VN" sz="2400" dirty="0" smtClean="0"/>
              <a:t>za građane</a:t>
            </a:r>
            <a:r>
              <a:rPr lang="sr-Latn-CS" sz="2400" dirty="0" smtClean="0"/>
              <a:t> </a:t>
            </a:r>
          </a:p>
          <a:p>
            <a:pPr>
              <a:defRPr/>
            </a:pPr>
            <a:r>
              <a:rPr lang="sr-Latn-CS" sz="2400" dirty="0" smtClean="0"/>
              <a:t>Mejlom: </a:t>
            </a:r>
            <a:r>
              <a:rPr lang="sr-Latn-CS" sz="2400" dirty="0" smtClean="0">
                <a:hlinkClick r:id="rId2"/>
              </a:rPr>
              <a:t>savetovaliste@transparentnost.org.rs</a:t>
            </a:r>
            <a:r>
              <a:rPr lang="sr-Latn-CS" sz="2400" dirty="0" smtClean="0"/>
              <a:t> </a:t>
            </a:r>
          </a:p>
          <a:p>
            <a:pPr>
              <a:defRPr/>
            </a:pPr>
            <a:r>
              <a:rPr lang="sr-Latn-CS" sz="2400" dirty="0" smtClean="0"/>
              <a:t>Poštom: Palmotićeva 27/2, Beograd</a:t>
            </a:r>
          </a:p>
          <a:p>
            <a:pPr>
              <a:defRPr/>
            </a:pPr>
            <a:r>
              <a:rPr lang="vi-VN" sz="2400" dirty="0" smtClean="0"/>
              <a:t>Zakazivanje sastanka sa pravnim savetnikom (savetovanje besplatno za građane)</a:t>
            </a:r>
            <a:endParaRPr lang="sr-Latn-CS" sz="2400" dirty="0" smtClean="0"/>
          </a:p>
          <a:p>
            <a:pPr>
              <a:buFont typeface="Wingdings" pitchFamily="2" charset="2"/>
              <a:buNone/>
              <a:defRPr/>
            </a:pPr>
            <a:endParaRPr lang="sr-Latn-CS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Antikorupcijsko savetovalište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sz="1800" dirty="0" smtClean="0"/>
              <a:t>U Srbiji p</a:t>
            </a:r>
            <a:r>
              <a:rPr lang="en-US" sz="1800" dirty="0" smtClean="0"/>
              <a:t>o</a:t>
            </a:r>
            <a:r>
              <a:rPr lang="sr-Latn-RS" sz="1800" dirty="0" smtClean="0"/>
              <a:t>krenuto 2006. godine </a:t>
            </a:r>
          </a:p>
          <a:p>
            <a:r>
              <a:rPr lang="sr-Latn-RS" sz="1800" dirty="0" smtClean="0"/>
              <a:t>Advocacy and Legal Advice Centre- pravna pomoć i javno zagovaranje za rešavanje problema</a:t>
            </a:r>
          </a:p>
          <a:p>
            <a:r>
              <a:rPr lang="sr-Latn-RS" sz="1800" dirty="0" smtClean="0"/>
              <a:t>ALAC aktivan u 40 zemalja širom sveta </a:t>
            </a:r>
          </a:p>
          <a:p>
            <a:r>
              <a:rPr lang="sr-Latn-RS" sz="1800" dirty="0" smtClean="0"/>
              <a:t>Mnogi građani koji se sa ovom pojavom suočavaju </a:t>
            </a:r>
            <a:r>
              <a:rPr lang="sr-Latn-RS" sz="1800" b="1" dirty="0" smtClean="0"/>
              <a:t>ne poznaju u dovoljnoj meri</a:t>
            </a:r>
            <a:r>
              <a:rPr lang="sr-Latn-RS" sz="1800" dirty="0" smtClean="0"/>
              <a:t> pravne mogućnosti koje im stoje na raspolaganju u takvim slučajevima, ili pak </a:t>
            </a:r>
            <a:r>
              <a:rPr lang="sr-Latn-RS" sz="1800" b="1" dirty="0" smtClean="0"/>
              <a:t>nemaju dovoljno poverenja</a:t>
            </a:r>
            <a:r>
              <a:rPr lang="sr-Latn-RS" sz="1800" dirty="0" smtClean="0"/>
              <a:t> u rad institucija koje bi te probleme trebalo da rešavaju.</a:t>
            </a:r>
          </a:p>
          <a:p>
            <a:r>
              <a:rPr lang="sr-Latn-RS" sz="1800" dirty="0" smtClean="0"/>
              <a:t>Cilj rada </a:t>
            </a:r>
            <a:r>
              <a:rPr lang="sr-Latn-RS" sz="1800" b="1" dirty="0" smtClean="0"/>
              <a:t>antikorupcijskog savetovališta</a:t>
            </a:r>
            <a:r>
              <a:rPr lang="sr-Latn-RS" sz="1800" dirty="0" smtClean="0"/>
              <a:t> organizacije Transparentnost – Srbija :</a:t>
            </a:r>
          </a:p>
          <a:p>
            <a:pPr>
              <a:buFontTx/>
              <a:buChar char="-"/>
            </a:pPr>
            <a:r>
              <a:rPr lang="sr-Latn-RS" sz="1800" dirty="0" smtClean="0"/>
              <a:t>povećanje učešća građana u borbi protiv korupcije, i </a:t>
            </a:r>
          </a:p>
          <a:p>
            <a:pPr>
              <a:buFontTx/>
              <a:buChar char="-"/>
            </a:pPr>
            <a:r>
              <a:rPr lang="sr-Latn-RS" sz="1800" dirty="0" smtClean="0"/>
              <a:t>povećanje kako broj prijavljenih, tako i broj rešenih slučajeva korupcije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sz="3200" dirty="0" smtClean="0"/>
              <a:t>Antukorupcijsko savetovalište- način rada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sz="1600" dirty="0" smtClean="0"/>
              <a:t>Savetovalište funkcioniše na sledeće načine:</a:t>
            </a:r>
            <a:endParaRPr lang="en-US" sz="1600" dirty="0" smtClean="0"/>
          </a:p>
          <a:p>
            <a:pPr>
              <a:buFontTx/>
              <a:buChar char="-"/>
            </a:pPr>
            <a:r>
              <a:rPr lang="sr-Latn-RS" sz="1600" b="1" dirty="0" smtClean="0"/>
              <a:t>Prijem poziva na poseban telefonski broj 0800 - 081 - 081, radnim danima od 11 do 15 časova.</a:t>
            </a:r>
            <a:r>
              <a:rPr lang="sr-Latn-RS" sz="1600" dirty="0" smtClean="0"/>
              <a:t> Pozivi na ovaj broj su mogući </a:t>
            </a:r>
            <a:r>
              <a:rPr lang="sr-Latn-RS" sz="1600" b="1" dirty="0" smtClean="0"/>
              <a:t>sa svih brojeva fiksne telefonije iz Srbije</a:t>
            </a:r>
            <a:r>
              <a:rPr lang="sr-Latn-RS" sz="1600" dirty="0" smtClean="0"/>
              <a:t> i potpuno su </a:t>
            </a:r>
            <a:r>
              <a:rPr lang="sr-Latn-RS" sz="1600" b="1" dirty="0" smtClean="0"/>
              <a:t>besplatni</a:t>
            </a:r>
            <a:r>
              <a:rPr lang="sr-Latn-RS" sz="1600" dirty="0" smtClean="0"/>
              <a:t> za građane, kao i pomoć koju građaninu pruža Savetovalište. Građanin koji poziva ovaj broj bira da li će ostati anoniman ili ostaviti svoje podatke..</a:t>
            </a:r>
          </a:p>
          <a:p>
            <a:pPr>
              <a:buFontTx/>
              <a:buChar char="-"/>
            </a:pPr>
            <a:r>
              <a:rPr lang="sr-Latn-RS" sz="1600" b="1" dirty="0" smtClean="0"/>
              <a:t>Primanje elektronske pošte na adresu  </a:t>
            </a:r>
            <a:r>
              <a:rPr lang="sr-Latn-RS" sz="1600" b="1" dirty="0" smtClean="0">
                <a:hlinkClick r:id="rId2"/>
              </a:rPr>
              <a:t>savetovaliste@transparentnost.org.rs</a:t>
            </a:r>
            <a:r>
              <a:rPr lang="sr-Latn-RS" sz="1600" dirty="0" smtClean="0"/>
              <a:t>  pri čemu će građani moći da izlože sporne situacije, dostave dokumentaciju i zatraže savet. Sa primljenim mejlovima postupaće se na poverljiv način.</a:t>
            </a:r>
          </a:p>
          <a:p>
            <a:pPr>
              <a:buFontTx/>
              <a:buChar char="-"/>
            </a:pPr>
            <a:r>
              <a:rPr lang="sr-Latn-RS" sz="1600" b="1" dirty="0" smtClean="0"/>
              <a:t>Primanje klasične pošte na adresu Palmotićeva br. 27, 11000 Beograd</a:t>
            </a:r>
            <a:r>
              <a:rPr lang="sr-Latn-RS" sz="1600" dirty="0" smtClean="0"/>
              <a:t>. Sa primljenim dopisima postupaće se na poverljiv način.</a:t>
            </a:r>
          </a:p>
          <a:p>
            <a:pPr>
              <a:buFontTx/>
              <a:buChar char="-"/>
            </a:pPr>
            <a:r>
              <a:rPr lang="sr-Latn-RS" sz="1600" b="1" dirty="0" smtClean="0"/>
              <a:t>Zakazivanje sastanka sa pravnim savetnikom, </a:t>
            </a:r>
            <a:r>
              <a:rPr lang="sr-Latn-RS" sz="1600" dirty="0" smtClean="0"/>
              <a:t>ukoliko za tim postoji potreba, nakon opisa problema i dostavljanja informacija o slučaju (savetovanje besplatno za građane).</a:t>
            </a:r>
            <a:endParaRPr lang="en-US" sz="1600" dirty="0" smtClean="0"/>
          </a:p>
          <a:p>
            <a:r>
              <a:rPr lang="sr-Latn-RS" sz="1600" dirty="0" smtClean="0"/>
              <a:t>Volonteri iz savetovališta će pažljivo zabeležiti spornu situaciju ili problem na koji građanin ukazuje i u najkraćem mogućem roku, nakon konsultacija sa stručnjacima, uputiti građanina na to koje korake može da preduzme, sam ili u saradnji sa Savetovalištem, kako bi se problem rešio</a:t>
            </a:r>
            <a:endParaRPr lang="en-US" sz="1600" dirty="0" smtClean="0"/>
          </a:p>
          <a:p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sz="3600" dirty="0" smtClean="0"/>
              <a:t>Antikorupcijsko savetovalište- mediji i partneri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sz="2000" dirty="0" smtClean="0"/>
              <a:t>Bitan element ovog projekta je i saradnja sa medijima koji su posebno angažovani na praćenju korupcije i borbe protiv korupcije u Srbiji i spremnost da o svojim problemima i javno progovore olakšamo pristup takvim medijima, kako bi se pokrenulo rešavanje korupcije - jednog od najkrupnijih problema koji tište naše društvo.</a:t>
            </a:r>
            <a:endParaRPr lang="en-US" sz="2000" dirty="0" smtClean="0"/>
          </a:p>
          <a:p>
            <a:r>
              <a:rPr lang="sr-Latn-RS" sz="2000" dirty="0" smtClean="0"/>
              <a:t>Ovaj projekat, Transparentnost Srbija sprovodi u partnerstvu sa organizacijama </a:t>
            </a:r>
          </a:p>
          <a:p>
            <a:pPr>
              <a:buFontTx/>
              <a:buChar char="-"/>
            </a:pPr>
            <a:r>
              <a:rPr lang="sr-Latn-RS" sz="2000" b="1" dirty="0" smtClean="0"/>
              <a:t>Bečejsko udruženje mladih - BUM Bečej</a:t>
            </a:r>
            <a:r>
              <a:rPr lang="sr-Latn-RS" sz="2000" dirty="0" smtClean="0"/>
              <a:t> (</a:t>
            </a:r>
            <a:r>
              <a:rPr lang="sr-Latn-RS" sz="2000" dirty="0" smtClean="0">
                <a:hlinkClick r:id="rId2"/>
              </a:rPr>
              <a:t>http://www.bum-becej.org/</a:t>
            </a:r>
            <a:r>
              <a:rPr lang="sr-Latn-RS" sz="2000" dirty="0" smtClean="0"/>
              <a:t>) i </a:t>
            </a:r>
          </a:p>
          <a:p>
            <a:pPr>
              <a:buFontTx/>
              <a:buChar char="-"/>
            </a:pPr>
            <a:r>
              <a:rPr lang="sr-Latn-RS" sz="2000" b="1" dirty="0" smtClean="0"/>
              <a:t>Centrom za društvene inovacije – NIIT Niš</a:t>
            </a:r>
            <a:r>
              <a:rPr lang="sr-Latn-RS" sz="2000" dirty="0" smtClean="0"/>
              <a:t> (</a:t>
            </a:r>
            <a:r>
              <a:rPr lang="sr-Latn-RS" sz="2000" dirty="0" smtClean="0">
                <a:hlinkClick r:id="rId3"/>
              </a:rPr>
              <a:t>http://www.niit.rs/</a:t>
            </a:r>
            <a:r>
              <a:rPr lang="sr-Latn-RS" sz="2000" dirty="0" smtClean="0"/>
              <a:t>) u kojima će Antikorupcijsko savetovalište za građane započeti sa radom od 28. februara 2015. godine.</a:t>
            </a:r>
            <a:endParaRPr lang="en-US" sz="20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ALAC 2015- </a:t>
            </a:r>
            <a:r>
              <a:rPr lang="en-US" sz="3200" dirty="0" err="1" smtClean="0"/>
              <a:t>obraćanja</a:t>
            </a:r>
            <a:r>
              <a:rPr lang="en-US" sz="3200" dirty="0" smtClean="0"/>
              <a:t> </a:t>
            </a:r>
            <a:r>
              <a:rPr lang="en-US" sz="3200" dirty="0" err="1" smtClean="0"/>
              <a:t>savetovalištu</a:t>
            </a:r>
            <a:endParaRPr lang="en-US" sz="3200" dirty="0"/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88827293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925967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ALAC 2015- </a:t>
            </a:r>
            <a:r>
              <a:rPr lang="sr-Latn-RS" sz="2800" dirty="0" smtClean="0"/>
              <a:t>Odnos primljenih poziva i pokrenutih slučajeva</a:t>
            </a:r>
            <a:r>
              <a:rPr lang="en-US" sz="2800" dirty="0" smtClean="0"/>
              <a:t> u </a:t>
            </a:r>
            <a:r>
              <a:rPr lang="en-US" sz="2800" dirty="0" err="1" smtClean="0"/>
              <a:t>vezi</a:t>
            </a:r>
            <a:r>
              <a:rPr lang="en-US" sz="2800" dirty="0" smtClean="0"/>
              <a:t> </a:t>
            </a:r>
            <a:r>
              <a:rPr lang="en-US" sz="2800" dirty="0" err="1" smtClean="0"/>
              <a:t>sa</a:t>
            </a:r>
            <a:r>
              <a:rPr lang="en-US" sz="2800" dirty="0" smtClean="0"/>
              <a:t> </a:t>
            </a:r>
            <a:r>
              <a:rPr lang="en-US" sz="2800" dirty="0" err="1" smtClean="0"/>
              <a:t>korupcijom</a:t>
            </a:r>
            <a:endParaRPr lang="en-US" sz="28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20648374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ALAC 2015- </a:t>
            </a:r>
            <a:r>
              <a:rPr lang="en-US" sz="3200" dirty="0" err="1" smtClean="0"/>
              <a:t>pokrenuti</a:t>
            </a:r>
            <a:r>
              <a:rPr lang="en-US" sz="3200" dirty="0" smtClean="0"/>
              <a:t> </a:t>
            </a:r>
            <a:r>
              <a:rPr lang="en-US" sz="3200" dirty="0" err="1" smtClean="0"/>
              <a:t>slučajevi</a:t>
            </a:r>
            <a:endParaRPr lang="en-US" sz="3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415210262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219012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err="1" smtClean="0"/>
              <a:t>Antikorupcijsko</a:t>
            </a:r>
            <a:r>
              <a:rPr lang="en-US" sz="3200" dirty="0" smtClean="0"/>
              <a:t> </a:t>
            </a:r>
            <a:r>
              <a:rPr lang="en-US" sz="3200" dirty="0" err="1" smtClean="0"/>
              <a:t>savetovalište</a:t>
            </a:r>
            <a:r>
              <a:rPr lang="en-US" sz="3200" dirty="0" smtClean="0"/>
              <a:t> 2015. </a:t>
            </a:r>
            <a:r>
              <a:rPr lang="en-US" sz="3200" dirty="0" err="1" smtClean="0"/>
              <a:t>godine</a:t>
            </a:r>
            <a:endParaRPr lang="en-US" sz="3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200715257"/>
              </p:ext>
            </p:extLst>
          </p:nvPr>
        </p:nvGraphicFramePr>
        <p:xfrm>
          <a:off x="457200" y="1600200"/>
          <a:ext cx="784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498504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ALAC 2015- </a:t>
            </a:r>
            <a:r>
              <a:rPr lang="en-US" sz="3200" dirty="0" err="1" smtClean="0"/>
              <a:t>Pravosuđe</a:t>
            </a:r>
            <a:r>
              <a:rPr lang="en-US" sz="3200" dirty="0" smtClean="0"/>
              <a:t> </a:t>
            </a:r>
            <a:endParaRPr lang="en-US" sz="3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298119242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340835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ippl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Rippl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Ripple 1">
        <a:dk1>
          <a:srgbClr val="2B2B85"/>
        </a:dk1>
        <a:lt1>
          <a:srgbClr val="FFFFFF"/>
        </a:lt1>
        <a:dk2>
          <a:srgbClr val="00254A"/>
        </a:dk2>
        <a:lt2>
          <a:srgbClr val="C0C0C0"/>
        </a:lt2>
        <a:accent1>
          <a:srgbClr val="0099FF"/>
        </a:accent1>
        <a:accent2>
          <a:srgbClr val="006699"/>
        </a:accent2>
        <a:accent3>
          <a:srgbClr val="AAACB1"/>
        </a:accent3>
        <a:accent4>
          <a:srgbClr val="DADADA"/>
        </a:accent4>
        <a:accent5>
          <a:srgbClr val="AACAFF"/>
        </a:accent5>
        <a:accent6>
          <a:srgbClr val="005C8A"/>
        </a:accent6>
        <a:hlink>
          <a:srgbClr val="99CCFF"/>
        </a:hlink>
        <a:folHlink>
          <a:srgbClr val="8F8FB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2">
        <a:dk1>
          <a:srgbClr val="3B4B5D"/>
        </a:dk1>
        <a:lt1>
          <a:srgbClr val="FFFFFF"/>
        </a:lt1>
        <a:dk2>
          <a:srgbClr val="466886"/>
        </a:dk2>
        <a:lt2>
          <a:srgbClr val="CCECFF"/>
        </a:lt2>
        <a:accent1>
          <a:srgbClr val="6D9D97"/>
        </a:accent1>
        <a:accent2>
          <a:srgbClr val="53718C"/>
        </a:accent2>
        <a:accent3>
          <a:srgbClr val="B0B9C3"/>
        </a:accent3>
        <a:accent4>
          <a:srgbClr val="DADADA"/>
        </a:accent4>
        <a:accent5>
          <a:srgbClr val="BACCC9"/>
        </a:accent5>
        <a:accent6>
          <a:srgbClr val="4A667E"/>
        </a:accent6>
        <a:hlink>
          <a:srgbClr val="99CCFF"/>
        </a:hlink>
        <a:folHlink>
          <a:srgbClr val="A97CF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3">
        <a:dk1>
          <a:srgbClr val="008AE8"/>
        </a:dk1>
        <a:lt1>
          <a:srgbClr val="FFFFFF"/>
        </a:lt1>
        <a:dk2>
          <a:srgbClr val="0068AE"/>
        </a:dk2>
        <a:lt2>
          <a:srgbClr val="CCECFF"/>
        </a:lt2>
        <a:accent1>
          <a:srgbClr val="009999"/>
        </a:accent1>
        <a:accent2>
          <a:srgbClr val="0088E4"/>
        </a:accent2>
        <a:accent3>
          <a:srgbClr val="AAB9D3"/>
        </a:accent3>
        <a:accent4>
          <a:srgbClr val="DADADA"/>
        </a:accent4>
        <a:accent5>
          <a:srgbClr val="AACACA"/>
        </a:accent5>
        <a:accent6>
          <a:srgbClr val="007BCF"/>
        </a:accent6>
        <a:hlink>
          <a:srgbClr val="99FF99"/>
        </a:hlink>
        <a:folHlink>
          <a:srgbClr val="AFE1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4">
        <a:dk1>
          <a:srgbClr val="9B69FF"/>
        </a:dk1>
        <a:lt1>
          <a:srgbClr val="FFFFFF"/>
        </a:lt1>
        <a:dk2>
          <a:srgbClr val="666699"/>
        </a:dk2>
        <a:lt2>
          <a:srgbClr val="D9D9FF"/>
        </a:lt2>
        <a:accent1>
          <a:srgbClr val="66CCFF"/>
        </a:accent1>
        <a:accent2>
          <a:srgbClr val="9966FF"/>
        </a:accent2>
        <a:accent3>
          <a:srgbClr val="B8B8CA"/>
        </a:accent3>
        <a:accent4>
          <a:srgbClr val="DADADA"/>
        </a:accent4>
        <a:accent5>
          <a:srgbClr val="B8E2FF"/>
        </a:accent5>
        <a:accent6>
          <a:srgbClr val="8A5CE7"/>
        </a:accent6>
        <a:hlink>
          <a:srgbClr val="0099CC"/>
        </a:hlink>
        <a:folHlink>
          <a:srgbClr val="0033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5">
        <a:dk1>
          <a:srgbClr val="008080"/>
        </a:dk1>
        <a:lt1>
          <a:srgbClr val="FFFFFF"/>
        </a:lt1>
        <a:dk2>
          <a:srgbClr val="006666"/>
        </a:dk2>
        <a:lt2>
          <a:srgbClr val="FFFFCC"/>
        </a:lt2>
        <a:accent1>
          <a:srgbClr val="0099FF"/>
        </a:accent1>
        <a:accent2>
          <a:srgbClr val="008080"/>
        </a:accent2>
        <a:accent3>
          <a:srgbClr val="AAB8B8"/>
        </a:accent3>
        <a:accent4>
          <a:srgbClr val="DADADA"/>
        </a:accent4>
        <a:accent5>
          <a:srgbClr val="AACAFF"/>
        </a:accent5>
        <a:accent6>
          <a:srgbClr val="007373"/>
        </a:accent6>
        <a:hlink>
          <a:srgbClr val="1ACE9F"/>
        </a:hlink>
        <a:folHlink>
          <a:srgbClr val="A5B5C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6">
        <a:dk1>
          <a:srgbClr val="CDD9D1"/>
        </a:dk1>
        <a:lt1>
          <a:srgbClr val="FFFFFF"/>
        </a:lt1>
        <a:dk2>
          <a:srgbClr val="A3BBA9"/>
        </a:dk2>
        <a:lt2>
          <a:srgbClr val="007D80"/>
        </a:lt2>
        <a:accent1>
          <a:srgbClr val="9CA8A4"/>
        </a:accent1>
        <a:accent2>
          <a:srgbClr val="CBD7CE"/>
        </a:accent2>
        <a:accent3>
          <a:srgbClr val="CEDAD1"/>
        </a:accent3>
        <a:accent4>
          <a:srgbClr val="DADADA"/>
        </a:accent4>
        <a:accent5>
          <a:srgbClr val="CBD1CF"/>
        </a:accent5>
        <a:accent6>
          <a:srgbClr val="B8C3BA"/>
        </a:accent6>
        <a:hlink>
          <a:srgbClr val="0099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7">
        <a:dk1>
          <a:srgbClr val="686B5D"/>
        </a:dk1>
        <a:lt1>
          <a:srgbClr val="DCDAD0"/>
        </a:lt1>
        <a:dk2>
          <a:srgbClr val="525040"/>
        </a:dk2>
        <a:lt2>
          <a:srgbClr val="D3D2A6"/>
        </a:lt2>
        <a:accent1>
          <a:srgbClr val="5D8770"/>
        </a:accent1>
        <a:accent2>
          <a:srgbClr val="686B5D"/>
        </a:accent2>
        <a:accent3>
          <a:srgbClr val="B3B3AF"/>
        </a:accent3>
        <a:accent4>
          <a:srgbClr val="BCBAB1"/>
        </a:accent4>
        <a:accent5>
          <a:srgbClr val="B6C3BB"/>
        </a:accent5>
        <a:accent6>
          <a:srgbClr val="5E6053"/>
        </a:accent6>
        <a:hlink>
          <a:srgbClr val="85B7A9"/>
        </a:hlink>
        <a:folHlink>
          <a:srgbClr val="B8936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8">
        <a:dk1>
          <a:srgbClr val="000000"/>
        </a:dk1>
        <a:lt1>
          <a:srgbClr val="EAEAEA"/>
        </a:lt1>
        <a:dk2>
          <a:srgbClr val="000000"/>
        </a:dk2>
        <a:lt2>
          <a:srgbClr val="B2B2B2"/>
        </a:lt2>
        <a:accent1>
          <a:srgbClr val="A4BCC4"/>
        </a:accent1>
        <a:accent2>
          <a:srgbClr val="FFFFFF"/>
        </a:accent2>
        <a:accent3>
          <a:srgbClr val="F3F3F3"/>
        </a:accent3>
        <a:accent4>
          <a:srgbClr val="000000"/>
        </a:accent4>
        <a:accent5>
          <a:srgbClr val="CFDADE"/>
        </a:accent5>
        <a:accent6>
          <a:srgbClr val="E7E7E7"/>
        </a:accent6>
        <a:hlink>
          <a:srgbClr val="0066FF"/>
        </a:hlink>
        <a:folHlink>
          <a:srgbClr val="00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ipple 9">
        <a:dk1>
          <a:srgbClr val="000000"/>
        </a:dk1>
        <a:lt1>
          <a:srgbClr val="D7D1B9"/>
        </a:lt1>
        <a:dk2>
          <a:srgbClr val="B39257"/>
        </a:dk2>
        <a:lt2>
          <a:srgbClr val="B1A887"/>
        </a:lt2>
        <a:accent1>
          <a:srgbClr val="FFCC66"/>
        </a:accent1>
        <a:accent2>
          <a:srgbClr val="E6E3AC"/>
        </a:accent2>
        <a:accent3>
          <a:srgbClr val="E8E5D9"/>
        </a:accent3>
        <a:accent4>
          <a:srgbClr val="000000"/>
        </a:accent4>
        <a:accent5>
          <a:srgbClr val="FFE2B8"/>
        </a:accent5>
        <a:accent6>
          <a:srgbClr val="D0CE9B"/>
        </a:accent6>
        <a:hlink>
          <a:srgbClr val="666633"/>
        </a:hlink>
        <a:folHlink>
          <a:srgbClr val="9C98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Ripple</Template>
  <TotalTime>1895</TotalTime>
  <Words>416</Words>
  <Application>Microsoft Office PowerPoint</Application>
  <PresentationFormat>On-screen Show (4:3)</PresentationFormat>
  <Paragraphs>47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Ripple</vt:lpstr>
      <vt:lpstr>Antikorupcijsko pravno savetovalište – ALAC (Advocacy and Legal Advice Center) 18. 11. 2015. godine, Beograd</vt:lpstr>
      <vt:lpstr>Antikorupcijsko savetovalište</vt:lpstr>
      <vt:lpstr>Antukorupcijsko savetovalište- način rada</vt:lpstr>
      <vt:lpstr>Antikorupcijsko savetovalište- mediji i partneri</vt:lpstr>
      <vt:lpstr>ALAC 2015- obraćanja savetovalištu</vt:lpstr>
      <vt:lpstr>ALAC 2015- Odnos primljenih poziva i pokrenutih slučajeva u vezi sa korupcijom</vt:lpstr>
      <vt:lpstr>ALAC 2015- pokrenuti slučajevi</vt:lpstr>
      <vt:lpstr>Antikorupcijsko savetovalište 2015. godine</vt:lpstr>
      <vt:lpstr>ALAC 2015- Pravosuđe </vt:lpstr>
      <vt:lpstr>ALAC 2015- Zdravstvo</vt:lpstr>
      <vt:lpstr>Antikorupcijsko savetovalište ALAC  2015. godina</vt:lpstr>
      <vt:lpstr>Antikorupcijsko savetovalište ALAC</vt:lpstr>
    </vt:vector>
  </TitlesOfParts>
  <Company>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Нови пословник Народне скупштине – битне одредбе са становишта борбе против корупције</dc:title>
  <dc:creator>Nemanja</dc:creator>
  <cp:lastModifiedBy>TSwork</cp:lastModifiedBy>
  <cp:revision>144</cp:revision>
  <dcterms:created xsi:type="dcterms:W3CDTF">2010-09-01T03:29:34Z</dcterms:created>
  <dcterms:modified xsi:type="dcterms:W3CDTF">2015-11-17T07:56:36Z</dcterms:modified>
</cp:coreProperties>
</file>