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6" r:id="rId2"/>
    <p:sldId id="276" r:id="rId3"/>
    <p:sldId id="282" r:id="rId4"/>
    <p:sldId id="283" r:id="rId5"/>
    <p:sldId id="286" r:id="rId6"/>
    <p:sldId id="281" r:id="rId7"/>
    <p:sldId id="287" r:id="rId8"/>
    <p:sldId id="285" r:id="rId9"/>
    <p:sldId id="288" r:id="rId10"/>
    <p:sldId id="289" r:id="rId11"/>
    <p:sldId id="267" r:id="rId12"/>
    <p:sldId id="264" r:id="rId13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2">
          <p15:clr>
            <a:srgbClr val="A4A3A4"/>
          </p15:clr>
        </p15:guide>
        <p15:guide id="2" pos="22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9" autoAdjust="0"/>
    <p:restoredTop sz="86447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802" y="-90"/>
      </p:cViewPr>
      <p:guideLst>
        <p:guide orient="horz" pos="2932"/>
        <p:guide pos="222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Sheet2!$Z$2</c:f>
              <c:strCache>
                <c:ptCount val="1"/>
                <c:pt idx="0">
                  <c:v>Inicijalni kontakti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Sheet2!$Y$3:$Y$17</c:f>
              <c:strCache>
                <c:ptCount val="15"/>
                <c:pt idx="0">
                  <c:v>Pravosuđe (sa advokaturom I izvršiteljima)</c:v>
                </c:pt>
                <c:pt idx="1">
                  <c:v>Javne nabavke</c:v>
                </c:pt>
                <c:pt idx="2">
                  <c:v>Zdravstvo</c:v>
                </c:pt>
                <c:pt idx="3">
                  <c:v>Obrazovanje</c:v>
                </c:pt>
                <c:pt idx="4">
                  <c:v>Policija</c:v>
                </c:pt>
                <c:pt idx="5">
                  <c:v>Inspekcije (komunalna, prosvetna, inspekcija rada, budžetska...)</c:v>
                </c:pt>
                <c:pt idx="6">
                  <c:v>Javna preduzeća</c:v>
                </c:pt>
                <c:pt idx="7">
                  <c:v>Carina</c:v>
                </c:pt>
                <c:pt idx="8">
                  <c:v>Lokalna vlast, administracija, lokalne službe, usluge</c:v>
                </c:pt>
                <c:pt idx="9">
                  <c:v>Političke stranke</c:v>
                </c:pt>
                <c:pt idx="10">
                  <c:v>Finansijske službe, porezi, finansije</c:v>
                </c:pt>
                <c:pt idx="11">
                  <c:v>Građevinske dozvole, legalizacija</c:v>
                </c:pt>
                <c:pt idx="12">
                  <c:v>Mediji</c:v>
                </c:pt>
                <c:pt idx="13">
                  <c:v>Ostalo (privatni sektor, kultura, ekologija, putevi, IT sektor, privatna svojina, banke, prirodni resursi, azil, verske organizacije, privatna preduzeća u drž. svojini, usluge izvan ovih kategorija, nevladine organizacije,  </c:v>
                </c:pt>
                <c:pt idx="14">
                  <c:v>Nepoznato</c:v>
                </c:pt>
              </c:strCache>
            </c:strRef>
          </c:cat>
          <c:val>
            <c:numRef>
              <c:f>Sheet2!$Z$3:$Z$17</c:f>
              <c:numCache>
                <c:formatCode>General</c:formatCode>
                <c:ptCount val="15"/>
                <c:pt idx="0">
                  <c:v>374</c:v>
                </c:pt>
                <c:pt idx="1">
                  <c:v>129</c:v>
                </c:pt>
                <c:pt idx="2">
                  <c:v>148</c:v>
                </c:pt>
                <c:pt idx="3">
                  <c:v>120</c:v>
                </c:pt>
                <c:pt idx="4">
                  <c:v>58</c:v>
                </c:pt>
                <c:pt idx="5">
                  <c:v>234</c:v>
                </c:pt>
                <c:pt idx="6">
                  <c:v>137</c:v>
                </c:pt>
                <c:pt idx="7">
                  <c:v>26</c:v>
                </c:pt>
                <c:pt idx="8">
                  <c:v>198</c:v>
                </c:pt>
                <c:pt idx="9">
                  <c:v>29</c:v>
                </c:pt>
                <c:pt idx="10">
                  <c:v>113</c:v>
                </c:pt>
                <c:pt idx="11">
                  <c:v>159</c:v>
                </c:pt>
                <c:pt idx="12">
                  <c:v>36</c:v>
                </c:pt>
                <c:pt idx="13">
                  <c:v>314</c:v>
                </c:pt>
                <c:pt idx="14">
                  <c:v>73</c:v>
                </c:pt>
              </c:numCache>
            </c:numRef>
          </c:val>
        </c:ser>
        <c:dLbls>
          <c:showVal val="1"/>
        </c:dLbls>
        <c:gapWidth val="164"/>
        <c:overlap val="-22"/>
        <c:axId val="93561984"/>
        <c:axId val="93563520"/>
      </c:barChart>
      <c:catAx>
        <c:axId val="935619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63520"/>
        <c:crosses val="autoZero"/>
        <c:auto val="1"/>
        <c:lblAlgn val="ctr"/>
        <c:lblOffset val="100"/>
      </c:catAx>
      <c:valAx>
        <c:axId val="9356352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6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Sheet2!$B$27:$C$27</c:f>
              <c:strCache>
                <c:ptCount val="2"/>
                <c:pt idx="0">
                  <c:v>Broj pokrenutih slučajeva</c:v>
                </c:pt>
                <c:pt idx="1">
                  <c:v>Inicijalni kontakti</c:v>
                </c:pt>
              </c:strCache>
            </c:strRef>
          </c:cat>
          <c:val>
            <c:numRef>
              <c:f>Sheet2!$B$28:$C$28</c:f>
              <c:numCache>
                <c:formatCode>General</c:formatCode>
                <c:ptCount val="2"/>
                <c:pt idx="0">
                  <c:v>441</c:v>
                </c:pt>
                <c:pt idx="1">
                  <c:v>2148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Sheet2!$R$2</c:f>
              <c:strCache>
                <c:ptCount val="1"/>
                <c:pt idx="0">
                  <c:v>Broj pokrenutih slučajeva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Sheet2!$Q$3:$Q$17</c:f>
              <c:strCache>
                <c:ptCount val="15"/>
                <c:pt idx="0">
                  <c:v>Pravosudje (sa advokaturom)</c:v>
                </c:pt>
                <c:pt idx="1">
                  <c:v>Javne nabavke</c:v>
                </c:pt>
                <c:pt idx="2">
                  <c:v>Zdravstvo</c:v>
                </c:pt>
                <c:pt idx="3">
                  <c:v>Obrazovanje</c:v>
                </c:pt>
                <c:pt idx="4">
                  <c:v>Policija</c:v>
                </c:pt>
                <c:pt idx="5">
                  <c:v>Inspekcije (komunalna, prosvetna, inspekcija rada, budžetska...)</c:v>
                </c:pt>
                <c:pt idx="6">
                  <c:v>Javna preduzeća</c:v>
                </c:pt>
                <c:pt idx="7">
                  <c:v>Carina</c:v>
                </c:pt>
                <c:pt idx="8">
                  <c:v>Lokalna vlast, administracija, lokalne službe, usluge</c:v>
                </c:pt>
                <c:pt idx="9">
                  <c:v>Političke stranke</c:v>
                </c:pt>
                <c:pt idx="10">
                  <c:v>Finansijske službe, porezi, finansije</c:v>
                </c:pt>
                <c:pt idx="11">
                  <c:v>Građevinske dozvole, legalizacija</c:v>
                </c:pt>
                <c:pt idx="12">
                  <c:v>Mediji</c:v>
                </c:pt>
                <c:pt idx="13">
                  <c:v>Ostalo (privatni sektor, kultura, ekologija, putevi, IT sektor, privatna svojina, banke, prirodni resursi, azil, verske organizacije, privatna preduzeća u drž. svojini, usluge izvan ovih kategorija, nevladine organizacije,  </c:v>
                </c:pt>
                <c:pt idx="14">
                  <c:v>Nepoznato</c:v>
                </c:pt>
              </c:strCache>
            </c:strRef>
          </c:cat>
          <c:val>
            <c:numRef>
              <c:f>Sheet2!$R$3:$R$17</c:f>
              <c:numCache>
                <c:formatCode>General</c:formatCode>
                <c:ptCount val="15"/>
                <c:pt idx="0">
                  <c:v>69</c:v>
                </c:pt>
                <c:pt idx="1">
                  <c:v>36</c:v>
                </c:pt>
                <c:pt idx="2">
                  <c:v>40</c:v>
                </c:pt>
                <c:pt idx="3">
                  <c:v>29</c:v>
                </c:pt>
                <c:pt idx="4">
                  <c:v>17</c:v>
                </c:pt>
                <c:pt idx="5">
                  <c:v>34</c:v>
                </c:pt>
                <c:pt idx="6">
                  <c:v>33</c:v>
                </c:pt>
                <c:pt idx="7">
                  <c:v>9</c:v>
                </c:pt>
                <c:pt idx="8">
                  <c:v>37</c:v>
                </c:pt>
                <c:pt idx="9">
                  <c:v>6</c:v>
                </c:pt>
                <c:pt idx="10">
                  <c:v>18</c:v>
                </c:pt>
                <c:pt idx="11">
                  <c:v>26</c:v>
                </c:pt>
                <c:pt idx="12">
                  <c:v>11</c:v>
                </c:pt>
                <c:pt idx="13">
                  <c:v>67</c:v>
                </c:pt>
                <c:pt idx="14">
                  <c:v>9</c:v>
                </c:pt>
              </c:numCache>
            </c:numRef>
          </c:val>
        </c:ser>
        <c:dLbls>
          <c:showVal val="1"/>
        </c:dLbls>
        <c:gapWidth val="100"/>
        <c:overlap val="-24"/>
        <c:axId val="93572480"/>
        <c:axId val="94893184"/>
      </c:barChart>
      <c:catAx>
        <c:axId val="935724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893184"/>
        <c:crosses val="autoZero"/>
        <c:auto val="1"/>
        <c:lblAlgn val="ctr"/>
        <c:lblOffset val="100"/>
      </c:catAx>
      <c:valAx>
        <c:axId val="948931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7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err="1"/>
              <a:t>Upoređivanje</a:t>
            </a:r>
            <a:r>
              <a:rPr lang="en-US" sz="1800" dirty="0"/>
              <a:t> </a:t>
            </a:r>
            <a:r>
              <a:rPr lang="en-US" sz="1800" dirty="0" err="1" smtClean="0"/>
              <a:t>broja</a:t>
            </a:r>
            <a:r>
              <a:rPr lang="en-US" sz="1800" dirty="0" smtClean="0"/>
              <a:t> </a:t>
            </a:r>
            <a:r>
              <a:rPr lang="en-US" sz="1800" dirty="0" err="1" smtClean="0"/>
              <a:t>slučajeva</a:t>
            </a:r>
            <a:r>
              <a:rPr lang="en-US" sz="1800" dirty="0" smtClean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inicijalnih</a:t>
            </a:r>
            <a:r>
              <a:rPr lang="en-US" sz="1800" dirty="0"/>
              <a:t> </a:t>
            </a:r>
            <a:r>
              <a:rPr lang="en-US" sz="1800" dirty="0" err="1"/>
              <a:t>kontakata</a:t>
            </a:r>
            <a:endParaRPr lang="en-US" sz="1800" dirty="0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stacked"/>
        <c:ser>
          <c:idx val="0"/>
          <c:order val="0"/>
          <c:tx>
            <c:strRef>
              <c:f>Sheet2!$C$2</c:f>
              <c:strCache>
                <c:ptCount val="1"/>
                <c:pt idx="0">
                  <c:v>Broj pokrenutih slučajeva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Sheet2!$B$3:$B$17</c:f>
              <c:strCache>
                <c:ptCount val="15"/>
                <c:pt idx="0">
                  <c:v>Pravosudje (sa advokaturom)</c:v>
                </c:pt>
                <c:pt idx="1">
                  <c:v>Javne nabavke</c:v>
                </c:pt>
                <c:pt idx="2">
                  <c:v>Zdravstvo</c:v>
                </c:pt>
                <c:pt idx="3">
                  <c:v>Obrazovanje</c:v>
                </c:pt>
                <c:pt idx="4">
                  <c:v>Policija</c:v>
                </c:pt>
                <c:pt idx="5">
                  <c:v>Inspekcije (komunalna, prosvetna, inspekcija rada, budžetska...)</c:v>
                </c:pt>
                <c:pt idx="6">
                  <c:v>Javna preduzeća</c:v>
                </c:pt>
                <c:pt idx="7">
                  <c:v>Carina</c:v>
                </c:pt>
                <c:pt idx="8">
                  <c:v>Lokalna vlast, administracija, lokalne službe, usluge</c:v>
                </c:pt>
                <c:pt idx="9">
                  <c:v>Političke stranke</c:v>
                </c:pt>
                <c:pt idx="10">
                  <c:v>Finansijske službe, porezi, finansije</c:v>
                </c:pt>
                <c:pt idx="11">
                  <c:v>Građevinske dozvole, legalizacija</c:v>
                </c:pt>
                <c:pt idx="12">
                  <c:v>Mediji</c:v>
                </c:pt>
                <c:pt idx="13">
                  <c:v>Ostalo (privatni sektor, kultura, ekologija, putevi, IT sektor, privatna svojina, banke, prirodni resursi, azil, verske organizacije, privatna preduzeća u drž. svojini, usluge izvan ovih kategorija, nevladine organizacije,  </c:v>
                </c:pt>
                <c:pt idx="14">
                  <c:v>Nepoznato</c:v>
                </c:pt>
              </c:strCache>
            </c:strRef>
          </c:cat>
          <c:val>
            <c:numRef>
              <c:f>Sheet2!$C$3:$C$17</c:f>
              <c:numCache>
                <c:formatCode>General</c:formatCode>
                <c:ptCount val="15"/>
                <c:pt idx="0">
                  <c:v>69</c:v>
                </c:pt>
                <c:pt idx="1">
                  <c:v>36</c:v>
                </c:pt>
                <c:pt idx="2">
                  <c:v>40</c:v>
                </c:pt>
                <c:pt idx="3">
                  <c:v>29</c:v>
                </c:pt>
                <c:pt idx="4">
                  <c:v>17</c:v>
                </c:pt>
                <c:pt idx="5">
                  <c:v>34</c:v>
                </c:pt>
                <c:pt idx="6">
                  <c:v>33</c:v>
                </c:pt>
                <c:pt idx="7">
                  <c:v>9</c:v>
                </c:pt>
                <c:pt idx="8">
                  <c:v>37</c:v>
                </c:pt>
                <c:pt idx="9">
                  <c:v>6</c:v>
                </c:pt>
                <c:pt idx="10">
                  <c:v>18</c:v>
                </c:pt>
                <c:pt idx="11">
                  <c:v>26</c:v>
                </c:pt>
                <c:pt idx="12">
                  <c:v>11</c:v>
                </c:pt>
                <c:pt idx="13">
                  <c:v>67</c:v>
                </c:pt>
                <c:pt idx="14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Sheet2!$D$2</c:f>
              <c:strCache>
                <c:ptCount val="1"/>
                <c:pt idx="0">
                  <c:v>Inicijalni kontakti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Sheet2!$B$3:$B$17</c:f>
              <c:strCache>
                <c:ptCount val="15"/>
                <c:pt idx="0">
                  <c:v>Pravosudje (sa advokaturom)</c:v>
                </c:pt>
                <c:pt idx="1">
                  <c:v>Javne nabavke</c:v>
                </c:pt>
                <c:pt idx="2">
                  <c:v>Zdravstvo</c:v>
                </c:pt>
                <c:pt idx="3">
                  <c:v>Obrazovanje</c:v>
                </c:pt>
                <c:pt idx="4">
                  <c:v>Policija</c:v>
                </c:pt>
                <c:pt idx="5">
                  <c:v>Inspekcije (komunalna, prosvetna, inspekcija rada, budžetska...)</c:v>
                </c:pt>
                <c:pt idx="6">
                  <c:v>Javna preduzeća</c:v>
                </c:pt>
                <c:pt idx="7">
                  <c:v>Carina</c:v>
                </c:pt>
                <c:pt idx="8">
                  <c:v>Lokalna vlast, administracija, lokalne službe, usluge</c:v>
                </c:pt>
                <c:pt idx="9">
                  <c:v>Političke stranke</c:v>
                </c:pt>
                <c:pt idx="10">
                  <c:v>Finansijske službe, porezi, finansije</c:v>
                </c:pt>
                <c:pt idx="11">
                  <c:v>Građevinske dozvole, legalizacija</c:v>
                </c:pt>
                <c:pt idx="12">
                  <c:v>Mediji</c:v>
                </c:pt>
                <c:pt idx="13">
                  <c:v>Ostalo (privatni sektor, kultura, ekologija, putevi, IT sektor, privatna svojina, banke, prirodni resursi, azil, verske organizacije, privatna preduzeća u drž. svojini, usluge izvan ovih kategorija, nevladine organizacije,  </c:v>
                </c:pt>
                <c:pt idx="14">
                  <c:v>Nepoznato</c:v>
                </c:pt>
              </c:strCache>
            </c:strRef>
          </c:cat>
          <c:val>
            <c:numRef>
              <c:f>Sheet2!$D$3:$D$17</c:f>
              <c:numCache>
                <c:formatCode>General</c:formatCode>
                <c:ptCount val="15"/>
                <c:pt idx="0">
                  <c:v>374</c:v>
                </c:pt>
                <c:pt idx="1">
                  <c:v>129</c:v>
                </c:pt>
                <c:pt idx="2">
                  <c:v>148</c:v>
                </c:pt>
                <c:pt idx="3">
                  <c:v>120</c:v>
                </c:pt>
                <c:pt idx="4">
                  <c:v>58</c:v>
                </c:pt>
                <c:pt idx="5">
                  <c:v>234</c:v>
                </c:pt>
                <c:pt idx="6">
                  <c:v>137</c:v>
                </c:pt>
                <c:pt idx="7">
                  <c:v>26</c:v>
                </c:pt>
                <c:pt idx="8">
                  <c:v>198</c:v>
                </c:pt>
                <c:pt idx="9">
                  <c:v>29</c:v>
                </c:pt>
                <c:pt idx="10">
                  <c:v>113</c:v>
                </c:pt>
                <c:pt idx="11">
                  <c:v>159</c:v>
                </c:pt>
                <c:pt idx="12">
                  <c:v>36</c:v>
                </c:pt>
                <c:pt idx="13">
                  <c:v>314</c:v>
                </c:pt>
                <c:pt idx="14">
                  <c:v>73</c:v>
                </c:pt>
              </c:numCache>
            </c:numRef>
          </c:val>
        </c:ser>
        <c:dLbls/>
        <c:overlap val="100"/>
        <c:axId val="74298112"/>
        <c:axId val="74321280"/>
      </c:barChart>
      <c:catAx>
        <c:axId val="7429811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321280"/>
        <c:crosses val="autoZero"/>
        <c:auto val="1"/>
        <c:lblAlgn val="ctr"/>
        <c:lblOffset val="100"/>
      </c:catAx>
      <c:valAx>
        <c:axId val="7432128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98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Prijave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baseline="0" dirty="0" smtClean="0"/>
              <a:t> u </a:t>
            </a:r>
            <a:r>
              <a:rPr lang="en-US" dirty="0" err="1" smtClean="0"/>
              <a:t>pravosuđu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građana</a:t>
            </a:r>
            <a:endParaRPr lang="en-US" dirty="0"/>
          </a:p>
        </c:rich>
      </c:tx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Sheet2!$AF$3:$AF$12</c:f>
              <c:strCache>
                <c:ptCount val="10"/>
                <c:pt idx="0">
                  <c:v>Postupanje sudova (prijem, otpravljanje, uvid, sud. izvršitelji)</c:v>
                </c:pt>
                <c:pt idx="1">
                  <c:v>Rad sudija</c:v>
                </c:pt>
                <c:pt idx="2">
                  <c:v>Određivanje postupajućih sudija</c:v>
                </c:pt>
                <c:pt idx="3">
                  <c:v>Sudski veštaci</c:v>
                </c:pt>
                <c:pt idx="4">
                  <c:v>Dostupnost podataka </c:v>
                </c:pt>
                <c:pt idx="5">
                  <c:v>Sporost u radu</c:v>
                </c:pt>
                <c:pt idx="6">
                  <c:v>Postupanje advokata</c:v>
                </c:pt>
                <c:pt idx="7">
                  <c:v>Tužioci</c:v>
                </c:pt>
                <c:pt idx="8">
                  <c:v>Izvršitelji</c:v>
                </c:pt>
                <c:pt idx="9">
                  <c:v>Ostalo </c:v>
                </c:pt>
              </c:strCache>
            </c:strRef>
          </c:cat>
          <c:val>
            <c:numRef>
              <c:f>Sheet2!$AG$3:$AG$12</c:f>
              <c:numCache>
                <c:formatCode>General</c:formatCode>
                <c:ptCount val="10"/>
                <c:pt idx="0">
                  <c:v>13</c:v>
                </c:pt>
                <c:pt idx="1">
                  <c:v>66</c:v>
                </c:pt>
                <c:pt idx="2">
                  <c:v>15</c:v>
                </c:pt>
                <c:pt idx="3">
                  <c:v>21</c:v>
                </c:pt>
                <c:pt idx="4">
                  <c:v>42</c:v>
                </c:pt>
                <c:pt idx="5">
                  <c:v>133</c:v>
                </c:pt>
                <c:pt idx="6">
                  <c:v>22</c:v>
                </c:pt>
                <c:pt idx="7">
                  <c:v>37</c:v>
                </c:pt>
                <c:pt idx="8">
                  <c:v>16</c:v>
                </c:pt>
                <c:pt idx="9">
                  <c:v>9</c:v>
                </c:pt>
              </c:numCache>
            </c:numRef>
          </c:val>
        </c:ser>
        <c:dLbls>
          <c:showVal val="1"/>
        </c:dLbls>
        <c:gapWidth val="65"/>
        <c:axId val="111693184"/>
        <c:axId val="111744128"/>
      </c:barChart>
      <c:catAx>
        <c:axId val="1116931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44128"/>
        <c:crosses val="autoZero"/>
        <c:auto val="1"/>
        <c:lblAlgn val="ctr"/>
        <c:lblOffset val="100"/>
      </c:catAx>
      <c:valAx>
        <c:axId val="111744128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69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Prijave</a:t>
            </a:r>
            <a:r>
              <a:rPr lang="en-US" baseline="0"/>
              <a:t> korupcije u zdravstvu od strane građana</a:t>
            </a:r>
            <a:endParaRPr lang="en-US"/>
          </a:p>
        </c:rich>
      </c:tx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Sheet2!$AO$3:$AO$10</c:f>
              <c:strCache>
                <c:ptCount val="8"/>
                <c:pt idx="0">
                  <c:v>Traženje mita od strane lekara</c:v>
                </c:pt>
                <c:pt idx="1">
                  <c:v>Traženje mita od strane drugih zaposlenih u zdravstvu</c:v>
                </c:pt>
                <c:pt idx="2">
                  <c:v>Postupanje zaposlenih u zdravstvu</c:v>
                </c:pt>
                <c:pt idx="3">
                  <c:v>Javne nabavke u zdravstvu</c:v>
                </c:pt>
                <c:pt idx="4">
                  <c:v>Liste</c:v>
                </c:pt>
                <c:pt idx="5">
                  <c:v>Postupanje zaštitnika prava pacijenata</c:v>
                </c:pt>
                <c:pt idx="6">
                  <c:v>Konkursi</c:v>
                </c:pt>
                <c:pt idx="7">
                  <c:v>Ostalo</c:v>
                </c:pt>
              </c:strCache>
            </c:strRef>
          </c:cat>
          <c:val>
            <c:numRef>
              <c:f>Sheet2!$AP$3:$AP$10</c:f>
              <c:numCache>
                <c:formatCode>General</c:formatCode>
                <c:ptCount val="8"/>
                <c:pt idx="0">
                  <c:v>11</c:v>
                </c:pt>
                <c:pt idx="1">
                  <c:v>13</c:v>
                </c:pt>
                <c:pt idx="2">
                  <c:v>26</c:v>
                </c:pt>
                <c:pt idx="3">
                  <c:v>20</c:v>
                </c:pt>
                <c:pt idx="4">
                  <c:v>14</c:v>
                </c:pt>
                <c:pt idx="5">
                  <c:v>7</c:v>
                </c:pt>
                <c:pt idx="6">
                  <c:v>15</c:v>
                </c:pt>
                <c:pt idx="7">
                  <c:v>42</c:v>
                </c:pt>
              </c:numCache>
            </c:numRef>
          </c:val>
        </c:ser>
        <c:dLbls>
          <c:showVal val="1"/>
        </c:dLbls>
        <c:gapWidth val="182"/>
        <c:overlap val="-50"/>
        <c:axId val="111817856"/>
        <c:axId val="111819392"/>
      </c:barChart>
      <c:catAx>
        <c:axId val="111817856"/>
        <c:scaling>
          <c:orientation val="minMax"/>
        </c:scaling>
        <c:axPos val="l"/>
        <c:majorGridlines>
          <c:spPr>
            <a:ln w="9525" cap="flat" cmpd="sng" algn="ctr">
              <a:gradFill>
                <a:gsLst>
                  <a:gs pos="0">
                    <a:schemeClr val="dk1">
                      <a:lumMod val="65000"/>
                      <a:lumOff val="35000"/>
                    </a:schemeClr>
                  </a:gs>
                  <a:gs pos="100000">
                    <a:schemeClr val="dk1">
                      <a:lumMod val="75000"/>
                      <a:lumOff val="25000"/>
                    </a:schemeClr>
                  </a:gs>
                </a:gsLst>
                <a:lin ang="108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819392"/>
        <c:crosses val="autoZero"/>
        <c:auto val="1"/>
        <c:lblAlgn val="ctr"/>
        <c:lblOffset val="100"/>
      </c:catAx>
      <c:valAx>
        <c:axId val="111819392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0">
                    <a:schemeClr val="dk1">
                      <a:lumMod val="65000"/>
                      <a:lumOff val="35000"/>
                    </a:schemeClr>
                  </a:gs>
                  <a:gs pos="100000">
                    <a:schemeClr val="dk1">
                      <a:lumMod val="75000"/>
                      <a:lumOff val="25000"/>
                    </a:schemeClr>
                  </a:gs>
                </a:gsLst>
                <a:lin ang="108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81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9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dk1">
                <a:lumMod val="65000"/>
                <a:lumOff val="35000"/>
              </a:schemeClr>
            </a:gs>
            <a:gs pos="100000">
              <a:schemeClr val="dk1">
                <a:lumMod val="75000"/>
                <a:lumOff val="25000"/>
              </a:schemeClr>
            </a:gs>
          </a:gsLst>
          <a:lin ang="10800000" scaled="0"/>
        </a:gradFill>
        <a:round/>
      </a:ln>
      <a:effectLst/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5217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5217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42A09A-6FEB-4382-A21B-5426FA11B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2516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pic>
        <p:nvPicPr>
          <p:cNvPr id="68" name="Picture 71" descr="ts-logo-izb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6454775"/>
            <a:ext cx="1981200" cy="4032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338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8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FB431-CAB7-4338-B700-47835296B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5D95C-C0D7-4841-897B-CDB60B9B8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8309A-0DC3-436B-B4FE-7400438D5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53195-FEA0-475E-91AA-A9D5A6E4B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E4D78-F07C-4A3D-B740-6C90969CD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E81CA-D1A1-48F8-A780-2A3F83CEE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0E887-74EF-437F-A092-F2D69F9EA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2D075-27F5-455E-ADAA-55A13BD21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2309A-738F-434F-839D-88F05988A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6E4A7-9520-4AF1-AE41-45BF5AC96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5E9F9-233E-4782-82BF-04F3B7B4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277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277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278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8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9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280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0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1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8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282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82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6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283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83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83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83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3283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83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83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83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83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1453F2C-43F6-4DB4-8462-ADC4B7A8C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72" descr="ts-logo-izbo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77000" y="6454775"/>
            <a:ext cx="1981200" cy="4032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avetovaliste@transparentnost.org.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avetovaliste@transparentnost.org.r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it.rs/" TargetMode="External"/><Relationship Id="rId2" Type="http://schemas.openxmlformats.org/officeDocument/2006/relationships/hyperlink" Target="http://www.bum-becej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92275"/>
            <a:ext cx="7772400" cy="219392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3600" dirty="0" smtClean="0"/>
              <a:t>Antikorupcijsko pravno savetovalište – ALAC (Advocacy and Legal Advice Center)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dirty="0" smtClean="0"/>
              <a:t>18. 11. 2015. </a:t>
            </a:r>
            <a:r>
              <a:rPr lang="en-US" sz="2800" dirty="0" err="1" smtClean="0"/>
              <a:t>godine</a:t>
            </a:r>
            <a:r>
              <a:rPr lang="en-US" sz="2800" dirty="0" smtClean="0"/>
              <a:t>, Beograd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1400" dirty="0" err="1"/>
              <a:t>Konferencija</a:t>
            </a:r>
            <a:r>
              <a:rPr lang="en-US" sz="1400" dirty="0"/>
              <a:t> se </a:t>
            </a:r>
            <a:r>
              <a:rPr lang="en-US" sz="1400" dirty="0" err="1"/>
              <a:t>organizuje</a:t>
            </a:r>
            <a:r>
              <a:rPr lang="en-US" sz="1400" dirty="0"/>
              <a:t> u </a:t>
            </a:r>
            <a:r>
              <a:rPr lang="en-US" sz="1400" dirty="0" err="1"/>
              <a:t>okviru</a:t>
            </a:r>
            <a:r>
              <a:rPr lang="en-US" sz="1400" dirty="0"/>
              <a:t> </a:t>
            </a:r>
            <a:r>
              <a:rPr lang="en-US" sz="1400" dirty="0" err="1"/>
              <a:t>projekata</a:t>
            </a:r>
            <a:r>
              <a:rPr lang="en-US" sz="1400" dirty="0"/>
              <a:t>: „</a:t>
            </a:r>
            <a:r>
              <a:rPr lang="en-US" sz="1400" dirty="0" err="1"/>
              <a:t>Antikorupcijsko</a:t>
            </a:r>
            <a:r>
              <a:rPr lang="en-US" sz="1400" dirty="0"/>
              <a:t> </a:t>
            </a:r>
            <a:r>
              <a:rPr lang="en-US" sz="1400" dirty="0" err="1"/>
              <a:t>savetovalište</a:t>
            </a:r>
            <a:r>
              <a:rPr lang="en-US" sz="1400" dirty="0"/>
              <a:t> - ALAC“ </a:t>
            </a:r>
            <a:r>
              <a:rPr lang="en-US" sz="1400" dirty="0" err="1"/>
              <a:t>koji</a:t>
            </a:r>
            <a:r>
              <a:rPr lang="en-US" sz="1400" dirty="0"/>
              <a:t> </a:t>
            </a:r>
            <a:r>
              <a:rPr lang="en-US" sz="1400" dirty="0" err="1"/>
              <a:t>sprovodi</a:t>
            </a:r>
            <a:r>
              <a:rPr lang="en-US" sz="1400" dirty="0"/>
              <a:t> Transparentnost Srbija </a:t>
            </a:r>
            <a:r>
              <a:rPr lang="en-US" sz="1400" dirty="0" err="1"/>
              <a:t>zahvaljujući</a:t>
            </a:r>
            <a:r>
              <a:rPr lang="en-US" sz="1400" dirty="0"/>
              <a:t> </a:t>
            </a:r>
            <a:r>
              <a:rPr lang="en-US" sz="1400" dirty="0" err="1"/>
              <a:t>podršci</a:t>
            </a:r>
            <a:r>
              <a:rPr lang="en-US" sz="1400" dirty="0"/>
              <a:t> </a:t>
            </a:r>
            <a:r>
              <a:rPr lang="en-US" sz="1400" dirty="0" err="1"/>
              <a:t>Delegacije</a:t>
            </a:r>
            <a:r>
              <a:rPr lang="en-US" sz="1400" dirty="0"/>
              <a:t> </a:t>
            </a:r>
            <a:r>
              <a:rPr lang="en-US" sz="1400" dirty="0" err="1"/>
              <a:t>Evropske</a:t>
            </a:r>
            <a:r>
              <a:rPr lang="en-US" sz="1400" dirty="0"/>
              <a:t> </a:t>
            </a:r>
            <a:r>
              <a:rPr lang="en-US" sz="1400" dirty="0" err="1"/>
              <a:t>Unije</a:t>
            </a:r>
            <a:r>
              <a:rPr lang="en-US" sz="1400" dirty="0"/>
              <a:t> u </a:t>
            </a:r>
            <a:r>
              <a:rPr lang="en-US" sz="1400" dirty="0" err="1"/>
              <a:t>Republici</a:t>
            </a:r>
            <a:r>
              <a:rPr lang="en-US" sz="1400" dirty="0"/>
              <a:t> </a:t>
            </a:r>
            <a:r>
              <a:rPr lang="en-US" sz="1400" dirty="0" err="1"/>
              <a:t>Srbiji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Ministarstva</a:t>
            </a:r>
            <a:r>
              <a:rPr lang="en-US" sz="1400" dirty="0"/>
              <a:t> </a:t>
            </a:r>
            <a:r>
              <a:rPr lang="en-US" sz="1400" dirty="0" err="1"/>
              <a:t>spoljnih</a:t>
            </a:r>
            <a:r>
              <a:rPr lang="en-US" sz="1400" dirty="0"/>
              <a:t> </a:t>
            </a:r>
            <a:r>
              <a:rPr lang="en-US" sz="1400" dirty="0" err="1"/>
              <a:t>poslova</a:t>
            </a:r>
            <a:r>
              <a:rPr lang="en-US" sz="1400" dirty="0"/>
              <a:t> </a:t>
            </a:r>
            <a:r>
              <a:rPr lang="en-US" sz="1400" dirty="0" err="1"/>
              <a:t>Nemačke</a:t>
            </a:r>
            <a:r>
              <a:rPr lang="en-US" sz="1400" dirty="0"/>
              <a:t> -  </a:t>
            </a:r>
            <a:r>
              <a:rPr lang="en-US" sz="1400" dirty="0" err="1"/>
              <a:t>Pakt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stabilnost</a:t>
            </a:r>
            <a:r>
              <a:rPr lang="en-US" sz="1400" dirty="0"/>
              <a:t> u </a:t>
            </a:r>
            <a:r>
              <a:rPr lang="en-US" sz="1400" dirty="0" err="1"/>
              <a:t>jugoistočnoj</a:t>
            </a:r>
            <a:r>
              <a:rPr lang="en-US" sz="1400" dirty="0"/>
              <a:t> </a:t>
            </a:r>
            <a:r>
              <a:rPr lang="en-US" sz="1400" dirty="0" err="1"/>
              <a:t>Evropi</a:t>
            </a:r>
            <a:r>
              <a:rPr lang="en-US" sz="1400" dirty="0"/>
              <a:t>  </a:t>
            </a:r>
          </a:p>
          <a:p>
            <a:pPr eaLnBrk="1" hangingPunct="1">
              <a:defRPr/>
            </a:pPr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5562600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562600"/>
            <a:ext cx="1828800" cy="50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ALAC 2015- </a:t>
            </a:r>
            <a:r>
              <a:rPr lang="en-US" sz="3600" dirty="0" err="1" smtClean="0"/>
              <a:t>Zdravstvo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72478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207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Antikorupcijsko savetovalište ALAC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C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r-Latn-C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godina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sr-Latn-CS" dirty="0" smtClean="0"/>
              <a:t>   </a:t>
            </a:r>
            <a:r>
              <a:rPr lang="sr-Latn-CS" sz="2800" dirty="0" smtClean="0"/>
              <a:t>Karakteristike:</a:t>
            </a:r>
          </a:p>
          <a:p>
            <a:pPr>
              <a:defRPr/>
            </a:pPr>
            <a:r>
              <a:rPr lang="sr-Latn-CS" sz="2800" dirty="0" smtClean="0"/>
              <a:t>2</a:t>
            </a:r>
            <a:r>
              <a:rPr lang="en-US" sz="2800" dirty="0" smtClean="0"/>
              <a:t>148</a:t>
            </a:r>
            <a:r>
              <a:rPr lang="sr-Latn-CS" sz="2800" dirty="0" smtClean="0"/>
              <a:t> poziva u 201</a:t>
            </a:r>
            <a:r>
              <a:rPr lang="en-US" sz="2800" dirty="0" smtClean="0"/>
              <a:t>5</a:t>
            </a:r>
            <a:r>
              <a:rPr lang="sr-Latn-CS" sz="2800" dirty="0" smtClean="0"/>
              <a:t>. godini</a:t>
            </a:r>
          </a:p>
          <a:p>
            <a:pPr>
              <a:defRPr/>
            </a:pPr>
            <a:r>
              <a:rPr lang="en-US" sz="2800" dirty="0" smtClean="0"/>
              <a:t>15</a:t>
            </a:r>
            <a:r>
              <a:rPr lang="sr-Latn-CS" sz="2800" dirty="0" smtClean="0"/>
              <a:t>% više poziva i obraćanja savetovalištu u odnosu na prethodnu godinu </a:t>
            </a:r>
          </a:p>
          <a:p>
            <a:pPr>
              <a:defRPr/>
            </a:pPr>
            <a:r>
              <a:rPr lang="sr-Latn-CS" sz="2800" dirty="0" smtClean="0"/>
              <a:t>Manji broj pokrenutih slučajeva</a:t>
            </a:r>
          </a:p>
          <a:p>
            <a:pPr>
              <a:defRPr/>
            </a:pPr>
            <a:r>
              <a:rPr lang="sr-Latn-CS" sz="2800" dirty="0" smtClean="0"/>
              <a:t>Oko </a:t>
            </a:r>
            <a:r>
              <a:rPr lang="en-US" sz="2800" dirty="0" smtClean="0"/>
              <a:t>800</a:t>
            </a:r>
            <a:r>
              <a:rPr lang="sr-Latn-CS" sz="2800" dirty="0" smtClean="0"/>
              <a:t> slučajeva iz prethodnih godina su i dalje otvoreni</a:t>
            </a:r>
          </a:p>
          <a:p>
            <a:pPr>
              <a:defRPr/>
            </a:pPr>
            <a:endParaRPr lang="sr-Latn-CS" dirty="0" smtClean="0"/>
          </a:p>
          <a:p>
            <a:pPr>
              <a:defRPr/>
            </a:pPr>
            <a:endParaRPr lang="en-US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dirty="0" smtClean="0"/>
              <a:t>Antikorupcijsko savetovalište ALAC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r-Latn-CS" sz="2400" dirty="0" smtClean="0"/>
              <a:t>Besplatna pravna pomoć građanima koji se osećaju kao žrtve korupcije ili koji imaju saznanja za koruptivna ponašanja</a:t>
            </a:r>
          </a:p>
          <a:p>
            <a:pPr>
              <a:defRPr/>
            </a:pPr>
            <a:r>
              <a:rPr lang="sr-Latn-CS" sz="2400" dirty="0" smtClean="0"/>
              <a:t>P</a:t>
            </a:r>
            <a:r>
              <a:rPr lang="vi-VN" sz="2400" dirty="0" smtClean="0"/>
              <a:t>oseban telefonski broj </a:t>
            </a:r>
            <a:r>
              <a:rPr lang="vi-VN" sz="2400" b="1" dirty="0" smtClean="0"/>
              <a:t>0800 - 081 - 081</a:t>
            </a:r>
            <a:r>
              <a:rPr lang="vi-VN" sz="2400" dirty="0" smtClean="0"/>
              <a:t>, radnim danima od </a:t>
            </a:r>
            <a:r>
              <a:rPr lang="sr-Latn-CS" sz="2400" dirty="0" smtClean="0"/>
              <a:t>11</a:t>
            </a:r>
            <a:r>
              <a:rPr lang="vi-VN" sz="2400" dirty="0" smtClean="0"/>
              <a:t> do 15 časova </a:t>
            </a:r>
            <a:endParaRPr lang="sr-Latn-CS" sz="2400" dirty="0" smtClean="0"/>
          </a:p>
          <a:p>
            <a:pPr>
              <a:defRPr/>
            </a:pPr>
            <a:r>
              <a:rPr lang="vi-VN" sz="2400" dirty="0" smtClean="0"/>
              <a:t>Pozivi na ovaj broj su mogući sa svih brojeva fiksne telefonije iz Srbije</a:t>
            </a:r>
            <a:r>
              <a:rPr lang="sr-Latn-CS" sz="2400" dirty="0" smtClean="0"/>
              <a:t>, p</a:t>
            </a:r>
            <a:r>
              <a:rPr lang="vi-VN" sz="2400" dirty="0" smtClean="0"/>
              <a:t>otpuno su </a:t>
            </a:r>
            <a:r>
              <a:rPr lang="vi-VN" sz="2400" b="1" i="1" dirty="0" smtClean="0"/>
              <a:t>besplatni</a:t>
            </a:r>
            <a:r>
              <a:rPr lang="vi-VN" sz="2400" b="1" dirty="0" smtClean="0"/>
              <a:t> </a:t>
            </a:r>
            <a:r>
              <a:rPr lang="vi-VN" sz="2400" dirty="0" smtClean="0"/>
              <a:t>za građane</a:t>
            </a:r>
            <a:r>
              <a:rPr lang="sr-Latn-CS" sz="2400" dirty="0" smtClean="0"/>
              <a:t> </a:t>
            </a:r>
          </a:p>
          <a:p>
            <a:pPr>
              <a:defRPr/>
            </a:pPr>
            <a:r>
              <a:rPr lang="sr-Latn-CS" sz="2400" dirty="0" smtClean="0"/>
              <a:t>Mejlom: </a:t>
            </a:r>
            <a:r>
              <a:rPr lang="sr-Latn-CS" sz="2400" dirty="0" smtClean="0">
                <a:hlinkClick r:id="rId2"/>
              </a:rPr>
              <a:t>savetovaliste@transparentnost.org.rs</a:t>
            </a:r>
            <a:r>
              <a:rPr lang="sr-Latn-CS" sz="2400" dirty="0" smtClean="0"/>
              <a:t> </a:t>
            </a:r>
          </a:p>
          <a:p>
            <a:pPr>
              <a:defRPr/>
            </a:pPr>
            <a:r>
              <a:rPr lang="sr-Latn-CS" sz="2400" dirty="0" smtClean="0"/>
              <a:t>Poštom: Palmotićeva 27/2, Beograd</a:t>
            </a:r>
          </a:p>
          <a:p>
            <a:pPr>
              <a:defRPr/>
            </a:pPr>
            <a:r>
              <a:rPr lang="vi-VN" sz="2400" dirty="0" smtClean="0"/>
              <a:t>Zakazivanje sastanka sa pravnim savetnikom (savetovanje besplatno za građane)</a:t>
            </a:r>
            <a:endParaRPr lang="sr-Latn-CS" sz="2400" dirty="0" smtClean="0"/>
          </a:p>
          <a:p>
            <a:pPr>
              <a:buFont typeface="Wingdings" pitchFamily="2" charset="2"/>
              <a:buNone/>
              <a:defRPr/>
            </a:pPr>
            <a:endParaRPr lang="sr-Latn-C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Antikorupcijsko savetovalište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1800" dirty="0" smtClean="0"/>
              <a:t>U Srbiji p</a:t>
            </a:r>
            <a:r>
              <a:rPr lang="en-US" sz="1800" dirty="0" smtClean="0"/>
              <a:t>o</a:t>
            </a:r>
            <a:r>
              <a:rPr lang="sr-Latn-RS" sz="1800" dirty="0" smtClean="0"/>
              <a:t>krenuto 2006. godine </a:t>
            </a:r>
          </a:p>
          <a:p>
            <a:r>
              <a:rPr lang="sr-Latn-RS" sz="1800" dirty="0" smtClean="0"/>
              <a:t>Advocacy and Legal Advice Centre- pravna pomoć i javno zagovaranje za rešavanje problema</a:t>
            </a:r>
          </a:p>
          <a:p>
            <a:r>
              <a:rPr lang="sr-Latn-RS" sz="1800" dirty="0" smtClean="0"/>
              <a:t>ALAC aktivan u 40 zemalja širom sveta </a:t>
            </a:r>
          </a:p>
          <a:p>
            <a:r>
              <a:rPr lang="sr-Latn-RS" sz="1800" dirty="0" smtClean="0"/>
              <a:t>Mnogi građani koji se sa ovom pojavom suočavaju </a:t>
            </a:r>
            <a:r>
              <a:rPr lang="sr-Latn-RS" sz="1800" b="1" dirty="0" smtClean="0"/>
              <a:t>ne poznaju u dovoljnoj meri</a:t>
            </a:r>
            <a:r>
              <a:rPr lang="sr-Latn-RS" sz="1800" dirty="0" smtClean="0"/>
              <a:t> pravne mogućnosti koje im stoje na raspolaganju u takvim slučajevima, ili pak </a:t>
            </a:r>
            <a:r>
              <a:rPr lang="sr-Latn-RS" sz="1800" b="1" dirty="0" smtClean="0"/>
              <a:t>nemaju dovoljno poverenja</a:t>
            </a:r>
            <a:r>
              <a:rPr lang="sr-Latn-RS" sz="1800" dirty="0" smtClean="0"/>
              <a:t> u rad institucija koje bi te probleme trebalo da rešavaju.</a:t>
            </a:r>
          </a:p>
          <a:p>
            <a:r>
              <a:rPr lang="sr-Latn-RS" sz="1800" dirty="0" smtClean="0"/>
              <a:t>Cilj rada </a:t>
            </a:r>
            <a:r>
              <a:rPr lang="sr-Latn-RS" sz="1800" b="1" dirty="0" smtClean="0"/>
              <a:t>antikorupcijskog savetovališta</a:t>
            </a:r>
            <a:r>
              <a:rPr lang="sr-Latn-RS" sz="1800" dirty="0" smtClean="0"/>
              <a:t> organizacije Transparentnost – Srbija :</a:t>
            </a:r>
          </a:p>
          <a:p>
            <a:pPr>
              <a:buFontTx/>
              <a:buChar char="-"/>
            </a:pPr>
            <a:r>
              <a:rPr lang="sr-Latn-RS" sz="1800" dirty="0" smtClean="0"/>
              <a:t>povećanje učešća građana u borbi protiv korupcije, i </a:t>
            </a:r>
          </a:p>
          <a:p>
            <a:pPr>
              <a:buFontTx/>
              <a:buChar char="-"/>
            </a:pPr>
            <a:r>
              <a:rPr lang="sr-Latn-RS" sz="1800" dirty="0" smtClean="0"/>
              <a:t>povećanje kako broj prijavljenih, tako i broj rešenih slučajeva korupcije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 smtClean="0"/>
              <a:t>Antukorupcijsko savetovalište- način rada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1600" dirty="0" smtClean="0"/>
              <a:t>Savetovalište funkcioniše na sledeće načine:</a:t>
            </a:r>
            <a:endParaRPr lang="en-US" sz="1600" dirty="0" smtClean="0"/>
          </a:p>
          <a:p>
            <a:pPr>
              <a:buFontTx/>
              <a:buChar char="-"/>
            </a:pPr>
            <a:r>
              <a:rPr lang="sr-Latn-RS" sz="1600" b="1" dirty="0" smtClean="0"/>
              <a:t>Prijem poziva na poseban telefonski broj 0800 - 081 - 081, radnim danima od 11 do 15 časova.</a:t>
            </a:r>
            <a:r>
              <a:rPr lang="sr-Latn-RS" sz="1600" dirty="0" smtClean="0"/>
              <a:t> Pozivi na ovaj broj su mogući </a:t>
            </a:r>
            <a:r>
              <a:rPr lang="sr-Latn-RS" sz="1600" b="1" dirty="0" smtClean="0"/>
              <a:t>sa svih brojeva fiksne telefonije iz Srbije</a:t>
            </a:r>
            <a:r>
              <a:rPr lang="sr-Latn-RS" sz="1600" dirty="0" smtClean="0"/>
              <a:t> i potpuno su </a:t>
            </a:r>
            <a:r>
              <a:rPr lang="sr-Latn-RS" sz="1600" b="1" dirty="0" smtClean="0"/>
              <a:t>besplatni</a:t>
            </a:r>
            <a:r>
              <a:rPr lang="sr-Latn-RS" sz="1600" dirty="0" smtClean="0"/>
              <a:t> za građane, kao i pomoć koju građaninu pruža Savetovalište. Građanin koji poziva ovaj broj bira da li će ostati anoniman ili ostaviti svoje podatke..</a:t>
            </a:r>
          </a:p>
          <a:p>
            <a:pPr>
              <a:buFontTx/>
              <a:buChar char="-"/>
            </a:pPr>
            <a:r>
              <a:rPr lang="sr-Latn-RS" sz="1600" b="1" dirty="0" smtClean="0"/>
              <a:t>Primanje elektronske pošte na adresu  </a:t>
            </a:r>
            <a:r>
              <a:rPr lang="sr-Latn-RS" sz="1600" b="1" dirty="0" smtClean="0">
                <a:hlinkClick r:id="rId2"/>
              </a:rPr>
              <a:t>savetovaliste@transparentnost.org.rs</a:t>
            </a:r>
            <a:r>
              <a:rPr lang="sr-Latn-RS" sz="1600" dirty="0" smtClean="0"/>
              <a:t>  pri čemu će građani moći da izlože sporne situacije, dostave dokumentaciju i zatraže savet. Sa primljenim mejlovima postupaće se na poverljiv način.</a:t>
            </a:r>
          </a:p>
          <a:p>
            <a:pPr>
              <a:buFontTx/>
              <a:buChar char="-"/>
            </a:pPr>
            <a:r>
              <a:rPr lang="sr-Latn-RS" sz="1600" b="1" dirty="0" smtClean="0"/>
              <a:t>Primanje klasične pošte na adresu Palmotićeva br. 27, 11000 Beograd</a:t>
            </a:r>
            <a:r>
              <a:rPr lang="sr-Latn-RS" sz="1600" dirty="0" smtClean="0"/>
              <a:t>. Sa primljenim dopisima postupaće se na poverljiv način.</a:t>
            </a:r>
          </a:p>
          <a:p>
            <a:pPr>
              <a:buFontTx/>
              <a:buChar char="-"/>
            </a:pPr>
            <a:r>
              <a:rPr lang="sr-Latn-RS" sz="1600" b="1" dirty="0" smtClean="0"/>
              <a:t>Zakazivanje sastanka sa pravnim savetnikom, </a:t>
            </a:r>
            <a:r>
              <a:rPr lang="sr-Latn-RS" sz="1600" dirty="0" smtClean="0"/>
              <a:t>ukoliko za tim postoji potreba, nakon opisa problema i dostavljanja informacija o slučaju (savetovanje besplatno za građane).</a:t>
            </a:r>
            <a:endParaRPr lang="en-US" sz="1600" dirty="0" smtClean="0"/>
          </a:p>
          <a:p>
            <a:r>
              <a:rPr lang="sr-Latn-RS" sz="1600" dirty="0" smtClean="0"/>
              <a:t>Volonteri iz savetovališta će pažljivo zabeležiti spornu situaciju ili problem na koji građanin ukazuje i u najkraćem mogućem roku, nakon konsultacija sa stručnjacima, uputiti građanina na to koje korake može da preduzme, sam ili u saradnji sa Savetovalištem, kako bi se problem rešio</a:t>
            </a:r>
            <a:endParaRPr lang="en-US" sz="16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600" dirty="0" smtClean="0"/>
              <a:t>Antikorupcijsko savetovalište- mediji i partneri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000" dirty="0" smtClean="0"/>
              <a:t>Bitan element ovog projekta je i saradnja sa medijima koji su posebno angažovani na praćenju korupcije i borbe protiv korupcije u Srbiji i spremnost da o svojim problemima i javno progovore olakšamo pristup takvim medijima, kako bi se pokrenulo rešavanje korupcije - jednog od najkrupnijih problema koji tište naše društvo.</a:t>
            </a:r>
            <a:endParaRPr lang="en-US" sz="2000" dirty="0" smtClean="0"/>
          </a:p>
          <a:p>
            <a:r>
              <a:rPr lang="sr-Latn-RS" sz="2000" dirty="0" smtClean="0"/>
              <a:t>Ovaj projekat, Transparentnost Srbija sprovodi u partnerstvu sa organizacijama </a:t>
            </a:r>
          </a:p>
          <a:p>
            <a:pPr>
              <a:buFontTx/>
              <a:buChar char="-"/>
            </a:pPr>
            <a:r>
              <a:rPr lang="sr-Latn-RS" sz="2000" b="1" dirty="0" smtClean="0"/>
              <a:t>Bečejsko udruženje mladih - BUM Bečej</a:t>
            </a:r>
            <a:r>
              <a:rPr lang="sr-Latn-RS" sz="2000" dirty="0" smtClean="0"/>
              <a:t> (</a:t>
            </a:r>
            <a:r>
              <a:rPr lang="sr-Latn-RS" sz="2000" dirty="0" smtClean="0">
                <a:hlinkClick r:id="rId2"/>
              </a:rPr>
              <a:t>http://www.bum-becej.org/</a:t>
            </a:r>
            <a:r>
              <a:rPr lang="sr-Latn-RS" sz="2000" dirty="0" smtClean="0"/>
              <a:t>) i </a:t>
            </a:r>
          </a:p>
          <a:p>
            <a:pPr>
              <a:buFontTx/>
              <a:buChar char="-"/>
            </a:pPr>
            <a:r>
              <a:rPr lang="sr-Latn-RS" sz="2000" b="1" dirty="0" smtClean="0"/>
              <a:t>Centrom za društvene inovacije – NIIT Niš</a:t>
            </a:r>
            <a:r>
              <a:rPr lang="sr-Latn-RS" sz="2000" dirty="0" smtClean="0"/>
              <a:t> (</a:t>
            </a:r>
            <a:r>
              <a:rPr lang="sr-Latn-RS" sz="2000" dirty="0" smtClean="0">
                <a:hlinkClick r:id="rId3"/>
              </a:rPr>
              <a:t>http://www.niit.rs/</a:t>
            </a:r>
            <a:r>
              <a:rPr lang="sr-Latn-RS" sz="2000" dirty="0" smtClean="0"/>
              <a:t>) u kojima će Antikorupcijsko savetovalište za građane započeti sa radom od 28. februara 2015. godine.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ALAC 2015- </a:t>
            </a:r>
            <a:r>
              <a:rPr lang="en-US" sz="3200" dirty="0" err="1" smtClean="0"/>
              <a:t>obraćanja</a:t>
            </a:r>
            <a:r>
              <a:rPr lang="en-US" sz="3200" dirty="0" smtClean="0"/>
              <a:t> </a:t>
            </a:r>
            <a:r>
              <a:rPr lang="en-US" sz="3200" dirty="0" err="1" smtClean="0"/>
              <a:t>savetovalištu</a:t>
            </a:r>
            <a:endParaRPr lang="en-US" sz="32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82729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259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ALAC 2015- </a:t>
            </a:r>
            <a:r>
              <a:rPr lang="sr-Latn-RS" sz="2800" dirty="0" smtClean="0"/>
              <a:t>Odnos primljenih poziva i pokrenutih slučajeva</a:t>
            </a:r>
            <a:r>
              <a:rPr lang="en-US" sz="2800" dirty="0" smtClean="0"/>
              <a:t> u </a:t>
            </a:r>
            <a:r>
              <a:rPr lang="en-US" sz="2800" dirty="0" err="1" smtClean="0"/>
              <a:t>vezi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korupcijom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064837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ALAC 2015- </a:t>
            </a:r>
            <a:r>
              <a:rPr lang="en-US" sz="3200" dirty="0" err="1" smtClean="0"/>
              <a:t>pokrenuti</a:t>
            </a:r>
            <a:r>
              <a:rPr lang="en-US" sz="3200" dirty="0" smtClean="0"/>
              <a:t> </a:t>
            </a:r>
            <a:r>
              <a:rPr lang="en-US" sz="3200" dirty="0" err="1" smtClean="0"/>
              <a:t>slučajevi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52102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1901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Antikorupcijsko</a:t>
            </a:r>
            <a:r>
              <a:rPr lang="en-US" sz="3200" dirty="0" smtClean="0"/>
              <a:t> </a:t>
            </a:r>
            <a:r>
              <a:rPr lang="en-US" sz="3200" dirty="0" err="1" smtClean="0"/>
              <a:t>savetovalište</a:t>
            </a:r>
            <a:r>
              <a:rPr lang="en-US" sz="3200" dirty="0" smtClean="0"/>
              <a:t> 2015. </a:t>
            </a:r>
            <a:r>
              <a:rPr lang="en-US" sz="3200" dirty="0" err="1" smtClean="0"/>
              <a:t>godine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00715257"/>
              </p:ext>
            </p:extLst>
          </p:nvPr>
        </p:nvGraphicFramePr>
        <p:xfrm>
          <a:off x="457200" y="1600200"/>
          <a:ext cx="784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9850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ALAC 2015- </a:t>
            </a:r>
            <a:r>
              <a:rPr lang="en-US" sz="3200" dirty="0" err="1" smtClean="0"/>
              <a:t>Pravosuđe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81192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4083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ipp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1895</TotalTime>
  <Words>416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Ripple</vt:lpstr>
      <vt:lpstr>Antikorupcijsko pravno savetovalište – ALAC (Advocacy and Legal Advice Center) 18. 11. 2015. godine, Beograd</vt:lpstr>
      <vt:lpstr>Antikorupcijsko savetovalište</vt:lpstr>
      <vt:lpstr>Antukorupcijsko savetovalište- način rada</vt:lpstr>
      <vt:lpstr>Antikorupcijsko savetovalište- mediji i partneri</vt:lpstr>
      <vt:lpstr>ALAC 2015- obraćanja savetovalištu</vt:lpstr>
      <vt:lpstr>ALAC 2015- Odnos primljenih poziva i pokrenutih slučajeva u vezi sa korupcijom</vt:lpstr>
      <vt:lpstr>ALAC 2015- pokrenuti slučajevi</vt:lpstr>
      <vt:lpstr>Antikorupcijsko savetovalište 2015. godine</vt:lpstr>
      <vt:lpstr>ALAC 2015- Pravosuđe </vt:lpstr>
      <vt:lpstr>ALAC 2015- Zdravstvo</vt:lpstr>
      <vt:lpstr>Antikorupcijsko savetovalište ALAC  2015. godina</vt:lpstr>
      <vt:lpstr>Antikorupcijsko savetovalište ALAC</vt:lpstr>
    </vt:vector>
  </TitlesOfParts>
  <Company>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 пословник Народне скупштине – битне одредбе са становишта борбе против корупције</dc:title>
  <dc:creator>Nemanja</dc:creator>
  <cp:lastModifiedBy>TSwork</cp:lastModifiedBy>
  <cp:revision>144</cp:revision>
  <dcterms:created xsi:type="dcterms:W3CDTF">2010-09-01T03:29:34Z</dcterms:created>
  <dcterms:modified xsi:type="dcterms:W3CDTF">2015-11-17T07:56:36Z</dcterms:modified>
</cp:coreProperties>
</file>