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3172572178477696E-2"/>
          <c:y val="0.48573132391935181"/>
          <c:w val="0.91602495868572043"/>
          <c:h val="0.43715646813727865"/>
        </c:manualLayout>
      </c:layout>
      <c:barChart>
        <c:barDir val="col"/>
        <c:grouping val="clustered"/>
        <c:ser>
          <c:idx val="0"/>
          <c:order val="0"/>
          <c:cat>
            <c:strRef>
              <c:f>Sheet1!$B$4:$B$8</c:f>
              <c:strCache>
                <c:ptCount val="5"/>
                <c:pt idx="0">
                  <c:v>U poslednjih 30 dana  </c:v>
                </c:pt>
                <c:pt idx="1">
                  <c:v>U poslednja tri meseca  </c:v>
                </c:pt>
                <c:pt idx="2">
                  <c:v>Ranije tokom 2015  </c:v>
                </c:pt>
                <c:pt idx="3">
                  <c:v>U 2014. i 2013</c:v>
                </c:pt>
                <c:pt idx="4">
                  <c:v>Nije poznato  </c:v>
                </c:pt>
              </c:strCache>
            </c:strRef>
          </c:cat>
          <c:val>
            <c:numRef>
              <c:f>Sheet1!$C$4:$C$8</c:f>
              <c:numCache>
                <c:formatCode>General</c:formatCode>
                <c:ptCount val="5"/>
                <c:pt idx="0">
                  <c:v>33</c:v>
                </c:pt>
                <c:pt idx="1">
                  <c:v>25</c:v>
                </c:pt>
                <c:pt idx="2">
                  <c:v>64</c:v>
                </c:pt>
                <c:pt idx="3">
                  <c:v>27</c:v>
                </c:pt>
                <c:pt idx="4">
                  <c:v>20</c:v>
                </c:pt>
              </c:numCache>
            </c:numRef>
          </c:val>
        </c:ser>
        <c:axId val="40470784"/>
        <c:axId val="40550400"/>
      </c:barChart>
      <c:catAx>
        <c:axId val="40470784"/>
        <c:scaling>
          <c:orientation val="minMax"/>
        </c:scaling>
        <c:axPos val="b"/>
        <c:tickLblPos val="nextTo"/>
        <c:crossAx val="40550400"/>
        <c:crosses val="autoZero"/>
        <c:auto val="1"/>
        <c:lblAlgn val="ctr"/>
        <c:lblOffset val="100"/>
      </c:catAx>
      <c:valAx>
        <c:axId val="40550400"/>
        <c:scaling>
          <c:orientation val="minMax"/>
        </c:scaling>
        <c:axPos val="l"/>
        <c:majorGridlines/>
        <c:numFmt formatCode="General" sourceLinked="1"/>
        <c:tickLblPos val="nextTo"/>
        <c:crossAx val="40470784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7.3880383007679601E-2"/>
                  <c:y val="0.14029853978037382"/>
                </c:manualLayout>
              </c:layout>
              <c:showPercent val="1"/>
            </c:dLbl>
            <c:dLbl>
              <c:idx val="1"/>
              <c:layout>
                <c:manualLayout>
                  <c:x val="-9.7031447457956638E-2"/>
                  <c:y val="-4.3982242011258159E-2"/>
                </c:manualLayout>
              </c:layout>
              <c:showPercent val="1"/>
            </c:dLbl>
            <c:dLbl>
              <c:idx val="2"/>
              <c:layout>
                <c:manualLayout>
                  <c:x val="3.603838582677165E-2"/>
                  <c:y val="-0.20486358372792707"/>
                </c:manualLayout>
              </c:layout>
              <c:showPercent val="1"/>
            </c:dLbl>
            <c:dLbl>
              <c:idx val="3"/>
              <c:layout>
                <c:manualLayout>
                  <c:x val="0.1162558326042578"/>
                  <c:y val="6.6354939269278157E-2"/>
                </c:manualLayout>
              </c:layout>
              <c:showPercent val="1"/>
            </c:dLbl>
            <c:dLbl>
              <c:idx val="4"/>
              <c:layout>
                <c:manualLayout>
                  <c:x val="5.4959171770195395E-2"/>
                  <c:y val="0.17027470175960344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Sheet1!$C$6:$C$10</c:f>
              <c:strCache>
                <c:ptCount val="5"/>
                <c:pt idx="0">
                  <c:v>U poslednjih 30 dana</c:v>
                </c:pt>
                <c:pt idx="1">
                  <c:v>U poslednja tri meseca</c:v>
                </c:pt>
                <c:pt idx="2">
                  <c:v>Ranije tokom 2015</c:v>
                </c:pt>
                <c:pt idx="3">
                  <c:v>U 2014. i 2013.</c:v>
                </c:pt>
                <c:pt idx="4">
                  <c:v>Nije poznato</c:v>
                </c:pt>
              </c:strCache>
            </c:strRef>
          </c:cat>
          <c:val>
            <c:numRef>
              <c:f>Sheet1!$E$6:$E$10</c:f>
              <c:numCache>
                <c:formatCode>0</c:formatCode>
                <c:ptCount val="5"/>
                <c:pt idx="0">
                  <c:v>19.526627218934912</c:v>
                </c:pt>
                <c:pt idx="1">
                  <c:v>14.792899408284024</c:v>
                </c:pt>
                <c:pt idx="2">
                  <c:v>37.869822485207102</c:v>
                </c:pt>
                <c:pt idx="3">
                  <c:v>15.976331360946746</c:v>
                </c:pt>
                <c:pt idx="4">
                  <c:v>11.834319526627219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2826570943337965"/>
          <c:y val="0.10564782086553327"/>
          <c:w val="0.21487154546858114"/>
          <c:h val="0.76742775658339102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Sheet1!$B$17:$B$19</c:f>
              <c:strCache>
                <c:ptCount val="3"/>
                <c:pt idx="0">
                  <c:v>Odluka o završnom računu za celu godinu  </c:v>
                </c:pt>
                <c:pt idx="1">
                  <c:v>Podaci o izvršenju za deo godine  </c:v>
                </c:pt>
                <c:pt idx="2">
                  <c:v>Nema podataka  </c:v>
                </c:pt>
              </c:strCache>
            </c:strRef>
          </c:cat>
          <c:val>
            <c:numRef>
              <c:f>Sheet1!$C$17:$C$19</c:f>
              <c:numCache>
                <c:formatCode>General</c:formatCode>
                <c:ptCount val="3"/>
                <c:pt idx="0">
                  <c:v>11</c:v>
                </c:pt>
                <c:pt idx="1">
                  <c:v>15</c:v>
                </c:pt>
                <c:pt idx="2">
                  <c:v>143</c:v>
                </c:pt>
              </c:numCache>
            </c:numRef>
          </c:val>
        </c:ser>
        <c:axId val="40615936"/>
        <c:axId val="40617472"/>
      </c:barChart>
      <c:catAx>
        <c:axId val="40615936"/>
        <c:scaling>
          <c:orientation val="minMax"/>
        </c:scaling>
        <c:axPos val="b"/>
        <c:tickLblPos val="nextTo"/>
        <c:crossAx val="40617472"/>
        <c:crosses val="autoZero"/>
        <c:auto val="1"/>
        <c:lblAlgn val="ctr"/>
        <c:lblOffset val="100"/>
      </c:catAx>
      <c:valAx>
        <c:axId val="40617472"/>
        <c:scaling>
          <c:orientation val="minMax"/>
        </c:scaling>
        <c:axPos val="l"/>
        <c:majorGridlines/>
        <c:numFmt formatCode="General" sourceLinked="1"/>
        <c:tickLblPos val="nextTo"/>
        <c:crossAx val="4061593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Sheet1!$B$28:$B$30</c:f>
              <c:strCache>
                <c:ptCount val="3"/>
                <c:pt idx="0">
                  <c:v>Veći nivo detaljnosti  </c:v>
                </c:pt>
                <c:pt idx="1">
                  <c:v>Osnovni podaci  </c:v>
                </c:pt>
                <c:pt idx="2">
                  <c:v>Nije prikazano  </c:v>
                </c:pt>
              </c:strCache>
            </c:strRef>
          </c:cat>
          <c:val>
            <c:numRef>
              <c:f>Sheet1!$C$28:$C$30</c:f>
              <c:numCache>
                <c:formatCode>General</c:formatCode>
                <c:ptCount val="3"/>
                <c:pt idx="0">
                  <c:v>78</c:v>
                </c:pt>
                <c:pt idx="1">
                  <c:v>11</c:v>
                </c:pt>
                <c:pt idx="2">
                  <c:v>80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6DB2B-4DC3-4025-B537-A0D00E2E3F76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96AFD-9382-4D27-AE56-21F31EA255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A223-53FD-45E6-A653-5B7EB29622D7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3CD6-CADF-42D3-B0B7-895D699A94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Javnost budžetskih informacija na lokalnom nivou</a:t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sr-Latn-RS" dirty="0" smtClean="0"/>
              <a:t>Istraživanje je sprovedeno u</a:t>
            </a:r>
            <a:r>
              <a:rPr lang="en-US" dirty="0" smtClean="0"/>
              <a:t>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projekta</a:t>
            </a:r>
            <a:r>
              <a:rPr lang="en-US" dirty="0" smtClean="0"/>
              <a:t>: „</a:t>
            </a:r>
            <a:r>
              <a:rPr lang="en-US" dirty="0" err="1" smtClean="0"/>
              <a:t>Antikorupcijsko</a:t>
            </a:r>
            <a:r>
              <a:rPr lang="en-US" dirty="0" smtClean="0"/>
              <a:t> </a:t>
            </a:r>
            <a:r>
              <a:rPr lang="en-US" dirty="0" err="1" smtClean="0"/>
              <a:t>savetovalište</a:t>
            </a:r>
            <a:r>
              <a:rPr lang="en-US" dirty="0" smtClean="0"/>
              <a:t> - ALAC“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sprovodi</a:t>
            </a:r>
            <a:r>
              <a:rPr lang="en-US" dirty="0" smtClean="0"/>
              <a:t> </a:t>
            </a:r>
            <a:r>
              <a:rPr lang="en-US" dirty="0" err="1" smtClean="0"/>
              <a:t>Transparentnost</a:t>
            </a:r>
            <a:r>
              <a:rPr lang="en-US" dirty="0" smtClean="0"/>
              <a:t> </a:t>
            </a:r>
            <a:r>
              <a:rPr lang="en-US" dirty="0" err="1" smtClean="0"/>
              <a:t>Srbija</a:t>
            </a:r>
            <a:r>
              <a:rPr lang="en-US" dirty="0" smtClean="0"/>
              <a:t> </a:t>
            </a:r>
            <a:r>
              <a:rPr lang="en-US" dirty="0" err="1" smtClean="0"/>
              <a:t>zahvaljujući</a:t>
            </a:r>
            <a:r>
              <a:rPr lang="en-US" dirty="0" smtClean="0"/>
              <a:t> </a:t>
            </a:r>
            <a:r>
              <a:rPr lang="en-US" dirty="0" err="1" smtClean="0"/>
              <a:t>podršci</a:t>
            </a:r>
            <a:r>
              <a:rPr lang="en-US" dirty="0" smtClean="0"/>
              <a:t> </a:t>
            </a:r>
            <a:r>
              <a:rPr lang="en-US" dirty="0" err="1" smtClean="0"/>
              <a:t>Delegacije</a:t>
            </a:r>
            <a:r>
              <a:rPr lang="en-US" dirty="0" smtClean="0"/>
              <a:t> </a:t>
            </a:r>
            <a:r>
              <a:rPr lang="en-US" dirty="0" err="1" smtClean="0"/>
              <a:t>Evropske</a:t>
            </a:r>
            <a:r>
              <a:rPr lang="en-US" dirty="0" smtClean="0"/>
              <a:t> </a:t>
            </a:r>
            <a:r>
              <a:rPr lang="en-US" dirty="0" err="1" smtClean="0"/>
              <a:t>Unije</a:t>
            </a:r>
            <a:r>
              <a:rPr lang="en-US" dirty="0" smtClean="0"/>
              <a:t> u </a:t>
            </a:r>
            <a:r>
              <a:rPr lang="en-US" dirty="0" err="1" smtClean="0"/>
              <a:t>Republici</a:t>
            </a:r>
            <a:r>
              <a:rPr lang="en-US" dirty="0" smtClean="0"/>
              <a:t> </a:t>
            </a:r>
            <a:r>
              <a:rPr lang="en-US" dirty="0" err="1" smtClean="0"/>
              <a:t>Srbiji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715000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Ažuriranje informatora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1447800"/>
          <a:ext cx="54102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932"/>
                <a:gridCol w="1742268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Period ažuriranja informatora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Br. opština/gradova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U poslednjih 30 dana</a:t>
                      </a:r>
                      <a:r>
                        <a:rPr lang="sr-Cyrl-R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U poslednja tri meseca</a:t>
                      </a:r>
                      <a:r>
                        <a:rPr lang="sr-Cyrl-R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Ranije tokom 2015</a:t>
                      </a:r>
                      <a:r>
                        <a:rPr lang="sr-Cyrl-R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U</a:t>
                      </a:r>
                      <a:r>
                        <a:rPr lang="sr-Latn-RS" baseline="0" dirty="0" smtClean="0"/>
                        <a:t> 2014. i 2013.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Nije poznato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11988" y="1998453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1" descr="ts-logo-izb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6477000"/>
            <a:ext cx="1347788" cy="27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Ažuriranje informatora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752600"/>
          <a:ext cx="6477000" cy="358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Izvršenje budžeta u prethodnoj godini (2014):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dirty="0"/>
              <a:t> 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09800" y="1676400"/>
          <a:ext cx="4800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P</a:t>
                      </a:r>
                      <a:r>
                        <a:rPr lang="en-US" dirty="0" smtClean="0"/>
                        <a:t>o</a:t>
                      </a:r>
                      <a:r>
                        <a:rPr lang="sr-Latn-RS" dirty="0" smtClean="0"/>
                        <a:t>daci o izvršenju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Br. opština/gradova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Odluka o završnom računu za celu godinu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Podaci o izvršenju za deo godine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Nema podataka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143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447800" y="4267200"/>
          <a:ext cx="60198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1" descr="ts-logo-izb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6324600"/>
            <a:ext cx="1576388" cy="3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Usvojen budžet za tekuću godinu (2015)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1981200"/>
          <a:ext cx="4800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Budžet</a:t>
                      </a:r>
                      <a:r>
                        <a:rPr lang="sr-Latn-RS" baseline="0" dirty="0" smtClean="0"/>
                        <a:t> za tekuću godinu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Br. opština/gradova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Veći nivo detaljnosti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78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Osnovni podaci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Nije prikazano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38100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1" descr="ts-logo-izb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6324600"/>
            <a:ext cx="1576388" cy="3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/>
              <a:t/>
            </a:r>
            <a:br>
              <a:rPr lang="sr-Latn-RS" dirty="0"/>
            </a:br>
            <a:r>
              <a:rPr lang="sr-Latn-RS" dirty="0" smtClean="0"/>
              <a:t>Realizacija </a:t>
            </a:r>
            <a:r>
              <a:rPr lang="sr-Latn-RS" dirty="0"/>
              <a:t>budžeta u tekućoj godini (2015)</a:t>
            </a:r>
            <a:br>
              <a:rPr lang="sr-Latn-RS" dirty="0"/>
            </a:b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sr-Cyrl-RS" dirty="0"/>
          </a:p>
          <a:p>
            <a:pPr algn="ctr"/>
            <a:r>
              <a:rPr lang="sr-Latn-RS" i="1" dirty="0"/>
              <a:t>O</a:t>
            </a:r>
            <a:r>
              <a:rPr lang="sr-Latn-RS" i="1" dirty="0" smtClean="0"/>
              <a:t>pštine </a:t>
            </a:r>
            <a:r>
              <a:rPr lang="sr-Latn-RS" i="1" dirty="0"/>
              <a:t>koje su prikazale </a:t>
            </a:r>
            <a:r>
              <a:rPr lang="sr-Latn-RS" i="1" dirty="0" smtClean="0"/>
              <a:t>ralizaciju budžeta za devet meseci: Zaječar, Palilula </a:t>
            </a:r>
            <a:r>
              <a:rPr lang="en-US" i="1" dirty="0" smtClean="0"/>
              <a:t>-</a:t>
            </a:r>
            <a:r>
              <a:rPr lang="sr-Latn-RS" i="1" dirty="0" smtClean="0"/>
              <a:t>Niš, Doljevac, Vladičin Han</a:t>
            </a:r>
            <a:endParaRPr lang="sr-Latn-RS" i="1" dirty="0"/>
          </a:p>
          <a:p>
            <a:endParaRPr lang="sr-Latn-R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0" y="1981200"/>
          <a:ext cx="4800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Period prikazivanja realizacije budžeta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Br. opština/gradova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Za prvih 9 meseci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Za prvih 6 meseci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Za prva 3 meseca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Nije prikazano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159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" descr="ts-logo-izb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248400"/>
            <a:ext cx="1576388" cy="3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Programski </a:t>
            </a:r>
            <a:r>
              <a:rPr lang="sr-Latn-RS" dirty="0" smtClean="0"/>
              <a:t>budžet sa nenovčanim indikatorima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33400" y="3962400"/>
          <a:ext cx="822960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sz="900" dirty="0" smtClean="0"/>
                        <a:t>Назив индикатора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900" dirty="0" smtClean="0"/>
                        <a:t>Циљана вредност  у базној години (2014)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900" dirty="0" smtClean="0"/>
                        <a:t>Циљана вредност (2015)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900" dirty="0" smtClean="0"/>
                        <a:t>Циљана вредност (2016)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900" dirty="0" smtClean="0"/>
                        <a:t>Циљана вредност (2017)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Број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деце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која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школују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редовним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средњим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школама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основу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индивидуалног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образовног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(ИОП) у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односу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укупан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број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деце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одговарајуће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старосне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групе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0.17%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0.14%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0.21%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0.21%</a:t>
                      </a:r>
                      <a:endParaRPr lang="en-US" sz="9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Број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ученика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који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уписали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први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разред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односу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број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деце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који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је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завршио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четврти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разред</a:t>
                      </a:r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995/982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1016/958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1096/998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1054/941</a:t>
                      </a:r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Oval 9"/>
          <p:cNvSpPr/>
          <p:nvPr/>
        </p:nvSpPr>
        <p:spPr>
          <a:xfrm>
            <a:off x="1600200" y="2514600"/>
            <a:ext cx="1981200" cy="1143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Ima 16</a:t>
            </a:r>
            <a:endParaRPr lang="sr-Latn-RS" dirty="0"/>
          </a:p>
        </p:txBody>
      </p:sp>
      <p:sp>
        <p:nvSpPr>
          <p:cNvPr id="11" name="Oval 10"/>
          <p:cNvSpPr/>
          <p:nvPr/>
        </p:nvSpPr>
        <p:spPr>
          <a:xfrm>
            <a:off x="5257800" y="2514600"/>
            <a:ext cx="1752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/>
              <a:t>N</a:t>
            </a:r>
            <a:r>
              <a:rPr lang="sr-Latn-RS" dirty="0" smtClean="0"/>
              <a:t>ema  153</a:t>
            </a:r>
            <a:endParaRPr lang="sr-Latn-RS" dirty="0"/>
          </a:p>
        </p:txBody>
      </p:sp>
      <p:sp>
        <p:nvSpPr>
          <p:cNvPr id="16" name="Right Arrow 15"/>
          <p:cNvSpPr/>
          <p:nvPr/>
        </p:nvSpPr>
        <p:spPr>
          <a:xfrm rot="8323700">
            <a:off x="2906648" y="1864923"/>
            <a:ext cx="1219200" cy="492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2731076">
            <a:off x="4495428" y="1804505"/>
            <a:ext cx="1212953" cy="507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" descr="ts-logo-izb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324600"/>
            <a:ext cx="1576388" cy="3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O</a:t>
            </a:r>
            <a:r>
              <a:rPr lang="sr-Latn-RS" dirty="0" smtClean="0"/>
              <a:t>pštine koje su uradile tabelarno poređenje po godinama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Ruma</a:t>
            </a:r>
          </a:p>
          <a:p>
            <a:r>
              <a:rPr lang="sr-Latn-RS" dirty="0" smtClean="0"/>
              <a:t>Krupanj</a:t>
            </a:r>
          </a:p>
          <a:p>
            <a:r>
              <a:rPr lang="sr-Latn-RS" dirty="0" smtClean="0"/>
              <a:t>Knjaževac </a:t>
            </a:r>
          </a:p>
          <a:p>
            <a:r>
              <a:rPr lang="sr-Latn-RS" dirty="0" smtClean="0"/>
              <a:t>Beograd</a:t>
            </a:r>
            <a:endParaRPr lang="en-US" dirty="0"/>
          </a:p>
        </p:txBody>
      </p:sp>
      <p:pic>
        <p:nvPicPr>
          <p:cNvPr id="2051" name="Picture 1" descr="ts-logo-izb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172200"/>
            <a:ext cx="1576388" cy="32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283</Words>
  <Application>Microsoft Office PowerPoint</Application>
  <PresentationFormat>On-screen Show (4:3)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Javnost budžetskih informacija na lokalnom nivou </vt:lpstr>
      <vt:lpstr>Ažuriranje informatora</vt:lpstr>
      <vt:lpstr>Ažuriranje informatora</vt:lpstr>
      <vt:lpstr>Izvršenje budžeta u prethodnoj godini (2014): </vt:lpstr>
      <vt:lpstr>Usvojen budžet za tekuću godinu (2015)</vt:lpstr>
      <vt:lpstr>  Realizacija budžeta u tekućoj godini (2015)  </vt:lpstr>
      <vt:lpstr>Programski budžet sa nenovčanim indikatorima</vt:lpstr>
      <vt:lpstr>Opštine koje su uradile tabelarno poređenje po godinama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TSwork</dc:creator>
  <cp:lastModifiedBy>TSwork</cp:lastModifiedBy>
  <cp:revision>29</cp:revision>
  <dcterms:created xsi:type="dcterms:W3CDTF">2015-11-16T09:34:15Z</dcterms:created>
  <dcterms:modified xsi:type="dcterms:W3CDTF">2015-11-16T14:12:05Z</dcterms:modified>
</cp:coreProperties>
</file>