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2" r:id="rId3"/>
    <p:sldId id="263" r:id="rId4"/>
    <p:sldId id="276" r:id="rId5"/>
    <p:sldId id="258" r:id="rId6"/>
    <p:sldId id="273" r:id="rId7"/>
    <p:sldId id="275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9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D98A-E731-45D2-866A-A1E7A7D6583F}" type="datetimeFigureOut">
              <a:rPr lang="en-US" smtClean="0"/>
              <a:pPr/>
              <a:t>17-Nov-15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6A12-56CC-4183-92DE-89F10A46AD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D98A-E731-45D2-866A-A1E7A7D6583F}" type="datetimeFigureOut">
              <a:rPr lang="en-US" smtClean="0"/>
              <a:pPr/>
              <a:t>17-Nov-15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6A12-56CC-4183-92DE-89F10A46A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D98A-E731-45D2-866A-A1E7A7D6583F}" type="datetimeFigureOut">
              <a:rPr lang="en-US" smtClean="0"/>
              <a:pPr/>
              <a:t>17-Nov-15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6A12-56CC-4183-92DE-89F10A46A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D98A-E731-45D2-866A-A1E7A7D6583F}" type="datetimeFigureOut">
              <a:rPr lang="en-US" smtClean="0"/>
              <a:pPr/>
              <a:t>17-Nov-15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6A12-56CC-4183-92DE-89F10A46AD6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04248" y="6296025"/>
            <a:ext cx="2117725" cy="5619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D98A-E731-45D2-866A-A1E7A7D6583F}" type="datetimeFigureOut">
              <a:rPr lang="en-US" smtClean="0"/>
              <a:pPr/>
              <a:t>17-Nov-15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6A12-56CC-4183-92DE-89F10A46A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D98A-E731-45D2-866A-A1E7A7D6583F}" type="datetimeFigureOut">
              <a:rPr lang="en-US" smtClean="0"/>
              <a:pPr/>
              <a:t>17-Nov-15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6A12-56CC-4183-92DE-89F10A46A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D98A-E731-45D2-866A-A1E7A7D6583F}" type="datetimeFigureOut">
              <a:rPr lang="en-US" smtClean="0"/>
              <a:pPr/>
              <a:t>17-Nov-15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6A12-56CC-4183-92DE-89F10A46A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D98A-E731-45D2-866A-A1E7A7D6583F}" type="datetimeFigureOut">
              <a:rPr lang="en-US" smtClean="0"/>
              <a:pPr/>
              <a:t>17-Nov-15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6A12-56CC-4183-92DE-89F10A46A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D98A-E731-45D2-866A-A1E7A7D6583F}" type="datetimeFigureOut">
              <a:rPr lang="en-US" smtClean="0"/>
              <a:pPr/>
              <a:t>17-Nov-15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6A12-56CC-4183-92DE-89F10A46A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D98A-E731-45D2-866A-A1E7A7D6583F}" type="datetimeFigureOut">
              <a:rPr lang="en-US" smtClean="0"/>
              <a:pPr/>
              <a:t>17-Nov-15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6A12-56CC-4183-92DE-89F10A46AD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BEDD98A-E731-45D2-866A-A1E7A7D6583F}" type="datetimeFigureOut">
              <a:rPr lang="en-US" smtClean="0"/>
              <a:pPr/>
              <a:t>17-Nov-15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C66A12-56CC-4183-92DE-89F10A46A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BEDD98A-E731-45D2-866A-A1E7A7D6583F}" type="datetimeFigureOut">
              <a:rPr lang="en-US" smtClean="0"/>
              <a:pPr/>
              <a:t>17-Nov-15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C66A12-56CC-4183-92DE-89F10A46AD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nationalbudge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2071678"/>
            <a:ext cx="7929618" cy="1898653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Otvorenost budžeta – međunarodno istraživanje i glavni problemi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5918" y="5105400"/>
            <a:ext cx="5500726" cy="1252558"/>
          </a:xfrm>
        </p:spPr>
        <p:txBody>
          <a:bodyPr>
            <a:normAutofit/>
          </a:bodyPr>
          <a:lstStyle/>
          <a:p>
            <a:pPr algn="ctr"/>
            <a:r>
              <a:rPr lang="sr-Latn-RS" sz="2400" b="0" dirty="0" smtClean="0"/>
              <a:t>17. Novembar 2015.</a:t>
            </a:r>
            <a:endParaRPr lang="en-US" sz="2400" b="0" dirty="0" smtClean="0"/>
          </a:p>
          <a:p>
            <a:pPr algn="ctr"/>
            <a:r>
              <a:rPr lang="sr-Latn-CS" sz="2400" b="1" dirty="0"/>
              <a:t>Transparentnost – Srbija </a:t>
            </a:r>
            <a:endParaRPr lang="en-US" sz="24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71480"/>
            <a:ext cx="2117725" cy="561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Ukratko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dirty="0" smtClean="0"/>
              <a:t>Srbija, zbog krupnih propusta u budžetskom procesu, i dalje loše rangirana na Indeksu otvorenosti budžeta</a:t>
            </a:r>
          </a:p>
          <a:p>
            <a:r>
              <a:rPr lang="sr-Latn-RS" dirty="0" smtClean="0"/>
              <a:t>Do promena na bolje dolazi samo kada neki standardi postanu zakonska obaveza (npr. programski budžet), mada ni obavezujuća norma nije dovoljna (ni 2015. nije poštovan budžetski kalendar – nema predloga zakona o budžetu i završnog računa do 1.11, nema Fiskalne strategije)</a:t>
            </a:r>
          </a:p>
          <a:p>
            <a:r>
              <a:rPr lang="sr-Latn-RS" dirty="0" smtClean="0"/>
              <a:t>Nedovoljan nadzor budžeta, odsustvo javnih rasprava kod zakona i bitnih odluka</a:t>
            </a:r>
          </a:p>
          <a:p>
            <a:r>
              <a:rPr lang="sr-Latn-RS" dirty="0" smtClean="0"/>
              <a:t>Evroiontegracije – nedovoljne mere u AP za poglavlje 23</a:t>
            </a:r>
          </a:p>
          <a:p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3059315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O Indeksu otvorenosti budžeta </a:t>
            </a:r>
            <a:endParaRPr lang="sr-Latn-BA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r-Latn-RS" dirty="0" smtClean="0"/>
              <a:t>Međunarodno </a:t>
            </a:r>
            <a:r>
              <a:rPr lang="sr-Latn-RS" dirty="0"/>
              <a:t>istraživanje o otvorenosti </a:t>
            </a:r>
            <a:r>
              <a:rPr lang="sr-Latn-RS" dirty="0" smtClean="0"/>
              <a:t>budžeta; svake </a:t>
            </a:r>
            <a:r>
              <a:rPr lang="sr-Latn-RS" dirty="0"/>
              <a:t>druge godine </a:t>
            </a:r>
            <a:r>
              <a:rPr lang="sr-Latn-RS" dirty="0" smtClean="0"/>
              <a:t>Indeks otvorenosti budžeta; američka </a:t>
            </a:r>
            <a:r>
              <a:rPr lang="sr-Latn-RS" dirty="0"/>
              <a:t>nevladina organizacija International Budget </a:t>
            </a:r>
            <a:r>
              <a:rPr lang="sr-Latn-RS" dirty="0" smtClean="0"/>
              <a:t>Partnership, zajedno sa stručnim i nezavisnim organizacijama </a:t>
            </a:r>
            <a:r>
              <a:rPr lang="sr-Latn-RS" dirty="0"/>
              <a:t>širom sveta. </a:t>
            </a:r>
          </a:p>
          <a:p>
            <a:r>
              <a:rPr lang="sr-Latn-RS" dirty="0"/>
              <a:t>D</a:t>
            </a:r>
            <a:r>
              <a:rPr lang="sr-Latn-RS" dirty="0" smtClean="0"/>
              <a:t>a </a:t>
            </a:r>
            <a:r>
              <a:rPr lang="sr-Latn-RS" dirty="0"/>
              <a:t>li u nekoj zemlji postoji osam ključnih budžetskih dokumenata, da li ti dokumenti sadrže sve podatke koje bi trebalo i u kojoj meri su dostupni javnosti. </a:t>
            </a:r>
            <a:r>
              <a:rPr lang="sr-Latn-RS" dirty="0" smtClean="0"/>
              <a:t>Kvalitet </a:t>
            </a:r>
            <a:r>
              <a:rPr lang="sr-Latn-RS" dirty="0"/>
              <a:t>pravnog okvira i delotvornost prakse nadzora parlamenta i vrhovne revizorske institucije nad izvršnom vlašću u vezi sa pripremom i trošenjem budžeta. </a:t>
            </a:r>
            <a:r>
              <a:rPr lang="sr-Latn-RS" dirty="0" smtClean="0"/>
              <a:t>U </a:t>
            </a:r>
            <a:r>
              <a:rPr lang="sr-Latn-RS" dirty="0"/>
              <a:t>kojoj meri građani mogu da utiču na donošenje odluka u vezi sa budžetom.</a:t>
            </a:r>
          </a:p>
          <a:p>
            <a:r>
              <a:rPr lang="sr-Latn-RS" dirty="0"/>
              <a:t>U</a:t>
            </a:r>
            <a:r>
              <a:rPr lang="sr-Latn-RS" dirty="0" smtClean="0"/>
              <a:t>pitnik </a:t>
            </a:r>
            <a:r>
              <a:rPr lang="sr-Latn-RS" dirty="0"/>
              <a:t>koji je ove godine sadržao čak 140 pitanja (ranije 95). U okviru svakog pitanja postojeća regulativa ili praksa se ocenjuje u odnosu na stepen dostizanja visokih standarda jednom od pet ocena. </a:t>
            </a:r>
            <a:r>
              <a:rPr lang="sr-Latn-RS" dirty="0" smtClean="0"/>
              <a:t>Svaka </a:t>
            </a:r>
            <a:r>
              <a:rPr lang="sr-Latn-RS" dirty="0"/>
              <a:t>ocena mora biti dokumentovana i obrazložena, a podleže i naknadnoj proveri od strane dvoje nezavisnih stručnjaka iz inostranstva i proveri IBP radi očuvanja konzistentnosti u primeni metodologije. Nakon toga se i predstavnicima vlasti zemlje na koju se istraživanje odnosi daje prilika da ukažu na eventualne propuste istraživača, a istraživaču da koriguje stav ili da argumentovano ostane pri njemu.</a:t>
            </a:r>
          </a:p>
          <a:p>
            <a:r>
              <a:rPr lang="sr-Latn-RS" dirty="0"/>
              <a:t>Rezultati IBP su prvi put objavljeni 2006, a Srbija je bila rangirana prvi put 2008. U Srbiji, kao partner na projektu, istraživanje sprovodi organizacija Transparentnost - Srbija.</a:t>
            </a:r>
          </a:p>
          <a:p>
            <a:r>
              <a:rPr lang="sr-Latn-RS" dirty="0"/>
              <a:t>Rangiranje za 2015. godinu načinjeno je na osnovu podataka koji su bili dostupni do 31. decembra 2013. godine.</a:t>
            </a:r>
          </a:p>
          <a:p>
            <a:r>
              <a:rPr lang="sr-Latn-RS" dirty="0"/>
              <a:t>Dodatne informacije o projektu, metodologiji i rezultatima istraživanja su dostupne na </a:t>
            </a:r>
            <a:r>
              <a:rPr lang="sr-Latn-RS" u="sng" dirty="0">
                <a:hlinkClick r:id="rId2"/>
              </a:rPr>
              <a:t>http://www.internationalbudget.org</a:t>
            </a:r>
            <a:r>
              <a:rPr lang="sr-Latn-RS" u="sng" dirty="0" smtClean="0">
                <a:hlinkClick r:id="rId2"/>
              </a:rPr>
              <a:t>/</a:t>
            </a:r>
            <a:endParaRPr lang="sr-Latn-RS" dirty="0"/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3410554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Međunarodni rezultati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Na </a:t>
            </a:r>
            <a:r>
              <a:rPr lang="sr-Latn-RS" dirty="0"/>
              <a:t>vrhu ovogodišnje </a:t>
            </a:r>
            <a:r>
              <a:rPr lang="sr-Latn-RS" dirty="0" smtClean="0"/>
              <a:t>liste </a:t>
            </a:r>
            <a:r>
              <a:rPr lang="sr-Latn-RS" dirty="0"/>
              <a:t>nalaze se Novi Zeland (OBI 88) i Švedska (OBI 87), slede Južna Afrika, Norveška i Sjedinjene Američke Države sa indeksom iznad 80. Na samom začelju, sa indeksom nižim od pet nalaze se Čad, Ekvatorijalna Gvineja, Irak, Liban, Mjanmar, Katar i Saudijska Arabija. </a:t>
            </a:r>
            <a:endParaRPr lang="sr-Latn-RS" dirty="0" smtClean="0"/>
          </a:p>
          <a:p>
            <a:r>
              <a:rPr lang="sr-Latn-RS" dirty="0" smtClean="0"/>
              <a:t>Srbija </a:t>
            </a:r>
            <a:r>
              <a:rPr lang="sr-Latn-RS" dirty="0"/>
              <a:t>deli 47. mesto sa Bocvanom. Od zemalja regiona, Slovenija je najbolje plasirana, sa indeksom 68. Hrvatska ima indeks 53, BiH 43, Albanija 38, a Makedonija 35</a:t>
            </a:r>
            <a:r>
              <a:rPr lang="sr-Latn-RS" dirty="0" smtClean="0"/>
              <a:t>.</a:t>
            </a:r>
            <a:endParaRPr lang="sr-Latn-R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65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 smtClean="0"/>
              <a:t>Nalazi istraživanja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b="1" dirty="0" smtClean="0"/>
              <a:t>Indeks </a:t>
            </a:r>
            <a:r>
              <a:rPr lang="sr-Latn-RS" b="1" dirty="0"/>
              <a:t>otvorenosti budžeta (Open budget index OBI) </a:t>
            </a:r>
            <a:r>
              <a:rPr lang="sr-Latn-RS" dirty="0"/>
              <a:t>svrstava Srbiju na 47. mesto od 102 zemlje. </a:t>
            </a:r>
            <a:r>
              <a:rPr lang="sr-Latn-RS" dirty="0" smtClean="0"/>
              <a:t>Istraživanja </a:t>
            </a:r>
            <a:r>
              <a:rPr lang="sr-Latn-RS" dirty="0"/>
              <a:t>koje je bilo fokusirano na budžet za 2014. </a:t>
            </a:r>
            <a:r>
              <a:rPr lang="sr-Latn-RS" dirty="0" smtClean="0"/>
              <a:t>godinu.</a:t>
            </a:r>
          </a:p>
          <a:p>
            <a:r>
              <a:rPr lang="sr-Latn-RS" dirty="0" smtClean="0"/>
              <a:t>Srbija </a:t>
            </a:r>
            <a:r>
              <a:rPr lang="sr-Latn-RS" dirty="0"/>
              <a:t>se sa </a:t>
            </a:r>
            <a:r>
              <a:rPr lang="sr-Latn-RS" b="1" dirty="0"/>
              <a:t>47 od mogućih 100 bodova</a:t>
            </a:r>
            <a:r>
              <a:rPr lang="sr-Latn-RS" dirty="0"/>
              <a:t> svrstava među zemlje koje pružaju svojim građanima „</a:t>
            </a:r>
            <a:r>
              <a:rPr lang="sr-Latn-RS" i="1" dirty="0"/>
              <a:t>ograničen broj informacija potrebnih za razumevanje i analiziranje budžeta</a:t>
            </a:r>
            <a:r>
              <a:rPr lang="sr-Latn-RS" dirty="0"/>
              <a:t>“. To je nešto ispod proseka regiona (53 boda) i bolje nego na prethodnom rangiranju, za 2012. (kada je skor bio 39), lošije nego 2010. (kada smo imali 54 poena) i za nijansu bolje nego 2008 (46). </a:t>
            </a:r>
          </a:p>
          <a:p>
            <a:r>
              <a:rPr lang="sr-Latn-RS" dirty="0"/>
              <a:t>Na loš plasman je uticala činjenica da </a:t>
            </a:r>
            <a:r>
              <a:rPr lang="sr-Latn-RS" b="1" dirty="0"/>
              <a:t>Fiskalna strategija nije bila objavljena u propisanom roku, </a:t>
            </a:r>
            <a:r>
              <a:rPr lang="sr-Latn-RS" dirty="0"/>
              <a:t>već zajedno sa predlogom budžeta. Na loš indeks je, kao i ranijih godina,uticala činjenica da nije objavljen </a:t>
            </a:r>
            <a:r>
              <a:rPr lang="sr-Latn-RS" b="1" dirty="0"/>
              <a:t>„građanski budžet“</a:t>
            </a:r>
            <a:r>
              <a:rPr lang="sr-Latn-RS" dirty="0"/>
              <a:t> - dokument u kojem bi predlog budžeta bio približen građanima, kao ni </a:t>
            </a:r>
            <a:r>
              <a:rPr lang="sr-Latn-RS" b="1" dirty="0"/>
              <a:t>polugodišnji izveštaj</a:t>
            </a:r>
            <a:r>
              <a:rPr lang="sr-Latn-RS" dirty="0"/>
              <a:t> o realizaciji budžeta. I pored ovih ozbiljih propusta, skor je ipak bolji nego dve godine ranije, usled objavljivanja većeg broja informacija u samom Zakonu o budžetu, što je delom posledica korisnih izmena Zakona o budžetskom sistemu iz septembra 2012</a:t>
            </a:r>
            <a:r>
              <a:rPr lang="sr-Latn-RS" dirty="0" smtClean="0"/>
              <a:t>.</a:t>
            </a:r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Nalazi istraživanja i aktuelne teme</a:t>
            </a:r>
            <a:endParaRPr lang="en-U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sr-Latn-RS" dirty="0" smtClean="0"/>
          </a:p>
          <a:p>
            <a:r>
              <a:rPr lang="sr-Latn-RS" dirty="0" smtClean="0"/>
              <a:t>U međuvremenu </a:t>
            </a:r>
            <a:r>
              <a:rPr lang="sr-Latn-RS" dirty="0"/>
              <a:t>(2015) Srbija je po prvi put dobila budžet koji se u potpunosti vodi </a:t>
            </a:r>
            <a:r>
              <a:rPr lang="sr-Latn-RS" b="1" dirty="0"/>
              <a:t>po programskom principu</a:t>
            </a:r>
            <a:r>
              <a:rPr lang="sr-Latn-RS" dirty="0"/>
              <a:t>, što će verovatno uticati na popravljanje skora u budućnosti. </a:t>
            </a:r>
            <a:endParaRPr lang="sr-Latn-RS" dirty="0" smtClean="0"/>
          </a:p>
          <a:p>
            <a:r>
              <a:rPr lang="sr-Latn-RS" dirty="0" smtClean="0"/>
              <a:t>I </a:t>
            </a:r>
            <a:r>
              <a:rPr lang="sr-Latn-RS" dirty="0"/>
              <a:t>dalje nema nikakvog napretka u pogledu omogućavanja građanima, zainteresovanim grupama i stručnjacima da dobiju potpune i pravovremene informacije u toku pripreme budžeta i da kroz </a:t>
            </a:r>
            <a:r>
              <a:rPr lang="sr-Latn-RS" b="1" dirty="0"/>
              <a:t>javne rasprave </a:t>
            </a:r>
            <a:r>
              <a:rPr lang="sr-Latn-RS" dirty="0"/>
              <a:t>utiču na njegov sadržaj. </a:t>
            </a:r>
            <a:endParaRPr lang="sr-Latn-RS" dirty="0" smtClean="0"/>
          </a:p>
          <a:p>
            <a:r>
              <a:rPr lang="sr-Latn-RS" dirty="0" smtClean="0"/>
              <a:t>Rezultat </a:t>
            </a:r>
            <a:r>
              <a:rPr lang="sr-Latn-RS" dirty="0"/>
              <a:t>Srbije je </a:t>
            </a:r>
            <a:r>
              <a:rPr lang="sr-Latn-RS" b="1" dirty="0"/>
              <a:t>najporazniji upravo u oblasti „učešća javnosti“ – svega 21% mogućih poena. </a:t>
            </a:r>
            <a:r>
              <a:rPr lang="sr-Latn-RS" b="1" dirty="0" smtClean="0"/>
              <a:t> </a:t>
            </a:r>
            <a:r>
              <a:rPr lang="sr-Latn-RS" dirty="0" smtClean="0"/>
              <a:t>Problem postoji ne samo kod pripreme budžeta, već i drugih zakona. </a:t>
            </a:r>
          </a:p>
          <a:p>
            <a:r>
              <a:rPr lang="sr-Latn-RS" b="1" dirty="0" smtClean="0"/>
              <a:t>Za </a:t>
            </a:r>
            <a:r>
              <a:rPr lang="sr-Latn-RS" b="1" dirty="0"/>
              <a:t>parlamentarni nadzor smo dobili 42% </a:t>
            </a:r>
            <a:r>
              <a:rPr lang="sr-Latn-RS" b="1" dirty="0" smtClean="0"/>
              <a:t>bodova. </a:t>
            </a:r>
            <a:r>
              <a:rPr lang="sr-Latn-RS" dirty="0" smtClean="0"/>
              <a:t>Da li će pomoći mogućnost praćenja svih troškova, to jest, da li je problem bio manjak informacija i sredstava ili manjak volje?</a:t>
            </a:r>
          </a:p>
          <a:p>
            <a:r>
              <a:rPr lang="sr-Latn-RS" b="1" dirty="0"/>
              <a:t> Z</a:t>
            </a:r>
            <a:r>
              <a:rPr lang="sr-Latn-RS" b="1" dirty="0" smtClean="0"/>
              <a:t>a </a:t>
            </a:r>
            <a:r>
              <a:rPr lang="sr-Latn-RS" b="1" dirty="0"/>
              <a:t>revizorski </a:t>
            </a:r>
            <a:r>
              <a:rPr lang="sr-Latn-RS" b="1" dirty="0" smtClean="0"/>
              <a:t>nadzor Srbija je dobila 67% mogućih poena. </a:t>
            </a:r>
            <a:r>
              <a:rPr lang="sr-Latn-RS" dirty="0" smtClean="0"/>
              <a:t>Revizorski kapaciteti i nadzori se i dalje nedovoljno koriste – zbog nerazvijenosti budžetske inspekcije i slabosti internih revizija, veliki deo posla DRI čini revizija pravilnosti.  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2378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Kako bi skor Srbije mogao da bude veći?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r-Latn-RS" dirty="0" smtClean="0"/>
              <a:t>Indeks </a:t>
            </a:r>
            <a:r>
              <a:rPr lang="sr-Latn-RS" dirty="0"/>
              <a:t>otvorenosti budžeta bi bio veći kada bi Vlada izveštavala šta je preduzela povodom preporuka Državne revizorske institucije, odnosno kada bi aktivnosti na ispunjenju tih preporuka pratili i parlament i DRI. Na popravljanje indeksa bi uticalo i objavljivanje podataka o kvazifiskalnim rashodima (kao što je kontrolisanje cena koje su ispod tržišnog nivoa od strane Vlade) i kada bi se smanjila diskreciona ovlašćenja u trošenju budžetske rezerve. </a:t>
            </a:r>
          </a:p>
          <a:p>
            <a:r>
              <a:rPr lang="sr-Latn-RS" dirty="0"/>
              <a:t>Uključenje parlamenta u proces planiranja budžeta i otvaranje rasprave o budžetskoj politici pre utvrđivanja predloga </a:t>
            </a:r>
            <a:r>
              <a:rPr lang="sr-Latn-RS" dirty="0" smtClean="0"/>
              <a:t>budžeta</a:t>
            </a:r>
          </a:p>
          <a:p>
            <a:r>
              <a:rPr lang="sr-Latn-RS" dirty="0" smtClean="0"/>
              <a:t>Mesečne </a:t>
            </a:r>
            <a:r>
              <a:rPr lang="sr-Latn-RS" dirty="0"/>
              <a:t>izveštaje o realizaciji budžeta (bilten javnih finansija) potrebno je objavljivati ažurnije (trenutno je poslednja objavljena mesečna publikacija iz maja 2015), kao i polugodišnji izveštaj o realizaciji budžeta. Pored toga, u ovim dokumentima bi trebalo prikazati detaljnije pojedine podatke (npr. rashodi po programima).</a:t>
            </a:r>
          </a:p>
          <a:p>
            <a:r>
              <a:rPr lang="sr-Latn-RS" dirty="0"/>
              <a:t>Neophodno je u završnom računu budžeta pojasniti eventualna odstupanja prvobitnih makroekonomskih prognoza i ciljeva budžetske politike od ostvarenih rezultata. Većem indeksu bi doprinelo kada bi Državna revizorska institucija detaljno izveštavala kako su podaci dobijeni od javnosti i drugih institucija (kao što su, na primer, izveštaji Uprave za javne nabavke) uticali na izradu plana revizije.</a:t>
            </a:r>
          </a:p>
          <a:p>
            <a:r>
              <a:rPr lang="sr-Latn-RS" dirty="0"/>
              <a:t>Narodna skupština ima takođe veliki prostor da pomogne poboljšanju rezultata, kroz organizaciju javnih slušanja, razmatranje izveštaja Fiskalnog saveta, insistiranje da se sagledaju budžetski predloženih zakona i obezbeđivanje da se u delo sprovedu preporuke iz izveštaja nezavisnih državnih organa. </a:t>
            </a:r>
          </a:p>
        </p:txBody>
      </p:sp>
    </p:spTree>
    <p:extLst>
      <p:ext uri="{BB962C8B-B14F-4D97-AF65-F5344CB8AC3E}">
        <p14:creationId xmlns:p14="http://schemas.microsoft.com/office/powerpoint/2010/main" val="575335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Preporuke za otvorenost, razumljivost, sveobuhvatnost i kontrolu budžeta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dirty="0" smtClean="0"/>
              <a:t>Organizovanje diskusije pod okriljem skupštinskog odbora i učešće svih relevantnih institucija (Ministarstvo finansija, Fiskalni savet, DRI...)</a:t>
            </a:r>
          </a:p>
          <a:p>
            <a:r>
              <a:rPr lang="sr-Latn-RS" dirty="0" smtClean="0"/>
              <a:t>Striktno poštovanje budžetskog kalendara</a:t>
            </a:r>
          </a:p>
          <a:p>
            <a:r>
              <a:rPr lang="sr-Latn-RS" dirty="0" smtClean="0"/>
              <a:t>Izmene propisa radi omogućavanja većeg učešća građana, naročito u vezi sa ključnim pitanjima (npr. izbor infrastrukturnih radova)</a:t>
            </a:r>
          </a:p>
          <a:p>
            <a:r>
              <a:rPr lang="sr-Latn-RS" dirty="0" smtClean="0"/>
              <a:t>Izmene propisa radi preciziranja pojedinih obaveza (npr. u pogledu revizije i završnog računa budžeta)</a:t>
            </a:r>
          </a:p>
          <a:p>
            <a:r>
              <a:rPr lang="sr-Latn-RS" dirty="0" smtClean="0"/>
              <a:t>Poštovanje obaveza iz Zakona </a:t>
            </a:r>
            <a:r>
              <a:rPr lang="sr-Latn-RS" dirty="0"/>
              <a:t>o slobodnom pristupu informacijama od javnog značaja </a:t>
            </a:r>
            <a:r>
              <a:rPr lang="sr-Latn-RS" dirty="0" smtClean="0"/>
              <a:t>(da Vlada obezbedi izvšrenje rešenja kada je to potrebno)</a:t>
            </a:r>
          </a:p>
          <a:p>
            <a:r>
              <a:rPr lang="sr-Latn-RS" dirty="0" smtClean="0"/>
              <a:t>Izmene Zakona o slobodnom pristupu informacijama – omogućavanje efikasnijeg nadzora i proširenje kruga organa koji moraju da objave informator o radu</a:t>
            </a:r>
          </a:p>
          <a:p>
            <a:r>
              <a:rPr lang="sr-Latn-RS" dirty="0" smtClean="0"/>
              <a:t>Veća pretraživost podataka o izvršenju budžeta – otvorene baze podataka koji već postoje, izrada novih i njihovo povezivanje</a:t>
            </a:r>
          </a:p>
          <a:p>
            <a:r>
              <a:rPr lang="sr-Latn-RS" dirty="0" smtClean="0"/>
              <a:t>Nadzor budžeta i finansijskih efekata svakog novog zakona u Narodnoj skupštini</a:t>
            </a:r>
          </a:p>
          <a:p>
            <a:r>
              <a:rPr lang="sr-Latn-RS" dirty="0" smtClean="0"/>
              <a:t>Sistemske promene i pokretanje individualne odgovornosti na osnovu izveštaja DRI </a:t>
            </a:r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913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698</TotalTime>
  <Words>1251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Otvorenost budžeta – međunarodno istraživanje i glavni problemi</vt:lpstr>
      <vt:lpstr>Ukratko </vt:lpstr>
      <vt:lpstr>O Indeksu otvorenosti budžeta </vt:lpstr>
      <vt:lpstr>Međunarodni rezultati</vt:lpstr>
      <vt:lpstr>Nalazi istraživanja</vt:lpstr>
      <vt:lpstr>Nalazi istraživanja i aktuelne teme</vt:lpstr>
      <vt:lpstr>Kako bi skor Srbije mogao da bude veći?</vt:lpstr>
      <vt:lpstr>Preporuke za otvorenost, razumljivost, sveobuhvatnost i kontrolu budžeta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Efekti Zakona o javnim preduzećima   politizacija ili profesionalizacija</dc:title>
  <dc:creator>x4</dc:creator>
  <cp:lastModifiedBy>NNemanja</cp:lastModifiedBy>
  <cp:revision>19</cp:revision>
  <dcterms:created xsi:type="dcterms:W3CDTF">2014-11-04T10:51:14Z</dcterms:created>
  <dcterms:modified xsi:type="dcterms:W3CDTF">2015-11-17T07:48:53Z</dcterms:modified>
</cp:coreProperties>
</file>