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handoutMasterIdLst>
    <p:handoutMasterId r:id="rId40"/>
  </p:handoutMasterIdLst>
  <p:sldIdLst>
    <p:sldId id="256" r:id="rId2"/>
    <p:sldId id="257" r:id="rId3"/>
    <p:sldId id="292" r:id="rId4"/>
    <p:sldId id="293" r:id="rId5"/>
    <p:sldId id="311" r:id="rId6"/>
    <p:sldId id="314" r:id="rId7"/>
    <p:sldId id="315" r:id="rId8"/>
    <p:sldId id="316" r:id="rId9"/>
    <p:sldId id="317" r:id="rId10"/>
    <p:sldId id="318" r:id="rId11"/>
    <p:sldId id="297" r:id="rId12"/>
    <p:sldId id="312" r:id="rId13"/>
    <p:sldId id="313" r:id="rId14"/>
    <p:sldId id="295" r:id="rId15"/>
    <p:sldId id="327" r:id="rId16"/>
    <p:sldId id="328" r:id="rId17"/>
    <p:sldId id="310" r:id="rId18"/>
    <p:sldId id="261" r:id="rId19"/>
    <p:sldId id="270" r:id="rId20"/>
    <p:sldId id="281" r:id="rId21"/>
    <p:sldId id="271" r:id="rId22"/>
    <p:sldId id="283" r:id="rId23"/>
    <p:sldId id="277" r:id="rId24"/>
    <p:sldId id="329" r:id="rId25"/>
    <p:sldId id="320" r:id="rId26"/>
    <p:sldId id="330" r:id="rId27"/>
    <p:sldId id="289" r:id="rId28"/>
    <p:sldId id="288" r:id="rId29"/>
    <p:sldId id="290" r:id="rId30"/>
    <p:sldId id="285" r:id="rId31"/>
    <p:sldId id="291" r:id="rId32"/>
    <p:sldId id="321" r:id="rId33"/>
    <p:sldId id="325" r:id="rId34"/>
    <p:sldId id="322" r:id="rId35"/>
    <p:sldId id="323" r:id="rId36"/>
    <p:sldId id="326" r:id="rId37"/>
    <p:sldId id="331" r:id="rId38"/>
    <p:sldId id="324" r:id="rId39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53" d="100"/>
          <a:sy n="53" d="100"/>
        </p:scale>
        <p:origin x="-2676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S\Documents\ifes\Oglasavanje%20po%20vrstama%20izbora%20prvi%20krug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esktop\Izbori%202012,%20oglasavanje%20u%20novinama,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Izbori%202012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spisak%20davalaca%20priloga%209.5%20srp%20i%20eng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spisak%20davalaca%20priloga%209.5%20srp%20i%20eng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spisak%20davalaca%20priloga%209.5%20srp%20i%20e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AppData\Local\Temp\Copy%20of%20&#1055;&#1086;%20&#1080;&#1079;&#1073;&#1086;&#1088;&#1080;&#1084;&#1072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oglasavanje%20na%20tv%20stanicama%20prvi%20krug%20izbora%202012%20(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AppData\Local\Temp\Copy%20of%20Tabele%20bilbordi%20politicke%20stranke%20(4)%20ispravljeno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AppData\Local\Temp\Copy%20of%20Tabele%20bilbordi%20politicke%20stranke%20(4)%20ispravljen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jana\Downloads\novi%20sad%20(2)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08651827477077"/>
          <c:y val="2.5758530183727039E-2"/>
          <c:w val="0.70136466077266391"/>
          <c:h val="0.749636045494313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'pregled za sve liste (2)'!$B$2</c:f>
              <c:strCache>
                <c:ptCount val="1"/>
                <c:pt idx="0">
                  <c:v>Парламентарни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(2)'!$B$3:$B$14</c:f>
              <c:numCache>
                <c:formatCode>#,##0</c:formatCode>
                <c:ptCount val="12"/>
                <c:pt idx="0">
                  <c:v>501512543.39999992</c:v>
                </c:pt>
                <c:pt idx="1">
                  <c:v>247088306.59999999</c:v>
                </c:pt>
                <c:pt idx="2">
                  <c:v>0</c:v>
                </c:pt>
                <c:pt idx="3">
                  <c:v>46475421</c:v>
                </c:pt>
                <c:pt idx="4">
                  <c:v>731785944.39999998</c:v>
                </c:pt>
                <c:pt idx="5">
                  <c:v>231893859.59999999</c:v>
                </c:pt>
                <c:pt idx="6">
                  <c:v>63224400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68161520</c:v>
                </c:pt>
                <c:pt idx="11">
                  <c:v>6438080</c:v>
                </c:pt>
              </c:numCache>
            </c:numRef>
          </c:val>
        </c:ser>
        <c:ser>
          <c:idx val="1"/>
          <c:order val="1"/>
          <c:tx>
            <c:strRef>
              <c:f>'pregled za sve liste (2)'!$C$2</c:f>
              <c:strCache>
                <c:ptCount val="1"/>
                <c:pt idx="0">
                  <c:v>АПВ 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(2)'!$C$3:$C$14</c:f>
              <c:numCache>
                <c:formatCode>#,##0</c:formatCode>
                <c:ptCount val="12"/>
                <c:pt idx="0">
                  <c:v>60151314.200000003</c:v>
                </c:pt>
                <c:pt idx="1">
                  <c:v>0</c:v>
                </c:pt>
                <c:pt idx="2">
                  <c:v>37835968.400000006</c:v>
                </c:pt>
                <c:pt idx="3">
                  <c:v>4557502.2</c:v>
                </c:pt>
                <c:pt idx="4">
                  <c:v>0</c:v>
                </c:pt>
                <c:pt idx="5">
                  <c:v>2463604</c:v>
                </c:pt>
                <c:pt idx="6">
                  <c:v>11027100</c:v>
                </c:pt>
                <c:pt idx="7">
                  <c:v>0</c:v>
                </c:pt>
                <c:pt idx="8">
                  <c:v>1969184</c:v>
                </c:pt>
                <c:pt idx="9">
                  <c:v>47452366.600000001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'pregled za sve liste (2)'!$D$2</c:f>
              <c:strCache>
                <c:ptCount val="1"/>
                <c:pt idx="0">
                  <c:v>Локални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(2)'!$D$3:$D$14</c:f>
              <c:numCache>
                <c:formatCode>#,##0</c:formatCode>
                <c:ptCount val="12"/>
                <c:pt idx="0">
                  <c:v>177267246.40000001</c:v>
                </c:pt>
                <c:pt idx="1">
                  <c:v>74935074</c:v>
                </c:pt>
                <c:pt idx="2">
                  <c:v>14421960</c:v>
                </c:pt>
                <c:pt idx="3">
                  <c:v>9160340</c:v>
                </c:pt>
                <c:pt idx="4">
                  <c:v>47730764</c:v>
                </c:pt>
                <c:pt idx="5">
                  <c:v>0</c:v>
                </c:pt>
                <c:pt idx="6">
                  <c:v>25647300</c:v>
                </c:pt>
                <c:pt idx="7">
                  <c:v>0</c:v>
                </c:pt>
                <c:pt idx="8">
                  <c:v>0</c:v>
                </c:pt>
                <c:pt idx="9">
                  <c:v>767000</c:v>
                </c:pt>
                <c:pt idx="10">
                  <c:v>16597880</c:v>
                </c:pt>
                <c:pt idx="11">
                  <c:v>0</c:v>
                </c:pt>
              </c:numCache>
            </c:numRef>
          </c:val>
        </c:ser>
        <c:ser>
          <c:idx val="3"/>
          <c:order val="3"/>
          <c:tx>
            <c:strRef>
              <c:f>'pregled za sve liste (2)'!$E$2</c:f>
              <c:strCache>
                <c:ptCount val="1"/>
                <c:pt idx="0">
                  <c:v>Председнички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(2)'!$E$3:$E$14</c:f>
              <c:numCache>
                <c:formatCode>#,##0</c:formatCode>
                <c:ptCount val="12"/>
                <c:pt idx="0">
                  <c:v>398710589.39999992</c:v>
                </c:pt>
                <c:pt idx="1">
                  <c:v>84122436</c:v>
                </c:pt>
                <c:pt idx="2">
                  <c:v>178585094</c:v>
                </c:pt>
                <c:pt idx="3">
                  <c:v>30975460.199999999</c:v>
                </c:pt>
                <c:pt idx="4">
                  <c:v>65084906</c:v>
                </c:pt>
                <c:pt idx="5">
                  <c:v>195635846.19999999</c:v>
                </c:pt>
                <c:pt idx="6">
                  <c:v>53638080</c:v>
                </c:pt>
                <c:pt idx="7">
                  <c:v>23301696</c:v>
                </c:pt>
                <c:pt idx="8">
                  <c:v>0</c:v>
                </c:pt>
                <c:pt idx="9">
                  <c:v>0</c:v>
                </c:pt>
                <c:pt idx="10">
                  <c:v>17095840</c:v>
                </c:pt>
                <c:pt idx="11">
                  <c:v>5077540</c:v>
                </c:pt>
              </c:numCache>
            </c:numRef>
          </c:val>
        </c:ser>
        <c:ser>
          <c:idx val="4"/>
          <c:order val="4"/>
          <c:tx>
            <c:strRef>
              <c:f>'pregled za sve liste (2)'!$F$2</c:f>
              <c:strCache>
                <c:ptCount val="1"/>
                <c:pt idx="0">
                  <c:v>Антикампања 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(2)'!$F$3:$F$14</c:f>
              <c:numCache>
                <c:formatCode>#,##0</c:formatCode>
                <c:ptCount val="12"/>
                <c:pt idx="0">
                  <c:v>304189415.19999999</c:v>
                </c:pt>
                <c:pt idx="1">
                  <c:v>33226971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5"/>
          <c:order val="5"/>
          <c:tx>
            <c:strRef>
              <c:f>'pregled za sve liste (2)'!$G$2</c:f>
              <c:strCache>
                <c:ptCount val="1"/>
                <c:pt idx="0">
                  <c:v>закупљни  термини</c:v>
                </c:pt>
              </c:strCache>
            </c:strRef>
          </c:tx>
          <c:invertIfNegative val="0"/>
          <c:cat>
            <c:strRef>
              <c:f>'pregled za sve liste (2)'!$A$3:$A$14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'pregled za sve liste (2)'!$G$3:$G$14</c:f>
              <c:numCache>
                <c:formatCode>#,##0</c:formatCode>
                <c:ptCount val="12"/>
                <c:pt idx="0">
                  <c:v>120182008.80000006</c:v>
                </c:pt>
                <c:pt idx="1">
                  <c:v>209399952.66</c:v>
                </c:pt>
                <c:pt idx="2">
                  <c:v>24458681.279999997</c:v>
                </c:pt>
                <c:pt idx="3">
                  <c:v>0</c:v>
                </c:pt>
                <c:pt idx="4">
                  <c:v>200023145.39666677</c:v>
                </c:pt>
                <c:pt idx="5">
                  <c:v>7796584.5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9059624.6399999987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325568"/>
        <c:axId val="113327104"/>
        <c:axId val="0"/>
      </c:bar3DChart>
      <c:catAx>
        <c:axId val="113325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3327104"/>
        <c:crosses val="autoZero"/>
        <c:auto val="1"/>
        <c:lblAlgn val="ctr"/>
        <c:lblOffset val="100"/>
        <c:noMultiLvlLbl val="0"/>
      </c:catAx>
      <c:valAx>
        <c:axId val="11332710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13325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378647916485876"/>
          <c:y val="0.14930905511811024"/>
          <c:w val="0.2257599093534306"/>
          <c:h val="0.70693744531933511"/>
        </c:manualLayout>
      </c:layout>
      <c:overlay val="0"/>
      <c:txPr>
        <a:bodyPr/>
        <a:lstStyle/>
        <a:p>
          <a:pPr>
            <a:defRPr sz="16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00074990626179"/>
          <c:y val="4.7295062666746282E-2"/>
          <c:w val="0.88599925009373903"/>
          <c:h val="0.621415772713215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Sheet1!$J$1</c:f>
              <c:strCache>
                <c:ptCount val="1"/>
                <c:pt idx="0">
                  <c:v>Цена EUR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48336594911939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4370515329419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C00000"/>
                    </a:solidFill>
                    <a:latin typeface="Arial Narrow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Sheet1!$I$2:$I$10</c:f>
              <c:strCache>
                <c:ptCount val="9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ПРС</c:v>
                </c:pt>
                <c:pt idx="8">
                  <c:v>СПС</c:v>
                </c:pt>
              </c:strCache>
            </c:strRef>
          </c:cat>
          <c:val>
            <c:numRef>
              <c:f>Sheet1!$J$2:$J$10</c:f>
              <c:numCache>
                <c:formatCode>#,##0</c:formatCode>
                <c:ptCount val="9"/>
                <c:pt idx="0">
                  <c:v>734167.69063063059</c:v>
                </c:pt>
                <c:pt idx="1">
                  <c:v>354662.4158558558</c:v>
                </c:pt>
                <c:pt idx="2">
                  <c:v>48895</c:v>
                </c:pt>
                <c:pt idx="3">
                  <c:v>43711.027027027027</c:v>
                </c:pt>
                <c:pt idx="4">
                  <c:v>51898.738738738735</c:v>
                </c:pt>
                <c:pt idx="5">
                  <c:v>64222.616216216244</c:v>
                </c:pt>
                <c:pt idx="6">
                  <c:v>20351.279279279261</c:v>
                </c:pt>
                <c:pt idx="7">
                  <c:v>54769.009009009009</c:v>
                </c:pt>
                <c:pt idx="8">
                  <c:v>23196.950270270259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598848"/>
        <c:axId val="115600384"/>
        <c:axId val="0"/>
      </c:bar3DChart>
      <c:catAx>
        <c:axId val="115598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2460000"/>
          <a:lstStyle/>
          <a:p>
            <a:pPr>
              <a:defRPr sz="1800" b="1"/>
            </a:pPr>
            <a:endParaRPr lang="en-US"/>
          </a:p>
        </c:txPr>
        <c:crossAx val="115600384"/>
        <c:crosses val="autoZero"/>
        <c:auto val="1"/>
        <c:lblAlgn val="ctr"/>
        <c:lblOffset val="100"/>
        <c:noMultiLvlLbl val="0"/>
      </c:catAx>
      <c:valAx>
        <c:axId val="11560038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5598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517524321403115E-2"/>
          <c:y val="3.9248031496062985E-2"/>
          <c:w val="0.89318431586698255"/>
          <c:h val="0.701824803149606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Sheet1!$J$29</c:f>
              <c:strCache>
                <c:ptCount val="1"/>
                <c:pt idx="0">
                  <c:v>ЕУР</c:v>
                </c:pt>
              </c:strCache>
            </c:strRef>
          </c:tx>
          <c:invertIfNegative val="0"/>
          <c:cat>
            <c:strRef>
              <c:f>Sheet1!$I$30:$I$49</c:f>
              <c:strCache>
                <c:ptCount val="20"/>
                <c:pt idx="0">
                  <c:v>Blic</c:v>
                </c:pt>
                <c:pt idx="1">
                  <c:v>Kurir</c:v>
                </c:pt>
                <c:pt idx="2">
                  <c:v>Vecernje novosti</c:v>
                </c:pt>
                <c:pt idx="3">
                  <c:v>Politika</c:v>
                </c:pt>
                <c:pt idx="4">
                  <c:v>Press</c:v>
                </c:pt>
                <c:pt idx="5">
                  <c:v>Alo!</c:v>
                </c:pt>
                <c:pt idx="6">
                  <c:v>Danas</c:v>
                </c:pt>
                <c:pt idx="7">
                  <c:v>24 sata</c:v>
                </c:pt>
                <c:pt idx="8">
                  <c:v>Pravda</c:v>
                </c:pt>
                <c:pt idx="9">
                  <c:v>Gloria</c:v>
                </c:pt>
                <c:pt idx="10">
                  <c:v>Blic Zena</c:v>
                </c:pt>
                <c:pt idx="11">
                  <c:v>Pecat</c:v>
                </c:pt>
                <c:pt idx="12">
                  <c:v>Story</c:v>
                </c:pt>
                <c:pt idx="13">
                  <c:v>Hello! (nedeljnik)</c:v>
                </c:pt>
                <c:pt idx="14">
                  <c:v>Joy</c:v>
                </c:pt>
                <c:pt idx="15">
                  <c:v>Star</c:v>
                </c:pt>
                <c:pt idx="16">
                  <c:v>Nin (Ringier)</c:v>
                </c:pt>
                <c:pt idx="17">
                  <c:v>Svet</c:v>
                </c:pt>
                <c:pt idx="18">
                  <c:v>Pregled</c:v>
                </c:pt>
                <c:pt idx="19">
                  <c:v>Scandal (CPG)</c:v>
                </c:pt>
              </c:strCache>
            </c:strRef>
          </c:cat>
          <c:val>
            <c:numRef>
              <c:f>Sheet1!$J$30:$J$49</c:f>
              <c:numCache>
                <c:formatCode>#,##0</c:formatCode>
                <c:ptCount val="20"/>
                <c:pt idx="0">
                  <c:v>293031.63243243244</c:v>
                </c:pt>
                <c:pt idx="1">
                  <c:v>211188.10810810811</c:v>
                </c:pt>
                <c:pt idx="2">
                  <c:v>203849.78378378379</c:v>
                </c:pt>
                <c:pt idx="3">
                  <c:v>153456.08720720719</c:v>
                </c:pt>
                <c:pt idx="4">
                  <c:v>149602.73873873884</c:v>
                </c:pt>
                <c:pt idx="5">
                  <c:v>131354.58090090091</c:v>
                </c:pt>
                <c:pt idx="6">
                  <c:v>72505.153153153151</c:v>
                </c:pt>
                <c:pt idx="7">
                  <c:v>66139.956756756743</c:v>
                </c:pt>
                <c:pt idx="8">
                  <c:v>44191.531531531524</c:v>
                </c:pt>
                <c:pt idx="9">
                  <c:v>13125.784216216231</c:v>
                </c:pt>
                <c:pt idx="10">
                  <c:v>11863.783783783783</c:v>
                </c:pt>
                <c:pt idx="11">
                  <c:v>11225.945945945947</c:v>
                </c:pt>
                <c:pt idx="12">
                  <c:v>4099.6070270270284</c:v>
                </c:pt>
                <c:pt idx="13">
                  <c:v>4080.2167567567567</c:v>
                </c:pt>
                <c:pt idx="14">
                  <c:v>2973.9189189189192</c:v>
                </c:pt>
                <c:pt idx="15">
                  <c:v>2853.431351351353</c:v>
                </c:pt>
                <c:pt idx="16">
                  <c:v>2104.8648648648632</c:v>
                </c:pt>
                <c:pt idx="17">
                  <c:v>1605.9162162162158</c:v>
                </c:pt>
                <c:pt idx="18">
                  <c:v>978.0180180180181</c:v>
                </c:pt>
                <c:pt idx="19">
                  <c:v>951.65405405405409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781632"/>
        <c:axId val="115783168"/>
        <c:axId val="0"/>
      </c:bar3DChart>
      <c:catAx>
        <c:axId val="115781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3900000" vert="horz"/>
          <a:lstStyle/>
          <a:p>
            <a:pPr>
              <a:defRPr sz="1600" b="1" baseline="0"/>
            </a:pPr>
            <a:endParaRPr lang="en-US"/>
          </a:p>
        </c:txPr>
        <c:crossAx val="115783168"/>
        <c:crosses val="autoZero"/>
        <c:auto val="1"/>
        <c:lblAlgn val="ctr"/>
        <c:lblOffset val="100"/>
        <c:noMultiLvlLbl val="0"/>
      </c:catAx>
      <c:valAx>
        <c:axId val="1157831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15781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714596878709706E-2"/>
          <c:y val="5.1400554097404488E-2"/>
          <c:w val="0.75750514588166062"/>
          <c:h val="0.721399460484106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slajdovi!$B$1</c:f>
              <c:strCache>
                <c:ptCount val="1"/>
                <c:pt idx="0">
                  <c:v>број  давања 2011.</c:v>
                </c:pt>
              </c:strCache>
            </c:strRef>
          </c:tx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slajdovi!$B$2:$B$17</c:f>
              <c:numCache>
                <c:formatCode>#,##0</c:formatCode>
                <c:ptCount val="16"/>
                <c:pt idx="0">
                  <c:v>219</c:v>
                </c:pt>
                <c:pt idx="1">
                  <c:v>19</c:v>
                </c:pt>
                <c:pt idx="2">
                  <c:v>3</c:v>
                </c:pt>
                <c:pt idx="3">
                  <c:v>9</c:v>
                </c:pt>
                <c:pt idx="4">
                  <c:v>130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ser>
          <c:idx val="1"/>
          <c:order val="1"/>
          <c:tx>
            <c:strRef>
              <c:f>slajdovi!$H$1</c:f>
              <c:strCache>
                <c:ptCount val="1"/>
                <c:pt idx="0">
                  <c:v>број давања 9. мај 2012.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slajdovi!$H$2:$H$17</c:f>
              <c:numCache>
                <c:formatCode>#,##0</c:formatCode>
                <c:ptCount val="16"/>
                <c:pt idx="0">
                  <c:v>460</c:v>
                </c:pt>
                <c:pt idx="1">
                  <c:v>1</c:v>
                </c:pt>
                <c:pt idx="2">
                  <c:v>100</c:v>
                </c:pt>
                <c:pt idx="3">
                  <c:v>23</c:v>
                </c:pt>
                <c:pt idx="4">
                  <c:v>81</c:v>
                </c:pt>
                <c:pt idx="5">
                  <c:v>20</c:v>
                </c:pt>
                <c:pt idx="6">
                  <c:v>26</c:v>
                </c:pt>
                <c:pt idx="7">
                  <c:v>0</c:v>
                </c:pt>
                <c:pt idx="8">
                  <c:v>133</c:v>
                </c:pt>
                <c:pt idx="9">
                  <c:v>0</c:v>
                </c:pt>
                <c:pt idx="10">
                  <c:v>10</c:v>
                </c:pt>
                <c:pt idx="11">
                  <c:v>10</c:v>
                </c:pt>
                <c:pt idx="12">
                  <c:v>20</c:v>
                </c:pt>
                <c:pt idx="13">
                  <c:v>10</c:v>
                </c:pt>
                <c:pt idx="14">
                  <c:v>0</c:v>
                </c:pt>
                <c:pt idx="15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800704"/>
        <c:axId val="122118528"/>
        <c:axId val="0"/>
      </c:bar3DChart>
      <c:catAx>
        <c:axId val="115800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2118528"/>
        <c:crosses val="autoZero"/>
        <c:auto val="1"/>
        <c:lblAlgn val="ctr"/>
        <c:lblOffset val="100"/>
        <c:noMultiLvlLbl val="0"/>
      </c:catAx>
      <c:valAx>
        <c:axId val="12211852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15800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45773842585015"/>
          <c:y val="0.25887540099154288"/>
          <c:w val="0.13294475120070573"/>
          <c:h val="0.52391586468358176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842135839739429"/>
          <c:y val="6.5289442986293383E-2"/>
          <c:w val="0.71277872874586334"/>
          <c:h val="0.8056288276465450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slajdovi!$C$1</c:f>
              <c:strCache>
                <c:ptCount val="1"/>
                <c:pt idx="0">
                  <c:v>укупно 2011 дин</c:v>
                </c:pt>
              </c:strCache>
            </c:strRef>
          </c:tx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slajdovi!$C$2:$C$17</c:f>
              <c:numCache>
                <c:formatCode>#,##0</c:formatCode>
                <c:ptCount val="16"/>
                <c:pt idx="0">
                  <c:v>30136591.669999998</c:v>
                </c:pt>
                <c:pt idx="1">
                  <c:v>1167260</c:v>
                </c:pt>
                <c:pt idx="2">
                  <c:v>134782.23000000001</c:v>
                </c:pt>
                <c:pt idx="3">
                  <c:v>3200000</c:v>
                </c:pt>
                <c:pt idx="4">
                  <c:v>24886823.140000001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230000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ser>
          <c:idx val="1"/>
          <c:order val="1"/>
          <c:tx>
            <c:strRef>
              <c:f>slajdovi!$I$1</c:f>
              <c:strCache>
                <c:ptCount val="1"/>
                <c:pt idx="0">
                  <c:v>укупно 9. мај 2012 дин.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slajdovi!$I$2:$I$17</c:f>
              <c:numCache>
                <c:formatCode>#,##0</c:formatCode>
                <c:ptCount val="16"/>
                <c:pt idx="0">
                  <c:v>77663657.019999996</c:v>
                </c:pt>
                <c:pt idx="1">
                  <c:v>500000</c:v>
                </c:pt>
                <c:pt idx="2">
                  <c:v>7536644</c:v>
                </c:pt>
                <c:pt idx="3">
                  <c:v>8095050</c:v>
                </c:pt>
                <c:pt idx="4">
                  <c:v>12267284</c:v>
                </c:pt>
                <c:pt idx="5">
                  <c:v>8356500</c:v>
                </c:pt>
                <c:pt idx="6">
                  <c:v>14135800</c:v>
                </c:pt>
                <c:pt idx="7">
                  <c:v>0</c:v>
                </c:pt>
                <c:pt idx="8">
                  <c:v>31382000</c:v>
                </c:pt>
                <c:pt idx="9">
                  <c:v>0</c:v>
                </c:pt>
                <c:pt idx="10">
                  <c:v>722000</c:v>
                </c:pt>
                <c:pt idx="11">
                  <c:v>1661000</c:v>
                </c:pt>
                <c:pt idx="12">
                  <c:v>4162650</c:v>
                </c:pt>
                <c:pt idx="13">
                  <c:v>473609</c:v>
                </c:pt>
                <c:pt idx="14">
                  <c:v>0</c:v>
                </c:pt>
                <c:pt idx="15">
                  <c:v>3395000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2140544"/>
        <c:axId val="122142080"/>
        <c:axId val="115757952"/>
      </c:bar3DChart>
      <c:catAx>
        <c:axId val="122140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22142080"/>
        <c:crosses val="autoZero"/>
        <c:auto val="1"/>
        <c:lblAlgn val="ctr"/>
        <c:lblOffset val="100"/>
        <c:noMultiLvlLbl val="0"/>
      </c:catAx>
      <c:valAx>
        <c:axId val="1221420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2140544"/>
        <c:crosses val="autoZero"/>
        <c:crossBetween val="between"/>
      </c:valAx>
      <c:serAx>
        <c:axId val="115757952"/>
        <c:scaling>
          <c:orientation val="minMax"/>
        </c:scaling>
        <c:delete val="1"/>
        <c:axPos val="b"/>
        <c:majorTickMark val="out"/>
        <c:minorTickMark val="none"/>
        <c:tickLblPos val="none"/>
        <c:crossAx val="122142080"/>
        <c:crosses val="autoZero"/>
      </c:serAx>
    </c:plotArea>
    <c:legend>
      <c:legendPos val="r"/>
      <c:layout>
        <c:manualLayout>
          <c:xMode val="edge"/>
          <c:yMode val="edge"/>
          <c:x val="0.86916126096632518"/>
          <c:y val="0.25029857793578492"/>
          <c:w val="0.11239332252857442"/>
          <c:h val="0.531789523386290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46084864391951"/>
          <c:y val="2.8252405949256338E-2"/>
          <c:w val="0.66095122484689484"/>
          <c:h val="0.721399460484106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slajdovi!$I$1</c:f>
              <c:strCache>
                <c:ptCount val="1"/>
                <c:pt idx="0">
                  <c:v>укупно 9. мај 2012 дин.</c:v>
                </c:pt>
              </c:strCache>
            </c:strRef>
          </c:tx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slajdovi!$I$2:$I$17</c:f>
              <c:numCache>
                <c:formatCode>#,##0</c:formatCode>
                <c:ptCount val="16"/>
                <c:pt idx="0">
                  <c:v>77663657.019999996</c:v>
                </c:pt>
                <c:pt idx="1">
                  <c:v>500000</c:v>
                </c:pt>
                <c:pt idx="2">
                  <c:v>7536644</c:v>
                </c:pt>
                <c:pt idx="3">
                  <c:v>8095050</c:v>
                </c:pt>
                <c:pt idx="4">
                  <c:v>12267284</c:v>
                </c:pt>
                <c:pt idx="5">
                  <c:v>8356500</c:v>
                </c:pt>
                <c:pt idx="6">
                  <c:v>14135800</c:v>
                </c:pt>
                <c:pt idx="7">
                  <c:v>0</c:v>
                </c:pt>
                <c:pt idx="8">
                  <c:v>31382000</c:v>
                </c:pt>
                <c:pt idx="9">
                  <c:v>0</c:v>
                </c:pt>
                <c:pt idx="10">
                  <c:v>722000</c:v>
                </c:pt>
                <c:pt idx="11">
                  <c:v>1661000</c:v>
                </c:pt>
                <c:pt idx="12">
                  <c:v>4162650</c:v>
                </c:pt>
                <c:pt idx="13">
                  <c:v>473609</c:v>
                </c:pt>
                <c:pt idx="14">
                  <c:v>0</c:v>
                </c:pt>
                <c:pt idx="15">
                  <c:v>3395000</c:v>
                </c:pt>
              </c:numCache>
            </c:numRef>
          </c:val>
        </c:ser>
        <c:ser>
          <c:idx val="1"/>
          <c:order val="1"/>
          <c:tx>
            <c:strRef>
              <c:f>slajdovi!$K$1</c:f>
              <c:strCache>
                <c:ptCount val="1"/>
                <c:pt idx="0">
                  <c:v>прилози правних лица 2012. дин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slajdovi!$A$2:$A$17</c:f>
              <c:strCache>
                <c:ptCount val="16"/>
                <c:pt idx="0">
                  <c:v>ДС </c:v>
                </c:pt>
                <c:pt idx="1">
                  <c:v>СНС</c:v>
                </c:pt>
                <c:pt idx="2">
                  <c:v>ДСС</c:v>
                </c:pt>
                <c:pt idx="3">
                  <c:v>СПС</c:v>
                </c:pt>
                <c:pt idx="4">
                  <c:v>Г 17 Плус</c:v>
                </c:pt>
                <c:pt idx="5">
                  <c:v>СРС</c:v>
                </c:pt>
                <c:pt idx="6">
                  <c:v>ЛДП</c:v>
                </c:pt>
                <c:pt idx="7">
                  <c:v>ПУПС</c:v>
                </c:pt>
                <c:pt idx="8">
                  <c:v>ЛСВ</c:v>
                </c:pt>
                <c:pt idx="9">
                  <c:v>НС</c:v>
                </c:pt>
                <c:pt idx="10">
                  <c:v>СПО</c:v>
                </c:pt>
                <c:pt idx="11">
                  <c:v>СДПС</c:v>
                </c:pt>
                <c:pt idx="12">
                  <c:v>ЈС</c:v>
                </c:pt>
                <c:pt idx="13">
                  <c:v>СВМ</c:v>
                </c:pt>
                <c:pt idx="14">
                  <c:v>СДУ</c:v>
                </c:pt>
                <c:pt idx="15">
                  <c:v>ПСС</c:v>
                </c:pt>
              </c:strCache>
            </c:strRef>
          </c:cat>
          <c:val>
            <c:numRef>
              <c:f>slajdovi!$K$2:$K$17</c:f>
              <c:numCache>
                <c:formatCode>#,##0</c:formatCode>
                <c:ptCount val="16"/>
                <c:pt idx="0">
                  <c:v>35842917.149999999</c:v>
                </c:pt>
                <c:pt idx="1">
                  <c:v>500000</c:v>
                </c:pt>
                <c:pt idx="2">
                  <c:v>200000</c:v>
                </c:pt>
                <c:pt idx="3">
                  <c:v>0</c:v>
                </c:pt>
                <c:pt idx="4">
                  <c:v>6900000</c:v>
                </c:pt>
                <c:pt idx="5">
                  <c:v>0</c:v>
                </c:pt>
                <c:pt idx="6">
                  <c:v>1715000</c:v>
                </c:pt>
                <c:pt idx="7">
                  <c:v>0</c:v>
                </c:pt>
                <c:pt idx="8">
                  <c:v>15100000</c:v>
                </c:pt>
                <c:pt idx="9">
                  <c:v>0</c:v>
                </c:pt>
                <c:pt idx="10">
                  <c:v>115000</c:v>
                </c:pt>
                <c:pt idx="11">
                  <c:v>940000</c:v>
                </c:pt>
                <c:pt idx="12">
                  <c:v>1450000</c:v>
                </c:pt>
                <c:pt idx="13">
                  <c:v>0</c:v>
                </c:pt>
                <c:pt idx="14">
                  <c:v>0</c:v>
                </c:pt>
                <c:pt idx="15">
                  <c:v>490000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2181888"/>
        <c:axId val="122183680"/>
        <c:axId val="0"/>
      </c:bar3DChart>
      <c:catAx>
        <c:axId val="122181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2183680"/>
        <c:crosses val="autoZero"/>
        <c:auto val="1"/>
        <c:lblAlgn val="ctr"/>
        <c:lblOffset val="100"/>
        <c:noMultiLvlLbl val="0"/>
      </c:catAx>
      <c:valAx>
        <c:axId val="1221836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2181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272353455818116"/>
          <c:y val="0.17515820939049298"/>
          <c:w val="0.15060979877515321"/>
          <c:h val="0.46449839603382925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7708107587469E-2"/>
          <c:y val="1.4599372807658837E-2"/>
          <c:w val="0.97228958079489314"/>
          <c:h val="0.55375981116380202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2.3176914851160094E-2"/>
                  <c:y val="-1.00782472737646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0693021526443639E-2"/>
                  <c:y val="-4.1266454772179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841584158415859E-2"/>
                  <c:y val="-5.9158134243458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8085808580858038E-2"/>
                  <c:y val="-9.1012514220705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905293088363992E-2"/>
                  <c:y val="-2.62172284644195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C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Sheet2!$A$1:$A$5</c:f>
              <c:strCache>
                <c:ptCount val="5"/>
                <c:pt idx="0">
                  <c:v>Парламентарни избори </c:v>
                </c:pt>
                <c:pt idx="1">
                  <c:v>АПВ избори</c:v>
                </c:pt>
                <c:pt idx="2">
                  <c:v>Локални избори  </c:v>
                </c:pt>
                <c:pt idx="3">
                  <c:v>Председнички избори </c:v>
                </c:pt>
                <c:pt idx="4">
                  <c:v>Антикампања </c:v>
                </c:pt>
              </c:strCache>
            </c:strRef>
          </c:cat>
          <c:val>
            <c:numRef>
              <c:f>Sheet2!$B$1:$B$5</c:f>
              <c:numCache>
                <c:formatCode>#,##0</c:formatCode>
                <c:ptCount val="5"/>
                <c:pt idx="0">
                  <c:v>1607271250</c:v>
                </c:pt>
                <c:pt idx="1">
                  <c:v>140217830</c:v>
                </c:pt>
                <c:pt idx="2">
                  <c:v>310616580</c:v>
                </c:pt>
                <c:pt idx="3">
                  <c:v>891718210</c:v>
                </c:pt>
                <c:pt idx="4">
                  <c:v>285946090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357184"/>
        <c:axId val="113358720"/>
        <c:axId val="0"/>
      </c:bar3DChart>
      <c:catAx>
        <c:axId val="11335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040000"/>
          <a:lstStyle/>
          <a:p>
            <a:pPr>
              <a:defRPr sz="1800" b="1"/>
            </a:pPr>
            <a:endParaRPr lang="en-US"/>
          </a:p>
        </c:txPr>
        <c:crossAx val="113358720"/>
        <c:crosses val="autoZero"/>
        <c:auto val="1"/>
        <c:lblAlgn val="ctr"/>
        <c:lblOffset val="100"/>
        <c:noMultiLvlLbl val="0"/>
      </c:catAx>
      <c:valAx>
        <c:axId val="113358720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one"/>
        <c:crossAx val="1133571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Cyrl-RS"/>
              <a:t>Укупно ТВ минимална</a:t>
            </a:r>
            <a:r>
              <a:rPr lang="sr-Cyrl-RS" baseline="0"/>
              <a:t> цена</a:t>
            </a:r>
            <a:r>
              <a:rPr lang="sr-Cyrl-RS"/>
              <a:t> - први круг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29319772528434"/>
          <c:y val="0.24139144065325163"/>
          <c:w val="0.455165135608049"/>
          <c:h val="0.75860855934674831"/>
        </c:manualLayout>
      </c:layout>
      <c:pieChart>
        <c:varyColors val="1"/>
        <c:ser>
          <c:idx val="0"/>
          <c:order val="0"/>
          <c:tx>
            <c:strRef>
              <c:f>'[Copy of oglasavanje_na_tv_stanicama_prvi_krug_izbora_2012 izmenjeno (2).xlsx]procena min cene'!$I$3</c:f>
              <c:strCache>
                <c:ptCount val="1"/>
                <c:pt idx="0">
                  <c:v>Укупно ТВ мин. EUR</c:v>
                </c:pt>
              </c:strCache>
            </c:strRef>
          </c:tx>
          <c:explosion val="25"/>
          <c:dLbls>
            <c:dLbl>
              <c:idx val="4"/>
              <c:layout>
                <c:manualLayout>
                  <c:x val="-1.1364275082611753E-2"/>
                  <c:y val="-2.795520125201740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3866364041081633E-4"/>
                  <c:y val="1.558815029544231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'[Copy of oglasavanje_na_tv_stanicama_prvi_krug_izbora_2012 izmenjeno (2).xlsx]procena min cene'!$A$4:$A$15</c:f>
              <c:strCache>
                <c:ptCount val="12"/>
                <c:pt idx="0">
                  <c:v>За бољи живот</c:v>
                </c:pt>
                <c:pt idx="1">
                  <c:v>Покренимо Србију</c:v>
                </c:pt>
                <c:pt idx="2">
                  <c:v>СПС/ПУПС/ЈС</c:v>
                </c:pt>
                <c:pt idx="3">
                  <c:v>ДСС</c:v>
                </c:pt>
                <c:pt idx="4">
                  <c:v>УРС</c:v>
                </c:pt>
                <c:pt idx="5">
                  <c:v>Преокрет</c:v>
                </c:pt>
                <c:pt idx="6">
                  <c:v>СРС</c:v>
                </c:pt>
                <c:pt idx="7">
                  <c:v>Двери</c:v>
                </c:pt>
                <c:pt idx="8">
                  <c:v>СВМ</c:v>
                </c:pt>
                <c:pt idx="9">
                  <c:v>ЛСВ (АПВ)</c:v>
                </c:pt>
                <c:pt idx="10">
                  <c:v>ПРС</c:v>
                </c:pt>
                <c:pt idx="11">
                  <c:v>СДС</c:v>
                </c:pt>
              </c:strCache>
            </c:strRef>
          </c:cat>
          <c:val>
            <c:numRef>
              <c:f>'[Copy of oglasavanje_na_tv_stanicama_prvi_krug_izbora_2012 izmenjeno (2).xlsx]procena min cene'!$I$4:$I$15</c:f>
              <c:numCache>
                <c:formatCode>#,##0</c:formatCode>
                <c:ptCount val="12"/>
                <c:pt idx="0">
                  <c:v>6813840.2762542246</c:v>
                </c:pt>
                <c:pt idx="1">
                  <c:v>2270242.5549069294</c:v>
                </c:pt>
                <c:pt idx="2">
                  <c:v>960348.12282824214</c:v>
                </c:pt>
                <c:pt idx="3">
                  <c:v>509232.3125470212</c:v>
                </c:pt>
                <c:pt idx="4">
                  <c:v>4163609.5855575548</c:v>
                </c:pt>
                <c:pt idx="5">
                  <c:v>1859357.8388674925</c:v>
                </c:pt>
                <c:pt idx="6">
                  <c:v>691934.7695274615</c:v>
                </c:pt>
                <c:pt idx="7">
                  <c:v>144299.52659068527</c:v>
                </c:pt>
                <c:pt idx="8">
                  <c:v>17740.396396396398</c:v>
                </c:pt>
                <c:pt idx="9">
                  <c:v>209128.32770854241</c:v>
                </c:pt>
                <c:pt idx="10">
                  <c:v>391046.38869547832</c:v>
                </c:pt>
                <c:pt idx="11">
                  <c:v>41668.430289032025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361829948785529"/>
          <c:y val="0.26262220357251576"/>
          <c:w val="0.23971483394514595"/>
          <c:h val="0.69481598499247155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666666666666668E-2"/>
                  <c:y val="-3.2407407407407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11111111111122E-2"/>
                  <c:y val="-7.8703703703703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9006E-2"/>
                  <c:y val="-3.24074074074074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'oglasavanje raniji izbori'!$E$1:$G$2</c:f>
              <c:multiLvlStrCache>
                <c:ptCount val="3"/>
                <c:lvl>
                  <c:pt idx="0">
                    <c:v>пред. 2004</c:v>
                  </c:pt>
                  <c:pt idx="1">
                    <c:v>парл. 2007</c:v>
                  </c:pt>
                  <c:pt idx="2">
                    <c:v>сви 2012</c:v>
                  </c:pt>
                </c:lvl>
                <c:lvl>
                  <c:pt idx="0">
                    <c:v>Упоредна цена ТВ оглашавања у еврима</c:v>
                  </c:pt>
                </c:lvl>
              </c:multiLvlStrCache>
            </c:multiLvlStrRef>
          </c:cat>
          <c:val>
            <c:numRef>
              <c:f>'oglasavanje raniji izbori'!$E$3:$G$3</c:f>
              <c:numCache>
                <c:formatCode>#,##0</c:formatCode>
                <c:ptCount val="3"/>
                <c:pt idx="0">
                  <c:v>2485029.4285714277</c:v>
                </c:pt>
                <c:pt idx="1">
                  <c:v>13668132.350000003</c:v>
                </c:pt>
                <c:pt idx="2">
                  <c:v>39541698.649339348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148672"/>
        <c:axId val="115150208"/>
        <c:axId val="0"/>
      </c:bar3DChart>
      <c:catAx>
        <c:axId val="115148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15150208"/>
        <c:crosses val="autoZero"/>
        <c:auto val="1"/>
        <c:lblAlgn val="ctr"/>
        <c:lblOffset val="100"/>
        <c:noMultiLvlLbl val="0"/>
      </c:catAx>
      <c:valAx>
        <c:axId val="11515020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15148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675977318602792E-2"/>
          <c:y val="3.0555555555555555E-2"/>
          <c:w val="0.72461365733179151"/>
          <c:h val="0.797151169034061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'procena beograd'!$B$55</c:f>
              <c:strCache>
                <c:ptCount val="1"/>
                <c:pt idx="0">
                  <c:v>Укупан број билборда у узорку </c:v>
                </c:pt>
              </c:strCache>
            </c:strRef>
          </c:tx>
          <c:invertIfNegative val="0"/>
          <c:cat>
            <c:strRef>
              <c:f>'procena beograd'!$A$56:$A$62</c:f>
              <c:strCache>
                <c:ptCount val="6"/>
                <c:pt idx="0">
                  <c:v>26.3-2.4.</c:v>
                </c:pt>
                <c:pt idx="1">
                  <c:v>2.4.-9.4.</c:v>
                </c:pt>
                <c:pt idx="2">
                  <c:v>9.4.-16.4.</c:v>
                </c:pt>
                <c:pt idx="3">
                  <c:v>16.4.-23.4.</c:v>
                </c:pt>
                <c:pt idx="4">
                  <c:v>23.4-30.4.</c:v>
                </c:pt>
                <c:pt idx="5">
                  <c:v>30.4.-6.5.</c:v>
                </c:pt>
              </c:strCache>
            </c:strRef>
          </c:cat>
          <c:val>
            <c:numRef>
              <c:f>'procena beograd'!$B$56:$B$62</c:f>
              <c:numCache>
                <c:formatCode>General</c:formatCode>
                <c:ptCount val="7"/>
                <c:pt idx="0">
                  <c:v>863</c:v>
                </c:pt>
                <c:pt idx="1">
                  <c:v>933</c:v>
                </c:pt>
                <c:pt idx="2">
                  <c:v>1007</c:v>
                </c:pt>
                <c:pt idx="3">
                  <c:v>1080</c:v>
                </c:pt>
                <c:pt idx="4">
                  <c:v>991</c:v>
                </c:pt>
                <c:pt idx="5">
                  <c:v>948</c:v>
                </c:pt>
              </c:numCache>
            </c:numRef>
          </c:val>
        </c:ser>
        <c:ser>
          <c:idx val="1"/>
          <c:order val="1"/>
          <c:tx>
            <c:strRef>
              <c:f>'procena beograd'!$C$55</c:f>
              <c:strCache>
                <c:ptCount val="1"/>
                <c:pt idx="0">
                  <c:v>Политички билборди  у узорку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'procena beograd'!$A$56:$A$62</c:f>
              <c:strCache>
                <c:ptCount val="6"/>
                <c:pt idx="0">
                  <c:v>26.3-2.4.</c:v>
                </c:pt>
                <c:pt idx="1">
                  <c:v>2.4.-9.4.</c:v>
                </c:pt>
                <c:pt idx="2">
                  <c:v>9.4.-16.4.</c:v>
                </c:pt>
                <c:pt idx="3">
                  <c:v>16.4.-23.4.</c:v>
                </c:pt>
                <c:pt idx="4">
                  <c:v>23.4-30.4.</c:v>
                </c:pt>
                <c:pt idx="5">
                  <c:v>30.4.-6.5.</c:v>
                </c:pt>
              </c:strCache>
            </c:strRef>
          </c:cat>
          <c:val>
            <c:numRef>
              <c:f>'procena beograd'!$C$56:$C$62</c:f>
              <c:numCache>
                <c:formatCode>General</c:formatCode>
                <c:ptCount val="7"/>
                <c:pt idx="0">
                  <c:v>285</c:v>
                </c:pt>
                <c:pt idx="1">
                  <c:v>435</c:v>
                </c:pt>
                <c:pt idx="2">
                  <c:v>574</c:v>
                </c:pt>
                <c:pt idx="3">
                  <c:v>656</c:v>
                </c:pt>
                <c:pt idx="4">
                  <c:v>712</c:v>
                </c:pt>
                <c:pt idx="5">
                  <c:v>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8666880"/>
        <c:axId val="49106304"/>
        <c:axId val="0"/>
      </c:bar3DChart>
      <c:catAx>
        <c:axId val="48666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1740000"/>
          <a:lstStyle/>
          <a:p>
            <a:pPr>
              <a:defRPr sz="16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9106304"/>
        <c:crosses val="autoZero"/>
        <c:auto val="1"/>
        <c:lblAlgn val="ctr"/>
        <c:lblOffset val="100"/>
        <c:noMultiLvlLbl val="0"/>
      </c:catAx>
      <c:valAx>
        <c:axId val="49106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866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771673840736823"/>
          <c:y val="0.25764916885389327"/>
          <c:w val="0.19332302317973696"/>
          <c:h val="0.49025721784776904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sr-Cyrl-RS" sz="2000" dirty="0">
                <a:latin typeface="Arial" pitchFamily="34" charset="0"/>
                <a:cs typeface="Arial" pitchFamily="34" charset="0"/>
              </a:rPr>
              <a:t>Билборди</a:t>
            </a:r>
            <a:r>
              <a:rPr lang="sr-Cyrl-RS" sz="1800" dirty="0">
                <a:latin typeface="Arial" pitchFamily="34" charset="0"/>
                <a:cs typeface="Arial" pitchFamily="34" charset="0"/>
              </a:rPr>
              <a:t> у Београду 26.3-4.5.</a:t>
            </a:r>
            <a:r>
              <a:rPr lang="sr-Cyrl-RS" sz="1800" baseline="0" dirty="0">
                <a:latin typeface="Arial" pitchFamily="34" charset="0"/>
                <a:cs typeface="Arial" pitchFamily="34" charset="0"/>
              </a:rPr>
              <a:t>2012.</a:t>
            </a:r>
            <a:endParaRPr lang="sr-Cyrl-RS" sz="1800" dirty="0"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'Nova procena beograd'!$B$17:$B$18</c:f>
              <c:strCache>
                <c:ptCount val="1"/>
                <c:pt idx="0">
                  <c:v>Билборди  - 6 недеља кампање - 1. круг избора -Београд Процењена вредност у еврима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'Nova procena beograd'!$A$19:$A$29</c:f>
              <c:strCache>
                <c:ptCount val="11"/>
                <c:pt idx="0">
                  <c:v>ДС</c:v>
                </c:pt>
                <c:pt idx="1">
                  <c:v>Преокрет</c:v>
                </c:pt>
                <c:pt idx="2">
                  <c:v>СНС</c:v>
                </c:pt>
                <c:pt idx="3">
                  <c:v>ДСС</c:v>
                </c:pt>
                <c:pt idx="4">
                  <c:v>УРС</c:v>
                </c:pt>
                <c:pt idx="5">
                  <c:v>СПС</c:v>
                </c:pt>
                <c:pt idx="6">
                  <c:v>СРС</c:v>
                </c:pt>
                <c:pt idx="7">
                  <c:v>Двери</c:v>
                </c:pt>
                <c:pt idx="8">
                  <c:v>СДС</c:v>
                </c:pt>
                <c:pt idx="9">
                  <c:v>СВМ</c:v>
                </c:pt>
                <c:pt idx="10">
                  <c:v>ПРС</c:v>
                </c:pt>
              </c:strCache>
            </c:strRef>
          </c:cat>
          <c:val>
            <c:numRef>
              <c:f>'Nova procena beograd'!$B$19:$B$29</c:f>
              <c:numCache>
                <c:formatCode>0.00</c:formatCode>
                <c:ptCount val="11"/>
                <c:pt idx="0">
                  <c:v>331062.16000000003</c:v>
                </c:pt>
                <c:pt idx="1">
                  <c:v>155215.28</c:v>
                </c:pt>
                <c:pt idx="2">
                  <c:v>378856.7200000002</c:v>
                </c:pt>
                <c:pt idx="3">
                  <c:v>147890.16</c:v>
                </c:pt>
                <c:pt idx="4">
                  <c:v>180277.68</c:v>
                </c:pt>
                <c:pt idx="5">
                  <c:v>107597.32</c:v>
                </c:pt>
                <c:pt idx="6">
                  <c:v>51954.320000000007</c:v>
                </c:pt>
                <c:pt idx="7">
                  <c:v>20130.88</c:v>
                </c:pt>
                <c:pt idx="8">
                  <c:v>5290.56</c:v>
                </c:pt>
                <c:pt idx="9">
                  <c:v>1322.6399999999999</c:v>
                </c:pt>
                <c:pt idx="10">
                  <c:v>1323.52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'Nova procena beograd'!$B$18</c:f>
              <c:strCache>
                <c:ptCount val="1"/>
                <c:pt idx="0">
                  <c:v>Процењена вредност у еврима</c:v>
                </c:pt>
              </c:strCache>
            </c:strRef>
          </c:tx>
          <c:invertIfNegative val="0"/>
          <c:cat>
            <c:strRef>
              <c:f>'Nova procena beograd'!$A$19:$A$29</c:f>
              <c:strCache>
                <c:ptCount val="11"/>
                <c:pt idx="0">
                  <c:v>ДС</c:v>
                </c:pt>
                <c:pt idx="1">
                  <c:v>Преокрет</c:v>
                </c:pt>
                <c:pt idx="2">
                  <c:v>СНС</c:v>
                </c:pt>
                <c:pt idx="3">
                  <c:v>ДСС</c:v>
                </c:pt>
                <c:pt idx="4">
                  <c:v>УРС</c:v>
                </c:pt>
                <c:pt idx="5">
                  <c:v>СПС</c:v>
                </c:pt>
                <c:pt idx="6">
                  <c:v>СРС</c:v>
                </c:pt>
                <c:pt idx="7">
                  <c:v>Двери</c:v>
                </c:pt>
                <c:pt idx="8">
                  <c:v>СДС</c:v>
                </c:pt>
                <c:pt idx="9">
                  <c:v>СВМ</c:v>
                </c:pt>
                <c:pt idx="10">
                  <c:v>ПРС</c:v>
                </c:pt>
              </c:strCache>
            </c:strRef>
          </c:cat>
          <c:val>
            <c:numRef>
              <c:f>'Nova procena beograd'!$B$19:$B$29</c:f>
              <c:numCache>
                <c:formatCode>0.00</c:formatCode>
                <c:ptCount val="11"/>
                <c:pt idx="0">
                  <c:v>331062.16000000003</c:v>
                </c:pt>
                <c:pt idx="1">
                  <c:v>155215.28</c:v>
                </c:pt>
                <c:pt idx="2">
                  <c:v>378856.7200000002</c:v>
                </c:pt>
                <c:pt idx="3">
                  <c:v>147890.16</c:v>
                </c:pt>
                <c:pt idx="4">
                  <c:v>180277.68</c:v>
                </c:pt>
                <c:pt idx="5">
                  <c:v>107597.32</c:v>
                </c:pt>
                <c:pt idx="6">
                  <c:v>51954.320000000007</c:v>
                </c:pt>
                <c:pt idx="7">
                  <c:v>20130.88</c:v>
                </c:pt>
                <c:pt idx="8">
                  <c:v>5290.56</c:v>
                </c:pt>
                <c:pt idx="9">
                  <c:v>1322.6399999999999</c:v>
                </c:pt>
                <c:pt idx="10">
                  <c:v>1323.52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5544064"/>
        <c:axId val="115545600"/>
        <c:axId val="0"/>
      </c:bar3DChart>
      <c:catAx>
        <c:axId val="115544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5545600"/>
        <c:crosses val="autoZero"/>
        <c:auto val="1"/>
        <c:lblAlgn val="ctr"/>
        <c:lblOffset val="100"/>
        <c:noMultiLvlLbl val="0"/>
      </c:catAx>
      <c:valAx>
        <c:axId val="11554560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5544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Нови Сад билборди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>
                <a:latin typeface="Arial" pitchFamily="34" charset="0"/>
                <a:cs typeface="Arial" pitchFamily="34" charset="0"/>
              </a:rPr>
              <a:t>26.3. - 6.5. 2012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.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Процена цене са попустом у ЕУР.</a:t>
            </a:r>
            <a:r>
              <a:rPr lang="sr-Cyrl-RS" baseline="0" dirty="0" smtClean="0">
                <a:latin typeface="Arial" pitchFamily="34" charset="0"/>
                <a:cs typeface="Arial" pitchFamily="34" charset="0"/>
              </a:rPr>
              <a:t> </a:t>
            </a:r>
            <a:endParaRPr lang="it-IT" dirty="0"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Sheet1!$G$201:$G$202</c:f>
              <c:strCache>
                <c:ptCount val="1"/>
                <c:pt idx="0">
                  <c:v>Novi Sad bilbordi 26.3. - 6.5. 2012. Procena cene sa popustom u EUR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Sheet1!$F$203:$F$211</c:f>
              <c:strCache>
                <c:ptCount val="9"/>
                <c:pt idx="0">
                  <c:v>URS</c:v>
                </c:pt>
                <c:pt idx="1">
                  <c:v>SRS</c:v>
                </c:pt>
                <c:pt idx="2">
                  <c:v>SPS</c:v>
                </c:pt>
                <c:pt idx="3">
                  <c:v>SNS</c:v>
                </c:pt>
                <c:pt idx="4">
                  <c:v>RV</c:v>
                </c:pt>
                <c:pt idx="5">
                  <c:v>LSV</c:v>
                </c:pt>
                <c:pt idx="6">
                  <c:v>P</c:v>
                </c:pt>
                <c:pt idx="7">
                  <c:v>DS</c:v>
                </c:pt>
                <c:pt idx="8">
                  <c:v>DSS</c:v>
                </c:pt>
              </c:strCache>
            </c:strRef>
          </c:cat>
          <c:val>
            <c:numRef>
              <c:f>Sheet1!$G$203:$G$211</c:f>
              <c:numCache>
                <c:formatCode>#,##0.00</c:formatCode>
                <c:ptCount val="9"/>
                <c:pt idx="0">
                  <c:v>41294.700000000004</c:v>
                </c:pt>
                <c:pt idx="1">
                  <c:v>14681.699999999993</c:v>
                </c:pt>
                <c:pt idx="2">
                  <c:v>4449.6000000000013</c:v>
                </c:pt>
                <c:pt idx="3">
                  <c:v>54427.500000000015</c:v>
                </c:pt>
                <c:pt idx="4">
                  <c:v>7425</c:v>
                </c:pt>
                <c:pt idx="5">
                  <c:v>38219.400000000009</c:v>
                </c:pt>
                <c:pt idx="6">
                  <c:v>22837.499999999993</c:v>
                </c:pt>
                <c:pt idx="7">
                  <c:v>62572.5</c:v>
                </c:pt>
                <c:pt idx="8">
                  <c:v>46602.900000000009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Cyrl-RS"/>
              <a:t>Структура трошкова по врсти избора Нови Сад </a:t>
            </a:r>
            <a:endParaRPr lang="sr-Latn-RS" baseline="0"/>
          </a:p>
          <a:p>
            <a:pPr>
              <a:defRPr/>
            </a:pP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Sheet1!$H$216:$N$216</c:f>
              <c:strCache>
                <c:ptCount val="7"/>
                <c:pt idx="0">
                  <c:v>Svi izbori</c:v>
                </c:pt>
                <c:pt idx="1">
                  <c:v>Rep/APV</c:v>
                </c:pt>
                <c:pt idx="2">
                  <c:v>Rep</c:v>
                </c:pt>
                <c:pt idx="3">
                  <c:v>Pred.</c:v>
                </c:pt>
                <c:pt idx="4">
                  <c:v>Gradski</c:v>
                </c:pt>
                <c:pt idx="5">
                  <c:v>APV proporc.</c:v>
                </c:pt>
                <c:pt idx="6">
                  <c:v>APV većinski</c:v>
                </c:pt>
              </c:strCache>
            </c:strRef>
          </c:cat>
          <c:val>
            <c:numRef>
              <c:f>Sheet1!$H$217:$N$217</c:f>
              <c:numCache>
                <c:formatCode>#,##0.00</c:formatCode>
                <c:ptCount val="7"/>
                <c:pt idx="0">
                  <c:v>9618.0000000000055</c:v>
                </c:pt>
                <c:pt idx="1">
                  <c:v>1236.1999999999998</c:v>
                </c:pt>
                <c:pt idx="2">
                  <c:v>6227.2000000000035</c:v>
                </c:pt>
                <c:pt idx="3">
                  <c:v>1451.3999999999999</c:v>
                </c:pt>
                <c:pt idx="4">
                  <c:v>10641.000000000007</c:v>
                </c:pt>
                <c:pt idx="5">
                  <c:v>4777.5999999999995</c:v>
                </c:pt>
                <c:pt idx="6">
                  <c:v>353.2</c:v>
                </c:pt>
              </c:numCache>
            </c:numRef>
          </c:val>
        </c:ser>
        <c:ser>
          <c:idx val="1"/>
          <c:order val="1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Sheet1!$H$216:$N$216</c:f>
              <c:strCache>
                <c:ptCount val="7"/>
                <c:pt idx="0">
                  <c:v>Svi izbori</c:v>
                </c:pt>
                <c:pt idx="1">
                  <c:v>Rep/APV</c:v>
                </c:pt>
                <c:pt idx="2">
                  <c:v>Rep</c:v>
                </c:pt>
                <c:pt idx="3">
                  <c:v>Pred.</c:v>
                </c:pt>
                <c:pt idx="4">
                  <c:v>Gradski</c:v>
                </c:pt>
                <c:pt idx="5">
                  <c:v>APV proporc.</c:v>
                </c:pt>
                <c:pt idx="6">
                  <c:v>APV većinski</c:v>
                </c:pt>
              </c:strCache>
            </c:strRef>
          </c:cat>
          <c:val>
            <c:numRef>
              <c:f>Sheet1!$H$218:$N$218</c:f>
              <c:numCache>
                <c:formatCode>#,##0.00</c:formatCode>
                <c:ptCount val="7"/>
                <c:pt idx="0">
                  <c:v>28.037056254846291</c:v>
                </c:pt>
                <c:pt idx="1">
                  <c:v>3.6035983512415228</c:v>
                </c:pt>
                <c:pt idx="2">
                  <c:v>18.15266757227894</c:v>
                </c:pt>
                <c:pt idx="3">
                  <c:v>4.2309194685260847</c:v>
                </c:pt>
                <c:pt idx="4">
                  <c:v>31.019163610711111</c:v>
                </c:pt>
                <c:pt idx="5">
                  <c:v>13.926995213469906</c:v>
                </c:pt>
                <c:pt idx="6">
                  <c:v>1.0295995289261495</c:v>
                </c:pt>
              </c:numCache>
            </c:numRef>
          </c:val>
        </c:ser>
        <c:ser>
          <c:idx val="2"/>
          <c:order val="2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Sheet1!$H$216:$N$216</c:f>
              <c:strCache>
                <c:ptCount val="7"/>
                <c:pt idx="0">
                  <c:v>Svi izbori</c:v>
                </c:pt>
                <c:pt idx="1">
                  <c:v>Rep/APV</c:v>
                </c:pt>
                <c:pt idx="2">
                  <c:v>Rep</c:v>
                </c:pt>
                <c:pt idx="3">
                  <c:v>Pred.</c:v>
                </c:pt>
                <c:pt idx="4">
                  <c:v>Gradski</c:v>
                </c:pt>
                <c:pt idx="5">
                  <c:v>APV proporc.</c:v>
                </c:pt>
                <c:pt idx="6">
                  <c:v>APV većinski</c:v>
                </c:pt>
              </c:strCache>
            </c:strRef>
          </c:cat>
          <c:val>
            <c:numRef>
              <c:f>Sheet1!$H$219:$N$219</c:f>
              <c:numCache>
                <c:formatCode>#,##0.00</c:formatCode>
                <c:ptCount val="7"/>
                <c:pt idx="0">
                  <c:v>48090.000000000029</c:v>
                </c:pt>
                <c:pt idx="1">
                  <c:v>6180.9999999999991</c:v>
                </c:pt>
                <c:pt idx="2">
                  <c:v>31136.000000000018</c:v>
                </c:pt>
                <c:pt idx="3">
                  <c:v>7256.9999999999991</c:v>
                </c:pt>
                <c:pt idx="4">
                  <c:v>53205.000000000036</c:v>
                </c:pt>
                <c:pt idx="5">
                  <c:v>23887.999999999996</c:v>
                </c:pt>
                <c:pt idx="6">
                  <c:v>1766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DF3E0-AEDC-4C14-AFC9-EF4ED260AD81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03620-7650-474B-90D4-355DBD0A06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19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266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1265" name="Picture 1" descr="ts-logo-izb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643578"/>
            <a:ext cx="2357423" cy="48110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24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241" name="Picture 1" descr="ts-logo-izb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786454"/>
            <a:ext cx="2000264" cy="40821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7F5F065-9DF9-4B64-BD5A-7C47BDB75177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2780928"/>
            <a:ext cx="6400800" cy="2736304"/>
          </a:xfrm>
        </p:spPr>
        <p:txBody>
          <a:bodyPr>
            <a:normAutofit/>
          </a:bodyPr>
          <a:lstStyle/>
          <a:p>
            <a:endParaRPr lang="sr-Latn-CS" dirty="0" smtClean="0"/>
          </a:p>
          <a:p>
            <a:r>
              <a:rPr lang="sr-Cyrl-C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Прелиминарни и делимични резултати</a:t>
            </a:r>
          </a:p>
          <a:p>
            <a:endParaRPr lang="sr-Cyrl-C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sr-Cyrl-C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Транспарентност Србија</a:t>
            </a:r>
            <a:r>
              <a:rPr lang="sr-Latn-C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24</a:t>
            </a:r>
            <a:r>
              <a:rPr lang="sr-Latn-C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sr-Cyrl-R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sr-Latn-C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.2012</a:t>
            </a:r>
            <a:r>
              <a:rPr lang="sr-Latn-C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Мониторинг ф</a:t>
            </a:r>
            <a:r>
              <a:rPr lang="sr-Cyrl-CS" dirty="0" smtClean="0"/>
              <a:t>инансирања изборне кампање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Политички маркетинг – </a:t>
            </a:r>
            <a:br>
              <a:rPr lang="sr-Cyrl-RS" dirty="0" smtClean="0"/>
            </a:br>
            <a:r>
              <a:rPr lang="sr-Cyrl-RS" dirty="0" smtClean="0"/>
              <a:t>дуговања из претходних година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6" y="1412779"/>
          <a:ext cx="8496946" cy="4582559"/>
        </p:xfrm>
        <a:graphic>
          <a:graphicData uri="http://schemas.openxmlformats.org/drawingml/2006/table">
            <a:tbl>
              <a:tblPr/>
              <a:tblGrid>
                <a:gridCol w="432050"/>
                <a:gridCol w="2016224"/>
                <a:gridCol w="1724335"/>
                <a:gridCol w="1972505"/>
                <a:gridCol w="2351832"/>
              </a:tblGrid>
              <a:tr h="80924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Извештај о дугу политичких странака према </a:t>
                      </a:r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ЈП РТВ Бор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за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политички</a:t>
                      </a: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маркетинг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144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Година из које потиче дуг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44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Рб.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Назив политичке странке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по странкама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Статус потраживања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24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ЛДП 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125,965.59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125,965.59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УПУЋЕНО ПИСМЕНО УПЗОРЕЊЕ ПРЕД УТУЖЕЊЕ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444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СПС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284,856.72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284,856.72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СУДСКИ ПОСТУПАК У ТОКУ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8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Г17 ПЛУС 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86,236.17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86,236.17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УПУЋЕНО ПИСМЕНО УПЗОРЕЊЕ ПРЕД УТУЖЕЊЕ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све странке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497,058.48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497,058.48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ТВ оглашавање - напомене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Приказ обухвата следеће ТВ станице: РТС 1, РТС 2, Прва, Пинк, Б92, РТВ, Студио Б, Авала, Б92 Инфо, Хeпи/ХeпиК, РТВ 1. </a:t>
            </a:r>
          </a:p>
          <a:p>
            <a:r>
              <a:rPr lang="ru-RU" dirty="0" smtClean="0"/>
              <a:t>Цене су обрачунате према </a:t>
            </a:r>
            <a:r>
              <a:rPr lang="ru-RU" b="1" dirty="0" smtClean="0"/>
              <a:t>званичним ценовницима</a:t>
            </a:r>
            <a:r>
              <a:rPr lang="ru-RU" dirty="0" smtClean="0"/>
              <a:t> ТВ станица. </a:t>
            </a:r>
          </a:p>
          <a:p>
            <a:r>
              <a:rPr lang="ru-RU" dirty="0" smtClean="0"/>
              <a:t>Цене су приказане са ПДВ-ом и </a:t>
            </a:r>
            <a:r>
              <a:rPr lang="ru-RU" b="1" dirty="0" smtClean="0"/>
              <a:t>без обрачунатог попуста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Конверзија евро/динар је рачуната по курсу од 1/111. </a:t>
            </a:r>
          </a:p>
          <a:p>
            <a:r>
              <a:rPr lang="ru-RU" dirty="0" smtClean="0"/>
              <a:t>Извор података о званичним ценовницима и времену оглашавања: агенција AGB Nielsen, обрада података Транспарентност - Србија.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34400" cy="93610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Трошкови ТВ кампање – први круг – све врсте избора (</a:t>
            </a:r>
            <a:r>
              <a:rPr lang="sr-Cyrl-RS" b="1" dirty="0" smtClean="0"/>
              <a:t>по званичним ценовницима, без попуста</a:t>
            </a:r>
            <a:r>
              <a:rPr lang="sr-Cyrl-RS" dirty="0" smtClean="0"/>
              <a:t>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87853884"/>
              </p:ext>
            </p:extLst>
          </p:nvPr>
        </p:nvGraphicFramePr>
        <p:xfrm>
          <a:off x="251520" y="1628798"/>
          <a:ext cx="8568952" cy="41201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9724"/>
                <a:gridCol w="1199653"/>
                <a:gridCol w="1008975"/>
                <a:gridCol w="1080120"/>
                <a:gridCol w="1152128"/>
                <a:gridCol w="1080120"/>
                <a:gridCol w="936104"/>
                <a:gridCol w="1152128"/>
              </a:tblGrid>
              <a:tr h="43623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листа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Парламентарни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АПВ 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Локални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Председнички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Антикампања 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закупљни  термини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623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За бољи живот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501,512,543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60,151,314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177,267,246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398,710,589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304,189,415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120,182,009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1,562,013,117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623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Покренимо Србију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247,088,307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74,935,074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84,122,436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33,226,971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209,399,953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648,772,740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624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СПС/ПУПС/ЈС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37,835,968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14,421,960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178,585,094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24,458,681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255,301,704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46,475,421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4,557,502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9,160,340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30,975,460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91,168,723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УРС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731,785,944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47,730,764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65,084,906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200,023,145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1,044,624,760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Преокрет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231,893,860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2,463,604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195,635,846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7,796,585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437,789,894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СРС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63,224,400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11,027,100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25,647,300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53,638,080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153,536,880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Двери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23,301,696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23,301,696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СВМ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1,969,184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1,969,184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ЛСВ (АПВ)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47,452,367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767,000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48,219,367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68,161,520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16,597,880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17,095,840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9,059,625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110,914,865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948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СДС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6,438,080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5,077,540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11,515,620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175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1,896,580,075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165,457,039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366,527,564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1,052,227,488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337,416,386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570,919,997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4,389,128,550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1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1152128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Трошкови </a:t>
            </a:r>
            <a:r>
              <a:rPr lang="sr-Cyrl-RS" dirty="0"/>
              <a:t>ТВ кампање – први круг – све врсте избора </a:t>
            </a:r>
            <a:r>
              <a:rPr lang="sr-Cyrl-RS" dirty="0" smtClean="0"/>
              <a:t>(</a:t>
            </a:r>
            <a:r>
              <a:rPr lang="sr-Cyrl-RS" sz="2700" b="1" dirty="0" smtClean="0"/>
              <a:t>по </a:t>
            </a:r>
            <a:r>
              <a:rPr lang="sr-Cyrl-RS" sz="2700" b="1" dirty="0"/>
              <a:t>званичним ценовницима, </a:t>
            </a:r>
            <a:r>
              <a:rPr lang="sr-Cyrl-RS" sz="2700" b="1" dirty="0" smtClean="0"/>
              <a:t>без попуста</a:t>
            </a:r>
            <a:r>
              <a:rPr lang="sr-Cyrl-RS" dirty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05306144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42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Трошкови </a:t>
            </a:r>
            <a:r>
              <a:rPr lang="ru-RU" dirty="0" smtClean="0"/>
              <a:t>ТВ оглашавања по врсти избора први круг кампање – </a:t>
            </a:r>
            <a:r>
              <a:rPr lang="ru-RU" b="1" dirty="0" smtClean="0"/>
              <a:t>званични ценовници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340768"/>
          <a:ext cx="8504238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70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80235480"/>
              </p:ext>
            </p:extLst>
          </p:nvPr>
        </p:nvGraphicFramePr>
        <p:xfrm>
          <a:off x="323528" y="1628801"/>
          <a:ext cx="850423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Процењена минимална цена ТВ оглашавања</a:t>
            </a:r>
            <a:br>
              <a:rPr lang="sr-Cyrl-RS" dirty="0" smtClean="0"/>
            </a:br>
            <a:r>
              <a:rPr lang="sr-Cyrl-RS" dirty="0" smtClean="0"/>
              <a:t>- први круг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9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Упоредни трошкови ТВ </a:t>
            </a:r>
            <a:r>
              <a:rPr lang="sr-Cyrl-RS" dirty="0" smtClean="0"/>
              <a:t>оглашавања</a:t>
            </a:r>
            <a:r>
              <a:rPr lang="ru-RU" sz="3600" dirty="0"/>
              <a:t> по званичним ценовницима, без попуста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Главне одлике кампање - билборди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Пораст броја билборда са политичком садржином у последњим недељама кампање</a:t>
            </a:r>
          </a:p>
          <a:p>
            <a:r>
              <a:rPr lang="sr-Cyrl-RS" dirty="0" smtClean="0"/>
              <a:t>Појављује се велики број нових билборд – места; број билборда у стварности одступа од података о дозволама које су издале надлежне локалне власти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6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Удео политичких билборда - Београд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42356433"/>
              </p:ext>
            </p:extLst>
          </p:nvPr>
        </p:nvGraphicFramePr>
        <p:xfrm>
          <a:off x="301625" y="1527174"/>
          <a:ext cx="8504238" cy="4926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77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О пројекту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68627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Транспарентност – Србија, у оквиру пројекта </a:t>
            </a:r>
            <a:r>
              <a:rPr lang="sr-Cyrl-CS" dirty="0" smtClean="0"/>
              <a:t>“М</a:t>
            </a:r>
            <a:r>
              <a:rPr lang="en-US" dirty="0" smtClean="0"/>
              <a:t>ониторинга </a:t>
            </a:r>
            <a:r>
              <a:rPr lang="sr-Cyrl-RS" dirty="0" smtClean="0"/>
              <a:t>изборне кампање“ прати битне аспекте поступања политичких субјеката и државних органа у кампањи за парламентарне, покрајинске, локалне и председничке изборе  2012 године</a:t>
            </a:r>
            <a:r>
              <a:rPr lang="en-US" dirty="0" smtClean="0"/>
              <a:t> </a:t>
            </a:r>
          </a:p>
          <a:p>
            <a:r>
              <a:rPr lang="sr-Cyrl-CS" dirty="0" smtClean="0"/>
              <a:t>Мониторинг почео 26. марта 2012. године . Узорак мониторинга обухвата дешавања  у Београду, Нишу, Новом Саду, Крагујевцу и у 20 мањих градова и општина</a:t>
            </a:r>
          </a:p>
          <a:p>
            <a:r>
              <a:rPr lang="sr-Cyrl-CS" dirty="0" smtClean="0"/>
              <a:t>Мониторинг такође обухвата медије са националном дистрибуцијом</a:t>
            </a:r>
            <a:r>
              <a:rPr lang="en-US" dirty="0" smtClean="0"/>
              <a:t> </a:t>
            </a:r>
            <a:r>
              <a:rPr lang="sr-Cyrl-RS" dirty="0" smtClean="0"/>
              <a:t>и поступање јавних институција широм земље</a:t>
            </a:r>
            <a:endParaRPr lang="sr-Cyrl-CS" dirty="0" smtClean="0"/>
          </a:p>
          <a:p>
            <a:pPr algn="ctr">
              <a:buNone/>
            </a:pPr>
            <a:endParaRPr lang="sr-Cyrl-CS" sz="2300" i="1" dirty="0" smtClean="0"/>
          </a:p>
          <a:p>
            <a:pPr algn="ctr">
              <a:buNone/>
            </a:pPr>
            <a:r>
              <a:rPr lang="sr-Cyrl-RS" sz="1800" dirty="0"/>
              <a:t>Сачињено у оквиру пројекта </a:t>
            </a:r>
            <a:r>
              <a:rPr lang="sr-Latn-RS" sz="1800" dirty="0"/>
              <a:t>Транспарентности Србија </a:t>
            </a:r>
            <a:r>
              <a:rPr lang="sr-Latn-RS" sz="1800" i="1" dirty="0"/>
              <a:t>Мониторинг финансирања изборне кампање</a:t>
            </a:r>
            <a:r>
              <a:rPr lang="sr-Latn-RS" sz="1800" dirty="0"/>
              <a:t> подржан од стране Ме</a:t>
            </a:r>
            <a:r>
              <a:rPr lang="sr-Cyrl-RS" sz="1800" dirty="0"/>
              <a:t>ђ</a:t>
            </a:r>
            <a:r>
              <a:rPr lang="sr-Latn-RS" sz="1800" dirty="0"/>
              <a:t>ународне фондације за изборне системе (</a:t>
            </a:r>
            <a:r>
              <a:rPr lang="en-US" sz="1800" dirty="0"/>
              <a:t>IFES</a:t>
            </a:r>
            <a:r>
              <a:rPr lang="sr-Latn-RS" sz="1800" dirty="0"/>
              <a:t>) и Америчке агенције за ме</a:t>
            </a:r>
            <a:r>
              <a:rPr lang="sr-Cyrl-RS" sz="1800" dirty="0"/>
              <a:t>ђ</a:t>
            </a:r>
            <a:r>
              <a:rPr lang="sr-Latn-RS" sz="1800" dirty="0"/>
              <a:t>ународни развој (USAID).</a:t>
            </a:r>
            <a:r>
              <a:rPr lang="sr-Cyrl-RS" sz="1800" dirty="0"/>
              <a:t> </a:t>
            </a:r>
            <a:endParaRPr lang="en-US" sz="1800" dirty="0" smtClean="0"/>
          </a:p>
          <a:p>
            <a:pPr algn="ctr">
              <a:buNone/>
            </a:pPr>
            <a:r>
              <a:rPr lang="sr-Cyrl-RS" sz="1800" dirty="0" smtClean="0"/>
              <a:t>Пројектне активности  се делимично финансирају из регионалног истраживања  </a:t>
            </a:r>
            <a:r>
              <a:rPr lang="sr-Latn-RS" sz="1800" dirty="0" smtClean="0"/>
              <a:t>Transparency International </a:t>
            </a:r>
            <a:r>
              <a:rPr lang="en-US" sz="1800" dirty="0" smtClean="0"/>
              <a:t>o</a:t>
            </a:r>
            <a:r>
              <a:rPr lang="sr-Latn-RS" sz="1800" dirty="0" smtClean="0"/>
              <a:t> </a:t>
            </a:r>
            <a:r>
              <a:rPr lang="sr-Cyrl-RS" sz="1800" dirty="0" smtClean="0"/>
              <a:t>улози новца у политици –</a:t>
            </a:r>
            <a:r>
              <a:rPr lang="sr-Cyrl-CS" sz="1600" dirty="0" smtClean="0"/>
              <a:t>захваљујући донацији Министарства спољних </a:t>
            </a:r>
            <a:r>
              <a:rPr lang="sr-Cyrl-CS" sz="1600" dirty="0"/>
              <a:t>послова </a:t>
            </a:r>
            <a:r>
              <a:rPr lang="sr-Cyrl-CS" sz="1600" dirty="0" smtClean="0"/>
              <a:t>Норвешке. </a:t>
            </a:r>
            <a:endParaRPr lang="sr-Cyrl-CS" sz="1600" dirty="0"/>
          </a:p>
          <a:p>
            <a:pPr algn="ctr">
              <a:buNone/>
            </a:pPr>
            <a:endParaRPr lang="en-US" sz="1800" dirty="0" smtClean="0"/>
          </a:p>
          <a:p>
            <a:pPr algn="ctr">
              <a:buNone/>
            </a:pPr>
            <a:r>
              <a:rPr lang="sr-Cyrl-RS" sz="1800" dirty="0" smtClean="0"/>
              <a:t>Изнети </a:t>
            </a:r>
            <a:r>
              <a:rPr lang="sr-Cyrl-RS" sz="1800" dirty="0"/>
              <a:t>ставови не морају представљати ставове донатора.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Удео појединих листа у билбордима - Београд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574437"/>
              </p:ext>
            </p:extLst>
          </p:nvPr>
        </p:nvGraphicFramePr>
        <p:xfrm>
          <a:off x="323529" y="1270191"/>
          <a:ext cx="8568951" cy="4463066"/>
        </p:xfrm>
        <a:graphic>
          <a:graphicData uri="http://schemas.openxmlformats.org/drawingml/2006/table">
            <a:tbl>
              <a:tblPr/>
              <a:tblGrid>
                <a:gridCol w="2898445"/>
                <a:gridCol w="3066961"/>
                <a:gridCol w="2603545"/>
              </a:tblGrid>
              <a:tr h="51446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Билборди  - 6 недеља кампање - 1. круг избора -Београд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6763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Листа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Процењена </a:t>
                      </a:r>
                      <a:r>
                        <a:rPr lang="sr-Cyrl-C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вредност у </a:t>
                      </a:r>
                      <a:r>
                        <a:rPr lang="sr-Cyrl-C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</a:p>
                    <a:p>
                      <a:pPr algn="l" fontAlgn="b"/>
                      <a:r>
                        <a:rPr lang="sr-Cyrl-C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еврима</a:t>
                      </a:r>
                      <a:endParaRPr lang="sr-Cyrl-C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Удео </a:t>
                      </a:r>
                      <a:r>
                        <a:rPr lang="sr-Cyrl-C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 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331062.16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5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Преокрет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155215.28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СНС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378856.72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ДСС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147890.16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УРС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180277.68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СПС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107597.32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СРС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51954.32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Двери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20130.88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СДС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5290.56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СВМ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1322.64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1323.52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3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1380921.24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Удео појединих листа у билбордима - Београд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9509891"/>
              </p:ext>
            </p:extLst>
          </p:nvPr>
        </p:nvGraphicFramePr>
        <p:xfrm>
          <a:off x="301625" y="1340768"/>
          <a:ext cx="8504238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55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Процена цене билборд кампање </a:t>
            </a:r>
            <a:r>
              <a:rPr lang="sr-Cyrl-RS" dirty="0" smtClean="0"/>
              <a:t>– Београд- први круг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19" y="1340763"/>
          <a:ext cx="8640961" cy="4464500"/>
        </p:xfrm>
        <a:graphic>
          <a:graphicData uri="http://schemas.openxmlformats.org/drawingml/2006/table">
            <a:tbl>
              <a:tblPr/>
              <a:tblGrid>
                <a:gridCol w="853462"/>
                <a:gridCol w="671014"/>
                <a:gridCol w="715749"/>
                <a:gridCol w="715749"/>
                <a:gridCol w="715749"/>
                <a:gridCol w="715749"/>
                <a:gridCol w="794034"/>
                <a:gridCol w="596459"/>
                <a:gridCol w="715749"/>
                <a:gridCol w="715749"/>
                <a:gridCol w="715749"/>
                <a:gridCol w="715749"/>
              </a:tblGrid>
              <a:tr h="81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Lista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broj bilborda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cena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broj rolo bilborda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cena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štampa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štampa umanjeno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city light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cena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Ukupno uzorak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Procena ceo grad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procena sa popustom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126,481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39,184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26,705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13,353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9,086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188,104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413,828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331,062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PREOKRET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61,371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19,592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14,455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7,228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88,191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194,019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155,215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SNS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117,703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29,016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27,125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13,563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54,978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215,260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473,571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378,857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DSS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63,733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12,648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15,295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7,648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84,029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184,863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147,890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URS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71,588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22,320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17,045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8,523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102,431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225,347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180,278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35,842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9,672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7,525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3,763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11,858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61,135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134,496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107,597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20,744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6,448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4,655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2,328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29,520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64,943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51,954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DVERI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10,108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2,660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1,330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11,438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25,164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20,131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SDPS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2,656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3,006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6,613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5,291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SVM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1,653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1,323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PRS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1,654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1,324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Ukupno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3,329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511,554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138,880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116,515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58,258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986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75,922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784,614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1,726,151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1,380,921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3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Процењена вредност оглашавања на билбордима у </a:t>
            </a:r>
            <a:r>
              <a:rPr lang="sr-Cyrl-RS" dirty="0" smtClean="0"/>
              <a:t>Београду - први круг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01625" y="1412776"/>
          <a:ext cx="8504238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03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Удео појединих листа у билбордима-</a:t>
            </a:r>
            <a:br>
              <a:rPr lang="sr-Cyrl-RS" dirty="0"/>
            </a:br>
            <a:r>
              <a:rPr lang="sr-Cyrl-RS" dirty="0"/>
              <a:t>Нови Сад- први круг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01669"/>
              </p:ext>
            </p:extLst>
          </p:nvPr>
        </p:nvGraphicFramePr>
        <p:xfrm>
          <a:off x="323528" y="1484783"/>
          <a:ext cx="8424935" cy="40324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4416"/>
                <a:gridCol w="4680519"/>
              </a:tblGrid>
              <a:tr h="31478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Нoви Сад  билборди 26.3. - 6.5. 2012.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9768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Листа</a:t>
                      </a:r>
                      <a:endParaRPr lang="sr-Cyrl-RS" sz="18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Процена </a:t>
                      </a:r>
                      <a:r>
                        <a:rPr lang="ru-RU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цене са попустом у ЕУР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УРС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41,294.70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СРС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14,681.70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СПС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4,449.60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СНС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54,427.50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РВ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7,425.00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ЛСВ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38,219.40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22,837.50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ДС</a:t>
                      </a:r>
                      <a:endParaRPr lang="sr-Cyrl-R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62,572.50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ДСС</a:t>
                      </a:r>
                      <a:endParaRPr lang="sr-Cyrl-R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46,602.90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78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  <a:endParaRPr lang="sr-Cyrl-R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292,510.80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53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Удео појединих листа у </a:t>
            </a:r>
            <a:r>
              <a:rPr lang="sr-Cyrl-RS" dirty="0" smtClean="0"/>
              <a:t>билбордима-</a:t>
            </a:r>
            <a:br>
              <a:rPr lang="sr-Cyrl-RS" dirty="0" smtClean="0"/>
            </a:br>
            <a:r>
              <a:rPr lang="sr-Cyrl-RS" dirty="0" smtClean="0"/>
              <a:t>Нови Сад- први круг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04431265"/>
              </p:ext>
            </p:extLst>
          </p:nvPr>
        </p:nvGraphicFramePr>
        <p:xfrm>
          <a:off x="301625" y="1527174"/>
          <a:ext cx="8504238" cy="4782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Структура трошкова према врсти избора – Нови Сад 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506565"/>
              </p:ext>
            </p:extLst>
          </p:nvPr>
        </p:nvGraphicFramePr>
        <p:xfrm>
          <a:off x="539552" y="1556792"/>
          <a:ext cx="80648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76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sr-Cyrl-RS" sz="3200" dirty="0" smtClean="0"/>
              <a:t>П</a:t>
            </a:r>
            <a:r>
              <a:rPr lang="sr-Latn-CS" sz="3200" dirty="0" smtClean="0"/>
              <a:t>роцена цене оглашавања у штампаним медијима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3528" y="1556793"/>
          <a:ext cx="8280919" cy="4696666"/>
        </p:xfrm>
        <a:graphic>
          <a:graphicData uri="http://schemas.openxmlformats.org/drawingml/2006/table">
            <a:tbl>
              <a:tblPr/>
              <a:tblGrid>
                <a:gridCol w="8280919"/>
              </a:tblGrid>
              <a:tr h="1030072">
                <a:tc>
                  <a:txBody>
                    <a:bodyPr/>
                    <a:lstStyle/>
                    <a:p>
                      <a:r>
                        <a:rPr lang="sr-Latn-CS" sz="2000" b="1" dirty="0">
                          <a:latin typeface="Calibri"/>
                          <a:ea typeface="Calibri"/>
                          <a:cs typeface="Times New Roman"/>
                        </a:rPr>
                        <a:t>Новине</a:t>
                      </a: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sr-Cyrl-R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Блиц, Курир, Вечерње новости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Политика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Прес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Ало!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Данас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24 сата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Правда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Глориа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Блиц 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ж</a:t>
                      </a:r>
                      <a:r>
                        <a:rPr kumimoji="0" lang="en-US" sz="2000" b="1" kern="12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ена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Пе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ч</a:t>
                      </a:r>
                      <a:r>
                        <a:rPr kumimoji="0" lang="en-US" sz="2000" b="1" kern="12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ат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Сторy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Hello!, Јоy, Стар, Нин, Свет, Преглед, С</a:t>
                      </a:r>
                      <a:r>
                        <a:rPr kumimoji="0" lang="sr-Cyrl-R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к</a:t>
                      </a: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андал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7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CS" sz="2000" b="1" dirty="0">
                          <a:latin typeface="Calibri"/>
                          <a:ea typeface="Calibri"/>
                          <a:cs typeface="Times New Roman"/>
                        </a:rPr>
                        <a:t>Обрачунато је укупан број огласа и инсертација у наведеним новинама према подацима </a:t>
                      </a: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агенције</a:t>
                      </a:r>
                      <a:r>
                        <a:rPr lang="sr-Cyrl-R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Ipsos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Strategic Marketing</a:t>
                      </a: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6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CS" sz="2000" b="1" dirty="0">
                          <a:latin typeface="Calibri"/>
                          <a:ea typeface="Calibri"/>
                          <a:cs typeface="Times New Roman"/>
                        </a:rPr>
                        <a:t>Обрачунато према званичним ценовницима новина за одређене услуге, без </a:t>
                      </a: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попуста</a:t>
                      </a:r>
                      <a:r>
                        <a:rPr lang="sr-Cyrl-R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уз увећање од 100% у већини новина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r-Latn-CS" sz="2000" b="1" dirty="0">
                          <a:latin typeface="Calibri"/>
                          <a:ea typeface="Calibri"/>
                          <a:cs typeface="Times New Roman"/>
                        </a:rPr>
                        <a:t>Извор: Транспарентност Србија на основу података добијених од агенције </a:t>
                      </a:r>
                      <a:r>
                        <a:rPr kumimoji="0" lang="en-US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Ipsos</a:t>
                      </a:r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Strategic Marketing</a:t>
                      </a:r>
                      <a:r>
                        <a:rPr lang="sr-Latn-CS" sz="20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2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Процена цене оглашавања у </a:t>
            </a:r>
            <a:r>
              <a:rPr lang="sr-Cyrl-RS" dirty="0" smtClean="0"/>
              <a:t>новинама</a:t>
            </a:r>
            <a:r>
              <a:rPr lang="sr-Cyrl-RS" dirty="0" smtClean="0"/>
              <a:t>,</a:t>
            </a:r>
            <a:br>
              <a:rPr lang="sr-Cyrl-RS" dirty="0" smtClean="0"/>
            </a:br>
            <a:r>
              <a:rPr lang="sr-Cyrl-RS" dirty="0" smtClean="0"/>
              <a:t> без попуста, први круг избора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998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sr-Cyrl-RS" sz="3600" dirty="0" smtClean="0"/>
              <a:t>П</a:t>
            </a:r>
            <a:r>
              <a:rPr lang="sr-Latn-CS" sz="3600" dirty="0" smtClean="0"/>
              <a:t>роцена цене оглашавања у штампаним </a:t>
            </a:r>
            <a:r>
              <a:rPr lang="sr-Latn-CS" sz="3600" dirty="0" smtClean="0"/>
              <a:t>медијима</a:t>
            </a:r>
            <a:r>
              <a:rPr lang="sr-Cyrl-RS" sz="3600" dirty="0" smtClean="0"/>
              <a:t>, без попуста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656472"/>
              </p:ext>
            </p:extLst>
          </p:nvPr>
        </p:nvGraphicFramePr>
        <p:xfrm>
          <a:off x="323528" y="1268760"/>
          <a:ext cx="8496943" cy="4541012"/>
        </p:xfrm>
        <a:graphic>
          <a:graphicData uri="http://schemas.openxmlformats.org/drawingml/2006/table">
            <a:tbl>
              <a:tblPr/>
              <a:tblGrid>
                <a:gridCol w="2536686"/>
                <a:gridCol w="1873905"/>
                <a:gridCol w="1757878"/>
                <a:gridCol w="2328474"/>
              </a:tblGrid>
              <a:tr h="109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r-Cyrl-RS" sz="1800" b="1" dirty="0" smtClean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Листа</a:t>
                      </a:r>
                      <a:endParaRPr lang="en-US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Број огласа</a:t>
                      </a:r>
                      <a:endParaRPr lang="en-US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r-Cyrl-RS" sz="1800" b="1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Arial"/>
                          <a:ea typeface="Times New Roman"/>
                          <a:cs typeface="Times New Roman"/>
                        </a:rPr>
                        <a:t>Цена</a:t>
                      </a:r>
                      <a:r>
                        <a:rPr lang="en-US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са пдв-ом у </a:t>
                      </a:r>
                      <a:r>
                        <a:rPr lang="en-US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EUR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>
                          <a:latin typeface="Arial"/>
                          <a:ea typeface="Times New Roman"/>
                          <a:cs typeface="Times New Roman"/>
                        </a:rPr>
                        <a:t>Удео у укупним трошковима оглашавања у новинама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За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бољи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живот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153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734,168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53%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Покренимо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Србију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124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354,662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26%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СПС/ПУПС/ЈС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25,698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1.9%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ДСС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43,711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3.2%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УРС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51,899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3.8%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Преокрет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64,223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4.6%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СРС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20,351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1.5%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ПРС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54,769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4%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СПС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23,197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Arial"/>
                          <a:ea typeface="Times New Roman"/>
                          <a:cs typeface="Times New Roman"/>
                        </a:rPr>
                        <a:t>1.7%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УКУПНО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dirty="0">
                          <a:latin typeface="Arial"/>
                          <a:ea typeface="Times New Roman"/>
                          <a:cs typeface="Times New Roman"/>
                        </a:rPr>
                        <a:t>365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1,372,678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99.7%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Методологија истраживања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03920" cy="4758280"/>
          </a:xfrm>
        </p:spPr>
        <p:txBody>
          <a:bodyPr/>
          <a:lstStyle/>
          <a:p>
            <a:pPr lvl="0"/>
            <a:endParaRPr lang="sr-Cyrl-RS" dirty="0" smtClean="0"/>
          </a:p>
          <a:p>
            <a:pPr lvl="0"/>
            <a:r>
              <a:rPr lang="sr-Latn-CS" dirty="0" smtClean="0"/>
              <a:t>Фокусирање на податке који се морају посебно навести у извештајима као трошкови кампање</a:t>
            </a:r>
            <a:endParaRPr lang="en-US" dirty="0" smtClean="0"/>
          </a:p>
          <a:p>
            <a:pPr lvl="0"/>
            <a:r>
              <a:rPr lang="sr-Latn-CS" dirty="0" smtClean="0"/>
              <a:t>Поређење са подацима из званичних извештаја (када буду расположиви)</a:t>
            </a:r>
            <a:endParaRPr lang="en-US" dirty="0" smtClean="0"/>
          </a:p>
          <a:p>
            <a:pPr lvl="0"/>
            <a:r>
              <a:rPr lang="sr-Latn-CS" dirty="0" smtClean="0"/>
              <a:t>Извори информација: специјализоване агенције, ангажовани посматрачи, подаци из медија, “инсајдерске” информације – политичке странке, медији, привредници, познаваоци маркетинга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Структура оглашавања према </a:t>
            </a:r>
            <a:r>
              <a:rPr lang="sr-Cyrl-RS" dirty="0" smtClean="0"/>
              <a:t>новинама- </a:t>
            </a:r>
            <a:br>
              <a:rPr lang="sr-Cyrl-RS" dirty="0" smtClean="0"/>
            </a:br>
            <a:r>
              <a:rPr lang="sr-Cyrl-RS" dirty="0" smtClean="0"/>
              <a:t>први круг избора, без попуста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Структура оглашавања према </a:t>
            </a:r>
            <a:r>
              <a:rPr lang="sr-Cyrl-RS" dirty="0" smtClean="0"/>
              <a:t>новинама- </a:t>
            </a:r>
            <a:br>
              <a:rPr lang="sr-Cyrl-RS" dirty="0" smtClean="0"/>
            </a:br>
            <a:r>
              <a:rPr lang="sr-Cyrl-RS" dirty="0" smtClean="0"/>
              <a:t>први круг избора, без попуста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557268"/>
              </p:ext>
            </p:extLst>
          </p:nvPr>
        </p:nvGraphicFramePr>
        <p:xfrm>
          <a:off x="611560" y="1259570"/>
          <a:ext cx="5904656" cy="5337772"/>
        </p:xfrm>
        <a:graphic>
          <a:graphicData uri="http://schemas.openxmlformats.org/drawingml/2006/table">
            <a:tbl>
              <a:tblPr/>
              <a:tblGrid>
                <a:gridCol w="3321248"/>
                <a:gridCol w="2583408"/>
              </a:tblGrid>
              <a:tr h="24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400" b="1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Новина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400" b="1" dirty="0">
                          <a:latin typeface="Arial"/>
                          <a:ea typeface="Times New Roman"/>
                          <a:cs typeface="Times New Roman"/>
                        </a:rPr>
                        <a:t>Цена са ПДВ-ом у  </a:t>
                      </a:r>
                      <a:r>
                        <a:rPr lang="sr-Cyrl-RS" sz="1400" b="1" dirty="0" smtClean="0">
                          <a:latin typeface="Arial"/>
                          <a:ea typeface="Times New Roman"/>
                          <a:cs typeface="Times New Roman"/>
                        </a:rPr>
                        <a:t>ЕУР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Блиц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293,032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Курир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211,188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Ве</a:t>
                      </a:r>
                      <a:r>
                        <a:rPr lang="sr-Cyrl-RS" sz="1400" b="1" dirty="0"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en-US" sz="1400" b="1" dirty="0" err="1" smtClean="0">
                          <a:latin typeface="Arial"/>
                          <a:ea typeface="Times New Roman"/>
                          <a:cs typeface="Times New Roman"/>
                        </a:rPr>
                        <a:t>ерње</a:t>
                      </a:r>
                      <a:r>
                        <a:rPr lang="sr-Cyrl-RS" sz="1400" b="1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dirty="0" err="1" smtClean="0">
                          <a:latin typeface="Arial"/>
                          <a:ea typeface="Times New Roman"/>
                          <a:cs typeface="Times New Roman"/>
                        </a:rPr>
                        <a:t>новости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203,850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153,456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Прес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149,603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Ало!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131,355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Данас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72,505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24 </a:t>
                      </a: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сата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66,140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Правда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44,192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/>
                          <a:ea typeface="Times New Roman"/>
                          <a:cs typeface="Times New Roman"/>
                        </a:rPr>
                        <a:t>Глориа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13,126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Блиц </a:t>
                      </a:r>
                      <a:r>
                        <a:rPr lang="sr-Cyrl-RS" sz="1400" b="1">
                          <a:latin typeface="Arial"/>
                          <a:ea typeface="Times New Roman"/>
                          <a:cs typeface="Times New Roman"/>
                        </a:rPr>
                        <a:t>ж</a:t>
                      </a: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ена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11,864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Пе</a:t>
                      </a:r>
                      <a:r>
                        <a:rPr lang="sr-Cyrl-RS" sz="1400" b="1"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ат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11,226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Стор</a:t>
                      </a:r>
                      <a:r>
                        <a:rPr lang="sr-Cyrl-RS" sz="1400" b="1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4,100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Хело! 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4,080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400" b="1" dirty="0" smtClean="0">
                          <a:latin typeface="Arial"/>
                          <a:ea typeface="Times New Roman"/>
                          <a:cs typeface="Times New Roman"/>
                        </a:rPr>
                        <a:t>Џој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2,974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Стар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2,853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Нин 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2,105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Свет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1,606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Преглед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978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400" b="1">
                          <a:latin typeface="Arial"/>
                          <a:ea typeface="Times New Roman"/>
                          <a:cs typeface="Times New Roman"/>
                        </a:rPr>
                        <a:t>Скандал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952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400" b="1" dirty="0">
                          <a:latin typeface="Arial"/>
                          <a:ea typeface="Times New Roman"/>
                          <a:cs typeface="Times New Roman"/>
                        </a:rPr>
                        <a:t>УКУПНО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3" marR="61283" marT="8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Arial"/>
                          <a:ea typeface="Calibri"/>
                          <a:cs typeface="Times New Roman"/>
                        </a:rPr>
                        <a:t>1,381,183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Број давалаца већих прилога у 2011. и 2012.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323528" y="1556792"/>
          <a:ext cx="828091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rmAutofit fontScale="90000"/>
          </a:bodyPr>
          <a:lstStyle/>
          <a:p>
            <a:pPr fontAlgn="b"/>
            <a:r>
              <a:rPr lang="ru-RU" sz="2000" b="1" dirty="0">
                <a:latin typeface="Arial" pitchFamily="34" charset="0"/>
                <a:cs typeface="Arial" pitchFamily="34" charset="0"/>
              </a:rPr>
              <a:t>Објављени подаци о примљеним прилозима и чланаринама већим од просечне плате у Републици у 2011 и 2012 (подаци до 9. маја 2012)</a:t>
            </a:r>
            <a:endParaRPr lang="ru-RU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921941"/>
              </p:ext>
            </p:extLst>
          </p:nvPr>
        </p:nvGraphicFramePr>
        <p:xfrm>
          <a:off x="467544" y="1464343"/>
          <a:ext cx="8136905" cy="42825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6"/>
                <a:gridCol w="648072"/>
                <a:gridCol w="1584176"/>
                <a:gridCol w="1080120"/>
                <a:gridCol w="1080120"/>
                <a:gridCol w="1224136"/>
                <a:gridCol w="1296145"/>
              </a:tblGrid>
              <a:tr h="182589">
                <a:tc gridSpan="7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239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странка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број  давања 2011.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 2011 дин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прив суб </a:t>
                      </a:r>
                      <a:r>
                        <a:rPr lang="sr-Cyrl-RS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sr-Cyrl-RS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2011 </a:t>
                      </a:r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дин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број давања 9. мај 2012.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 9. мај 2012 дин.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прилози правних лица 2012. дин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 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30,136,591.67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13,339,911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77,663,657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35,842,917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СНС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1,167,260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500,000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134,782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7,536,644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СПС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3,200,000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8,095,050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Г 17 Плус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24,886,823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11,088,123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12,267,284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6,900,000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СРС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8,356,500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ЛДП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14,135,800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1,715,000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ПУПС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ЛСВ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31,382,000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15,100,000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НС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СПО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230,000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722,000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115,000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СДПС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1,661,000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940,000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ЈС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4,162,650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1,450,000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СВМ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473,609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СДУ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415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ПСС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3,395,000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490,000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8605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Збир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59,755,457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25,128,034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170,351,194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63,252,917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9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Вредност пријављених већих прилога </a:t>
            </a:r>
            <a:br>
              <a:rPr lang="sr-Cyrl-RS" dirty="0" smtClean="0"/>
            </a:br>
            <a:r>
              <a:rPr lang="sr-Cyrl-RS" dirty="0" smtClean="0"/>
              <a:t>2011. и 2012. 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23528" y="1484784"/>
          <a:ext cx="856895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Учешће привредних субјеката у већим прилозима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23528" y="1412776"/>
          <a:ext cx="835292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sz="3100" dirty="0" smtClean="0"/>
              <a:t/>
            </a:r>
            <a:br>
              <a:rPr lang="sr-Cyrl-RS" sz="3100" dirty="0" smtClean="0"/>
            </a:br>
            <a:r>
              <a:rPr lang="sr-Cyrl-RS" sz="3100" dirty="0" smtClean="0"/>
              <a:t>Сранке које нису објавиле годишњи финансијски извештај за 2011 на свом веб-сајту до 10. маја 2012</a:t>
            </a:r>
            <a:endParaRPr lang="en-US" sz="3100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896544"/>
          </a:xfrm>
        </p:spPr>
        <p:txBody>
          <a:bodyPr>
            <a:normAutofit/>
          </a:bodyPr>
          <a:lstStyle/>
          <a:p>
            <a:r>
              <a:rPr lang="sr-Cyrl-RS" dirty="0" smtClean="0"/>
              <a:t>СПС</a:t>
            </a:r>
          </a:p>
          <a:p>
            <a:r>
              <a:rPr lang="sr-Cyrl-RS" dirty="0" smtClean="0"/>
              <a:t>ПУПС</a:t>
            </a:r>
          </a:p>
          <a:p>
            <a:r>
              <a:rPr lang="sr-Cyrl-RS" dirty="0" smtClean="0"/>
              <a:t>НС</a:t>
            </a:r>
          </a:p>
          <a:p>
            <a:r>
              <a:rPr lang="sr-Cyrl-RS" dirty="0" smtClean="0"/>
              <a:t>СПО</a:t>
            </a:r>
          </a:p>
          <a:p>
            <a:r>
              <a:rPr lang="sr-Cyrl-RS" dirty="0" smtClean="0"/>
              <a:t>СДУ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2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Процена расположивих средстава пре првог изборног круга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036444"/>
              </p:ext>
            </p:extLst>
          </p:nvPr>
        </p:nvGraphicFramePr>
        <p:xfrm>
          <a:off x="395536" y="1340768"/>
          <a:ext cx="8568953" cy="4252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1152128"/>
                <a:gridCol w="1224136"/>
                <a:gridCol w="1224136"/>
                <a:gridCol w="864096"/>
                <a:gridCol w="864096"/>
                <a:gridCol w="864096"/>
                <a:gridCol w="383405"/>
                <a:gridCol w="840732"/>
              </a:tblGrid>
              <a:tr h="39537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Расположивост средстава по листама</a:t>
                      </a:r>
                      <a:endParaRPr lang="sr-Cyrl-R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5371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листа</a:t>
                      </a:r>
                      <a:endParaRPr lang="sr-Cyrl-R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донације</a:t>
                      </a:r>
                      <a:endParaRPr lang="sr-Cyrl-R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буџ парл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буџ пред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буџ АПВ к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буџ АПВ л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буџ лок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512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ДС/ЛСВ/СДПС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110,706,657.02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3,871,036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774,207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3,700,000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167,300,851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27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СНС/НС/ПСС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3,895,000.00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56,960,633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512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СПС/ПУПС/ЈС</a:t>
                      </a:r>
                      <a:endParaRPr lang="sr-Cyrl-R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12,257,700.00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65,323,338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512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Преокрет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14,857,800.00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67,923,439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823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ДСС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7,536,644.00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60,602,279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27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СРС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8,356,500.00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61,422,135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711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СВМ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473,609.00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12,874,322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512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УРС</a:t>
                      </a:r>
                      <a:endParaRPr lang="sr-Cyrl-R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12,267,284.00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9,920,331.65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38,328,554.10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1,935,518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387,104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3,000,000</a:t>
                      </a:r>
                      <a:endParaRPr lang="en-US" sz="1200" b="0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65,332,922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512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  <a:endParaRPr lang="sr-Cyrl-R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170,351,194.02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79,362,653.20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268,299,879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17,419,663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3,483,933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22,400,000</a:t>
                      </a:r>
                      <a:endParaRPr lang="en-US" sz="1200" b="1" i="0" u="none" strike="noStrik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557,233,942</a:t>
                      </a:r>
                      <a:endParaRPr lang="en-US" sz="12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804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Напомена: Колона "донације" означава објављене прилоге и чланарине веће од просечне зараде, који су прикупљени током 2012. Подаци о приходима из буџета су процењени на основу расположивих података и не морају одражавати стварно стање.</a:t>
                      </a:r>
                      <a:endParaRPr lang="ru-RU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0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Приходи из буџета по основу изборног успеха</a:t>
            </a:r>
            <a:br>
              <a:rPr lang="sr-Cyrl-RS" dirty="0" smtClean="0"/>
            </a:br>
            <a:r>
              <a:rPr lang="sr-Cyrl-RS" dirty="0" smtClean="0"/>
              <a:t>- парламентарни избори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930555"/>
              </p:ext>
            </p:extLst>
          </p:nvPr>
        </p:nvGraphicFramePr>
        <p:xfrm>
          <a:off x="323529" y="1412774"/>
          <a:ext cx="8496944" cy="4348110"/>
        </p:xfrm>
        <a:graphic>
          <a:graphicData uri="http://schemas.openxmlformats.org/drawingml/2006/table">
            <a:tbl>
              <a:tblPr/>
              <a:tblGrid>
                <a:gridCol w="3240360"/>
                <a:gridCol w="1440160"/>
                <a:gridCol w="3816424"/>
              </a:tblGrid>
              <a:tr h="769170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ЛИСТА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Број мандата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Давања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 буџета на основу освојених мандата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 dirty="0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Покренимо Србију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73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196,978,105.33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Избор за бољи живот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67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180,788,124.07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СПС-ПУПС-ЈС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44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118,726,529.24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Демократска странка Србије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21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56,664,934.41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Преокрет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19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51,268,273.99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Уједињени региони Србије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16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43,173,283.36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 dirty="0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Савез војвођанских Мађара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5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13,491,651.05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СДА Санџака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2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5,396,660.42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Све заједно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1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2,698,330.21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80"/>
                          </a:solidFill>
                          <a:latin typeface="Calibri"/>
                        </a:rPr>
                        <a:t> </a:t>
                      </a:r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КАПД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1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2,698,330.21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11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Ниједан од понуђених одговора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1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2,698,330.21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2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90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Укупно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674,582,552.50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Прикупљени подаци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89654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sr-Latn-CS" sz="3200" dirty="0" smtClean="0"/>
              <a:t>Емитовани спотови на националним ТВ</a:t>
            </a:r>
            <a:endParaRPr lang="en-US" sz="3200" dirty="0" smtClean="0"/>
          </a:p>
          <a:p>
            <a:pPr lvl="0"/>
            <a:r>
              <a:rPr lang="sr-Latn-CS" sz="3200" dirty="0" smtClean="0"/>
              <a:t>Закупљени термини на националним ТВ</a:t>
            </a:r>
            <a:endParaRPr lang="en-US" sz="3200" dirty="0" smtClean="0"/>
          </a:p>
          <a:p>
            <a:pPr lvl="0"/>
            <a:r>
              <a:rPr lang="sr-Latn-CS" sz="3200" dirty="0" smtClean="0"/>
              <a:t>Објављени огласи у новинама</a:t>
            </a:r>
            <a:r>
              <a:rPr lang="sr-Cyrl-RS" sz="3200" dirty="0" smtClean="0"/>
              <a:t> са националном покривеношћу</a:t>
            </a:r>
            <a:endParaRPr lang="en-US" sz="3200" dirty="0" smtClean="0"/>
          </a:p>
          <a:p>
            <a:pPr lvl="0"/>
            <a:r>
              <a:rPr lang="sr-Latn-CS" sz="3200" dirty="0" smtClean="0"/>
              <a:t>Процена броја закупљених билборда</a:t>
            </a:r>
            <a:endParaRPr lang="sr-Cyrl-RS" sz="3200" dirty="0" smtClean="0"/>
          </a:p>
          <a:p>
            <a:pPr lvl="0">
              <a:buNone/>
            </a:pPr>
            <a:endParaRPr lang="en-US" sz="3200" dirty="0" smtClean="0"/>
          </a:p>
          <a:p>
            <a:pPr>
              <a:buNone/>
            </a:pPr>
            <a:r>
              <a:rPr lang="sr-Cyrl-RS" sz="3200" dirty="0" smtClean="0"/>
              <a:t>                                  </a:t>
            </a:r>
            <a:endParaRPr lang="sr-Cyrl-RS" sz="3200" dirty="0" smtClean="0"/>
          </a:p>
          <a:p>
            <a:pPr algn="ctr">
              <a:buNone/>
            </a:pPr>
            <a:r>
              <a:rPr lang="sr-Cyrl-RS" sz="3200" dirty="0" smtClean="0"/>
              <a:t>   </a:t>
            </a:r>
            <a:r>
              <a:rPr lang="sr-Latn-CS" sz="3200" dirty="0" smtClean="0"/>
              <a:t>У фази прикупљања:</a:t>
            </a:r>
            <a:endParaRPr lang="en-US" sz="3200" dirty="0" smtClean="0"/>
          </a:p>
          <a:p>
            <a:pPr lvl="0"/>
            <a:r>
              <a:rPr lang="sr-Latn-CS" sz="3200" dirty="0" smtClean="0"/>
              <a:t>Трошкови закупа конференцијских и спортских сала</a:t>
            </a:r>
            <a:endParaRPr lang="en-US" sz="3200" dirty="0" smtClean="0"/>
          </a:p>
          <a:p>
            <a:pPr lvl="0"/>
            <a:r>
              <a:rPr lang="sr-Latn-CS" sz="3200" dirty="0" smtClean="0"/>
              <a:t>Трошкови рекламирања у локалним медијима  </a:t>
            </a:r>
            <a:endParaRPr lang="en-US" sz="3200" dirty="0" smtClean="0"/>
          </a:p>
          <a:p>
            <a:pPr lvl="0"/>
            <a:r>
              <a:rPr lang="en-US" sz="3200" dirty="0" smtClean="0"/>
              <a:t> </a:t>
            </a:r>
            <a:r>
              <a:rPr lang="sr-Latn-CS" sz="3200" dirty="0" smtClean="0"/>
              <a:t>Процена цене штампања и дистрибуције плаката, летака и промо материјала</a:t>
            </a:r>
            <a:endParaRPr lang="sr-Cyrl-RS" sz="3200" dirty="0" smtClean="0"/>
          </a:p>
          <a:p>
            <a:pPr lvl="0"/>
            <a:r>
              <a:rPr lang="sr-Cyrl-RS" sz="3200" dirty="0" smtClean="0"/>
              <a:t>Процена трошкова организовања јавних скупова на отвореном и затвореном</a:t>
            </a:r>
          </a:p>
          <a:p>
            <a:pPr lvl="0"/>
            <a:r>
              <a:rPr lang="sr-Cyrl-RS" sz="3200" dirty="0" smtClean="0"/>
              <a:t>Процена трошкова промотивних активности политичких </a:t>
            </a:r>
            <a:r>
              <a:rPr lang="sr-Cyrl-RS" sz="3200" dirty="0" smtClean="0"/>
              <a:t>субјеката</a:t>
            </a:r>
            <a:endParaRPr lang="en-US" sz="3200" dirty="0" smtClean="0"/>
          </a:p>
          <a:p>
            <a:pPr lvl="0"/>
            <a:r>
              <a:rPr lang="sr-Cyrl-RS" sz="3200" dirty="0" smtClean="0"/>
              <a:t>У току је анализа  оглашавања у другом кругу </a:t>
            </a:r>
            <a:r>
              <a:rPr lang="sr-Cyrl-RS" sz="3200" dirty="0" smtClean="0"/>
              <a:t> </a:t>
            </a:r>
            <a:endParaRPr lang="sr-Cyrl-RS" sz="3200" dirty="0" smtClean="0"/>
          </a:p>
          <a:p>
            <a:pPr lvl="0"/>
            <a:endParaRPr lang="sr-Cyrl-RS" dirty="0" smtClean="0"/>
          </a:p>
          <a:p>
            <a:pPr lvl="0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Медији који су одговорили на захтев/молбу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86009"/>
              </p:ext>
            </p:extLst>
          </p:nvPr>
        </p:nvGraphicFramePr>
        <p:xfrm>
          <a:off x="251520" y="1268760"/>
          <a:ext cx="8568952" cy="4366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9106"/>
                <a:gridCol w="1513302"/>
                <a:gridCol w="875209"/>
                <a:gridCol w="2725191"/>
                <a:gridCol w="1296144"/>
              </a:tblGrid>
              <a:tr h="50344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 smtClean="0">
                          <a:effectLst/>
                        </a:rPr>
                        <a:t>Нису</a:t>
                      </a:r>
                      <a:r>
                        <a:rPr lang="sr-Cyrl-RS" sz="1200" b="1" u="none" strike="noStrike" baseline="0" dirty="0" smtClean="0">
                          <a:effectLst/>
                        </a:rPr>
                        <a:t> емитовали </a:t>
                      </a:r>
                      <a:r>
                        <a:rPr lang="sr-Cyrl-RS" sz="1200" b="1" u="none" strike="noStrike" dirty="0" smtClean="0">
                          <a:effectLst/>
                        </a:rPr>
                        <a:t>рекламе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</a:rPr>
                        <a:t>Зона </a:t>
                      </a:r>
                      <a:r>
                        <a:rPr lang="sr-Cyrl-RS" sz="1200" b="1" u="none" strike="noStrike" dirty="0" smtClean="0">
                          <a:effectLst/>
                        </a:rPr>
                        <a:t> покривања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>
                          <a:effectLst/>
                        </a:rPr>
                        <a:t>Молба-захтев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>
                          <a:effectLst/>
                        </a:rPr>
                        <a:t>Скраћени идентификациони знак емитера</a:t>
                      </a:r>
                      <a:endParaRPr lang="sr-Cyrl-R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b="1" u="none" strike="noStrike" dirty="0">
                          <a:effectLst/>
                        </a:rPr>
                        <a:t>Место</a:t>
                      </a:r>
                      <a:endParaRPr lang="sr-Cyrl-R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>
                          <a:effectLst/>
                        </a:rPr>
                        <a:t> 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КТВ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молба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Канал М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Параћин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локално покривање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молба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Маг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Београд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локално покривање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молба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Рубин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Кикинда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локално покривање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молба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</a:t>
                      </a:r>
                      <a:r>
                        <a:rPr lang="sr-Cyrl-RS" sz="1200" u="none" strike="noStrike">
                          <a:effectLst/>
                        </a:rPr>
                        <a:t>В Виминациум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Пожаревац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389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није склопљен </a:t>
                      </a:r>
                      <a:r>
                        <a:rPr lang="ru-RU" sz="1200" u="none" strike="noStrike" dirty="0" smtClean="0">
                          <a:effectLst/>
                        </a:rPr>
                        <a:t> ни </a:t>
                      </a:r>
                      <a:r>
                        <a:rPr lang="ru-RU" sz="1200" u="none" strike="noStrike" dirty="0">
                          <a:effectLst/>
                        </a:rPr>
                        <a:t>један уговор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КТВ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Чајетина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Чајетина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3505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>
                          <a:effectLst/>
                        </a:rPr>
                        <a:t> 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 smtClean="0">
                          <a:effectLst/>
                        </a:rPr>
                        <a:t>регионално покривање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Студио Б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Београд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>
                          <a:effectLst/>
                        </a:rPr>
                        <a:t> 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КТВ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Бор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Бор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50344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sng" strike="noStrike">
                          <a:effectLst/>
                        </a:rPr>
                        <a:t>емитовали само бесплатне термине</a:t>
                      </a:r>
                      <a:endParaRPr lang="sr-Cyrl-RS" sz="1200" b="0" i="0" u="sng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КТВ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ТВ Јагодина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Јагодина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>
                          <a:effectLst/>
                        </a:rPr>
                        <a:t> </a:t>
                      </a:r>
                      <a:endParaRPr lang="en-US" sz="1200" b="0" i="0" u="sng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КТВ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ТВ Пожега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Пожега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267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локално покривање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ОК ТВ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Ковачица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3505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 smtClean="0">
                          <a:effectLst/>
                        </a:rPr>
                        <a:t>национално покривање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захтев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РТС 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Београд</a:t>
                      </a:r>
                      <a:endParaRPr lang="sr-Cyrl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  <a:tr h="3505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r>
                        <a:rPr lang="sr-Cyrl-RS" sz="1200" u="none" strike="noStrike" dirty="0" smtClean="0">
                          <a:effectLst/>
                        </a:rPr>
                        <a:t>регионално покривање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захтев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РТВ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Београд</a:t>
                      </a:r>
                      <a:endParaRPr lang="sr-Cyrl-R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Медији који нису одговорили на захтев/молбу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О</a:t>
            </a:r>
            <a:r>
              <a:rPr lang="sr-Cyrl-RS" dirty="0" smtClean="0"/>
              <a:t>д </a:t>
            </a:r>
            <a:r>
              <a:rPr lang="sr-Cyrl-RS" dirty="0" smtClean="0"/>
              <a:t>укупно 122 медија којима су упућене молбе за приступ информацијама одговорило је 4 </a:t>
            </a:r>
          </a:p>
          <a:p>
            <a:r>
              <a:rPr lang="sr-Cyrl-RS" dirty="0" smtClean="0"/>
              <a:t>Од укупно 31 медија којима су у својству органа власти упућени захтеви за приступ информацијама од јавног значаја, одговорило је 8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Обим оглашавања у локалним медијима: пример ЈП ТВ Пожега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361244"/>
              </p:ext>
            </p:extLst>
          </p:nvPr>
        </p:nvGraphicFramePr>
        <p:xfrm>
          <a:off x="539552" y="1484784"/>
          <a:ext cx="7776865" cy="4248471"/>
        </p:xfrm>
        <a:graphic>
          <a:graphicData uri="http://schemas.openxmlformats.org/drawingml/2006/table">
            <a:tbl>
              <a:tblPr/>
              <a:tblGrid>
                <a:gridCol w="566382"/>
                <a:gridCol w="4690202"/>
                <a:gridCol w="2520281"/>
              </a:tblGrid>
              <a:tr h="54668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Извештај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20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ЈП </a:t>
                      </a:r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ТВ ПОЖЕГА 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за политички маркетинг избори 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80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215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Рб.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Назив политичке странке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Година 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68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ООДС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66,000.00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68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ОО ЛДП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68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ОО УРС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27,875.00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68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ГГ ДВЕРИ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02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све странке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125,275.00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Обим оглашавања у локалним медијима: пример </a:t>
            </a:r>
            <a:r>
              <a:rPr lang="sr-Cyrl-RS" dirty="0" smtClean="0"/>
              <a:t>РТВ </a:t>
            </a:r>
            <a:r>
              <a:rPr lang="sr-Cyrl-RS" dirty="0" smtClean="0"/>
              <a:t>Рубин, Кикинда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950900"/>
              </p:ext>
            </p:extLst>
          </p:nvPr>
        </p:nvGraphicFramePr>
        <p:xfrm>
          <a:off x="395537" y="1556792"/>
          <a:ext cx="8424935" cy="3945189"/>
        </p:xfrm>
        <a:graphic>
          <a:graphicData uri="http://schemas.openxmlformats.org/drawingml/2006/table">
            <a:tbl>
              <a:tblPr/>
              <a:tblGrid>
                <a:gridCol w="613580"/>
                <a:gridCol w="4859027"/>
                <a:gridCol w="2952328"/>
              </a:tblGrid>
              <a:tr h="45103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Извештај </a:t>
                      </a:r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РТВ РУБИН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Кикинда за политички маркетинг избори 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033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Рб.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Назив </a:t>
                      </a:r>
                      <a:r>
                        <a:rPr lang="sr-Cyrl-C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политичке странке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Година </a:t>
                      </a:r>
                      <a:r>
                        <a:rPr lang="sr-Cyrl-C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СНС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132,961.00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СПС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290,719.00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ЛДП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104,217.00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3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САВЕЗ ВОЈВОЂАНСКИХ МАЂАРА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92,040.00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9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све странке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638,737.00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Политички маркетинг – </a:t>
            </a:r>
            <a:br>
              <a:rPr lang="sr-Cyrl-RS" dirty="0" smtClean="0"/>
            </a:br>
            <a:r>
              <a:rPr lang="sr-Cyrl-RS" dirty="0" smtClean="0"/>
              <a:t>дуговања из претходних година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1556787"/>
          <a:ext cx="8640961" cy="4169595"/>
        </p:xfrm>
        <a:graphic>
          <a:graphicData uri="http://schemas.openxmlformats.org/drawingml/2006/table">
            <a:tbl>
              <a:tblPr/>
              <a:tblGrid>
                <a:gridCol w="360040"/>
                <a:gridCol w="1512168"/>
                <a:gridCol w="1008112"/>
                <a:gridCol w="1152128"/>
                <a:gridCol w="936104"/>
                <a:gridCol w="864096"/>
                <a:gridCol w="1512168"/>
                <a:gridCol w="1296145"/>
              </a:tblGrid>
              <a:tr h="50672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Извештај о дугу политичких странака према </a:t>
                      </a:r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Студију Б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за политички маркетинг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34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Година из које потиче дуг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724"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Рб.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Назив политичке странке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по странкама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Статус потраживања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724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ЛДП 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1,192,581.28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5,258,679.49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6,451,260.77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ТУЖЕНО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724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МАС МЕДИА ДИЗАЈН (СРС) 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17,859,071.96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17,859,071.96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ТУЖЕНО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724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СРЕБРН ТУШ (ДСС-ГО)</a:t>
                      </a:r>
                      <a:r>
                        <a:rPr lang="sr-Cyrl-CS" sz="12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sr-Cyrl-C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1,629,496.50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1,629,496.50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УГОВОР О ВАНСУДСКОМ ПОРАВНАЊУ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724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НАРОДНА ПАРТИЈА НОВИ САД 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706,156.00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706,156.00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УГОВОР О ВАНСУДСКОМ ПОРАВНАЊУ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C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Укупно све странке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26,645,985.23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84" marR="5984" marT="59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3569</TotalTime>
  <Words>1939</Words>
  <Application>Microsoft Office PowerPoint</Application>
  <PresentationFormat>On-screen Show (4:3)</PresentationFormat>
  <Paragraphs>971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Civic</vt:lpstr>
      <vt:lpstr>Мониторинг финансирања изборне кампање 2012</vt:lpstr>
      <vt:lpstr>О пројекту</vt:lpstr>
      <vt:lpstr>Методологија истраживања</vt:lpstr>
      <vt:lpstr>Прикупљени подаци</vt:lpstr>
      <vt:lpstr>Медији који су одговорили на захтев/молбу</vt:lpstr>
      <vt:lpstr>Медији који нису одговорили на захтев/молбу</vt:lpstr>
      <vt:lpstr>    Обим оглашавања у локалним медијима: пример ЈП ТВ Пожега </vt:lpstr>
      <vt:lpstr>Обим оглашавања у локалним медијима: пример РТВ Рубин, Кикинда</vt:lpstr>
      <vt:lpstr>Политички маркетинг –  дуговања из претходних година</vt:lpstr>
      <vt:lpstr>Политички маркетинг –  дуговања из претходних година</vt:lpstr>
      <vt:lpstr>ТВ оглашавање - напомене</vt:lpstr>
      <vt:lpstr>Трошкови ТВ кампање – први круг – све врсте избора (по званичним ценовницима, без попуста)</vt:lpstr>
      <vt:lpstr>       Трошкови ТВ кампање – први круг – све врсте избора (по званичним ценовницима, без попуста)</vt:lpstr>
      <vt:lpstr> Трошкови ТВ оглашавања по врсти избора први круг кампање – званични ценовници</vt:lpstr>
      <vt:lpstr>PowerPoint Presentation</vt:lpstr>
      <vt:lpstr>Процењена минимална цена ТВ оглашавања - први круг </vt:lpstr>
      <vt:lpstr>Упоредни трошкови ТВ оглашавања по званичним ценовницима, без попуста</vt:lpstr>
      <vt:lpstr>Главне одлике кампање - билборди</vt:lpstr>
      <vt:lpstr>Удео политичких билборда - Београд</vt:lpstr>
      <vt:lpstr>Удео појединих листа у билбордима - Београд</vt:lpstr>
      <vt:lpstr>Удео појединих листа у билбордима - Београд</vt:lpstr>
      <vt:lpstr>Процена цене билборд кампање – Београд- први круг </vt:lpstr>
      <vt:lpstr>  Процењена вредност оглашавања на билбордима у Београду - први круг </vt:lpstr>
      <vt:lpstr>Удео појединих листа у билбордима- Нови Сад- први круг </vt:lpstr>
      <vt:lpstr>Удео појединих листа у билбордима- Нови Сад- први круг </vt:lpstr>
      <vt:lpstr>Структура трошкова према врсти избора – Нови Сад </vt:lpstr>
      <vt:lpstr>Процена цене оглашавања у штампаним медијима</vt:lpstr>
      <vt:lpstr>Процена цене оглашавања у новинама,  без попуста, први круг избора </vt:lpstr>
      <vt:lpstr>Процена цене оглашавања у штампаним медијима, без попуста</vt:lpstr>
      <vt:lpstr>Структура оглашавања према новинама-  први круг избора, без попуста</vt:lpstr>
      <vt:lpstr>Структура оглашавања према новинама-  први круг избора, без попуста</vt:lpstr>
      <vt:lpstr>Број давалаца већих прилога у 2011. и 2012.</vt:lpstr>
      <vt:lpstr>Објављени подаци о примљеним прилозима и чланаринама већим од просечне плате у Републици у 2011 и 2012 (подаци до 9. маја 2012)</vt:lpstr>
      <vt:lpstr>Вредност пријављених већих прилога  2011. и 2012. </vt:lpstr>
      <vt:lpstr>Учешће привредних субјеката у већим прилозима</vt:lpstr>
      <vt:lpstr>   Сранке које нису објавиле годишњи финансијски извештај за 2011 на свом веб-сајту до 10. маја 2012</vt:lpstr>
      <vt:lpstr>Процена расположивих средстава пре првог изборног круга</vt:lpstr>
      <vt:lpstr>Приходи из буџета по основу изборног успеха - парламентарни избори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Фианнсирање изборне кампање из буџета локалних самоуправа</dc:title>
  <dc:creator>x4</dc:creator>
  <cp:lastModifiedBy>Bojana</cp:lastModifiedBy>
  <cp:revision>137</cp:revision>
  <dcterms:created xsi:type="dcterms:W3CDTF">2012-04-09T08:50:26Z</dcterms:created>
  <dcterms:modified xsi:type="dcterms:W3CDTF">2012-05-21T14:46:14Z</dcterms:modified>
</cp:coreProperties>
</file>