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6" r:id="rId11"/>
    <p:sldId id="267" r:id="rId12"/>
    <p:sldId id="269" r:id="rId13"/>
    <p:sldId id="268" r:id="rId14"/>
    <p:sldId id="265" r:id="rId15"/>
  </p:sldIdLst>
  <p:sldSz cx="9144000" cy="6858000" type="screen4x3"/>
  <p:notesSz cx="6669088"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8250" y="0"/>
            <a:ext cx="2889250" cy="493713"/>
          </a:xfrm>
          <a:prstGeom prst="rect">
            <a:avLst/>
          </a:prstGeom>
        </p:spPr>
        <p:txBody>
          <a:bodyPr vert="horz" lIns="91440" tIns="45720" rIns="91440" bIns="45720" rtlCol="0"/>
          <a:lstStyle>
            <a:lvl1pPr algn="r">
              <a:defRPr sz="1200"/>
            </a:lvl1pPr>
          </a:lstStyle>
          <a:p>
            <a:fld id="{A60DF3E0-AEDC-4C14-AFC9-EF4ED260AD81}" type="datetimeFigureOut">
              <a:rPr lang="en-US" smtClean="0"/>
              <a:pPr/>
              <a:t>4/18/2012</a:t>
            </a:fld>
            <a:endParaRPr lang="en-US"/>
          </a:p>
        </p:txBody>
      </p:sp>
      <p:sp>
        <p:nvSpPr>
          <p:cNvPr id="4" name="Footer Placeholder 3"/>
          <p:cNvSpPr>
            <a:spLocks noGrp="1"/>
          </p:cNvSpPr>
          <p:nvPr>
            <p:ph type="ftr" sz="quarter" idx="2"/>
          </p:nvPr>
        </p:nvSpPr>
        <p:spPr>
          <a:xfrm>
            <a:off x="0" y="9377363"/>
            <a:ext cx="2889250" cy="4937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8250" y="9377363"/>
            <a:ext cx="2889250" cy="493712"/>
          </a:xfrm>
          <a:prstGeom prst="rect">
            <a:avLst/>
          </a:prstGeom>
        </p:spPr>
        <p:txBody>
          <a:bodyPr vert="horz" lIns="91440" tIns="45720" rIns="91440" bIns="45720" rtlCol="0" anchor="b"/>
          <a:lstStyle>
            <a:lvl1pPr algn="r">
              <a:defRPr sz="1200"/>
            </a:lvl1pPr>
          </a:lstStyle>
          <a:p>
            <a:fld id="{85203620-7650-474B-90D4-355DBD0A062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dirty="0" smtClean="0"/>
              <a:t>Click to edit Master subtitle style</a:t>
            </a:r>
            <a:endParaRPr kumimoji="0" lang="en-US" dirty="0"/>
          </a:p>
        </p:txBody>
      </p:sp>
      <p:sp>
        <p:nvSpPr>
          <p:cNvPr id="28" name="Date Placeholder 27"/>
          <p:cNvSpPr>
            <a:spLocks noGrp="1"/>
          </p:cNvSpPr>
          <p:nvPr>
            <p:ph type="dt" sz="half" idx="10"/>
          </p:nvPr>
        </p:nvSpPr>
        <p:spPr/>
        <p:txBody>
          <a:bodyPr/>
          <a:lstStyle/>
          <a:p>
            <a:fld id="{C7F5F065-9DF9-4B64-BD5A-7C47BDB75177}" type="datetimeFigureOut">
              <a:rPr lang="en-US" smtClean="0"/>
              <a:pPr/>
              <a:t>4/18/2012</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6DA0A5E-1AEC-4ABE-AFCE-3580978F4244}" type="slidenum">
              <a:rPr lang="en-US" smtClean="0"/>
              <a:pPr/>
              <a:t>‹#›</a:t>
            </a:fld>
            <a:endParaRPr lang="en-US" dirty="0"/>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
        <p:nvSpPr>
          <p:cNvPr id="11266" name="Rectangle 2"/>
          <p:cNvSpPr>
            <a:spLocks noChangeArrowheads="1"/>
          </p:cNvSpPr>
          <p:nvPr userDrawn="1"/>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265" name="Picture 1" descr="ts-logo-izbor"/>
          <p:cNvPicPr>
            <a:picLocks noChangeAspect="1" noChangeArrowheads="1"/>
          </p:cNvPicPr>
          <p:nvPr userDrawn="1"/>
        </p:nvPicPr>
        <p:blipFill>
          <a:blip r:embed="rId2"/>
          <a:srcRect/>
          <a:stretch>
            <a:fillRect/>
          </a:stretch>
        </p:blipFill>
        <p:spPr bwMode="auto">
          <a:xfrm>
            <a:off x="6357950" y="5643578"/>
            <a:ext cx="2357423" cy="481106"/>
          </a:xfrm>
          <a:prstGeom prst="rect">
            <a:avLst/>
          </a:prstGeom>
          <a:noFill/>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F5F065-9DF9-4B64-BD5A-7C47BDB75177}" type="datetimeFigureOut">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DA0A5E-1AEC-4ABE-AFCE-3580978F424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36DA0A5E-1AEC-4ABE-AFCE-3580978F4244}"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7F5F065-9DF9-4B64-BD5A-7C47BDB75177}" type="datetimeFigureOut">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7F5F065-9DF9-4B64-BD5A-7C47BDB75177}" type="datetimeFigureOut">
              <a:rPr lang="en-US" smtClean="0"/>
              <a:pPr/>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36DA0A5E-1AEC-4ABE-AFCE-3580978F4244}"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242" name="Rectangle 2"/>
          <p:cNvSpPr>
            <a:spLocks noChangeArrowheads="1"/>
          </p:cNvSpPr>
          <p:nvPr userDrawn="1"/>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1" descr="ts-logo-izbor"/>
          <p:cNvPicPr>
            <a:picLocks noChangeAspect="1" noChangeArrowheads="1"/>
          </p:cNvPicPr>
          <p:nvPr userDrawn="1"/>
        </p:nvPicPr>
        <p:blipFill>
          <a:blip r:embed="rId2"/>
          <a:srcRect/>
          <a:stretch>
            <a:fillRect/>
          </a:stretch>
        </p:blipFill>
        <p:spPr bwMode="auto">
          <a:xfrm>
            <a:off x="6786578" y="5786454"/>
            <a:ext cx="2000264" cy="408217"/>
          </a:xfrm>
          <a:prstGeom prst="rect">
            <a:avLst/>
          </a:prstGeom>
          <a:noFill/>
        </p:spPr>
      </p:pic>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C7F5F065-9DF9-4B64-BD5A-7C47BDB75177}" type="datetimeFigureOut">
              <a:rPr lang="en-US" smtClean="0"/>
              <a:pPr/>
              <a:t>4/18/2012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6DA0A5E-1AEC-4ABE-AFCE-3580978F4244}"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C7F5F065-9DF9-4B64-BD5A-7C47BDB75177}" type="datetimeFigureOut">
              <a:rPr lang="en-US" smtClean="0"/>
              <a:pPr/>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DA0A5E-1AEC-4ABE-AFCE-3580978F4244}"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7F5F065-9DF9-4B64-BD5A-7C47BDB75177}" type="datetimeFigureOut">
              <a:rPr lang="en-US" smtClean="0"/>
              <a:pPr/>
              <a:t>4/18/2012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36DA0A5E-1AEC-4ABE-AFCE-3580978F4244}"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7F5F065-9DF9-4B64-BD5A-7C47BDB75177}" type="datetimeFigureOut">
              <a:rPr lang="en-US" smtClean="0"/>
              <a:pPr/>
              <a:t>4/18/2012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36DA0A5E-1AEC-4ABE-AFCE-3580978F42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C7F5F065-9DF9-4B64-BD5A-7C47BDB75177}" type="datetimeFigureOut">
              <a:rPr lang="en-US" smtClean="0"/>
              <a:pPr/>
              <a:t>4/18/2012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6DA0A5E-1AEC-4ABE-AFCE-3580978F42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6DA0A5E-1AEC-4ABE-AFCE-3580978F4244}"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C7F5F065-9DF9-4B64-BD5A-7C47BDB75177}" type="datetimeFigureOut">
              <a:rPr lang="en-US" smtClean="0"/>
              <a:pPr/>
              <a:t>4/18/2012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36DA0A5E-1AEC-4ABE-AFCE-3580978F4244}"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C7F5F065-9DF9-4B64-BD5A-7C47BDB75177}" type="datetimeFigureOut">
              <a:rPr lang="en-US" smtClean="0"/>
              <a:pPr/>
              <a:t>4/18/2012</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C7F5F065-9DF9-4B64-BD5A-7C47BDB75177}" type="datetimeFigureOut">
              <a:rPr lang="en-US" smtClean="0"/>
              <a:pPr/>
              <a:t>4/18/2012</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6DA0A5E-1AEC-4ABE-AFCE-3580978F4244}"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71604" y="3429000"/>
            <a:ext cx="6400800" cy="1785942"/>
          </a:xfrm>
        </p:spPr>
        <p:txBody>
          <a:bodyPr>
            <a:normAutofit/>
          </a:bodyPr>
          <a:lstStyle/>
          <a:p>
            <a:endParaRPr lang="sr-Latn-CS" dirty="0" smtClean="0"/>
          </a:p>
          <a:p>
            <a:endParaRPr lang="sr-Cyrl-CS" dirty="0" smtClean="0"/>
          </a:p>
          <a:p>
            <a:r>
              <a:rPr lang="sr-Cyrl-CS" dirty="0" smtClean="0"/>
              <a:t>Транспарентност Србија</a:t>
            </a:r>
            <a:r>
              <a:rPr lang="sr-Latn-CS" dirty="0" smtClean="0"/>
              <a:t> </a:t>
            </a:r>
          </a:p>
          <a:p>
            <a:r>
              <a:rPr lang="sr-Latn-CS" dirty="0" smtClean="0"/>
              <a:t>10.4.2012.</a:t>
            </a:r>
            <a:endParaRPr lang="en-US" dirty="0"/>
          </a:p>
        </p:txBody>
      </p:sp>
      <p:sp>
        <p:nvSpPr>
          <p:cNvPr id="2" name="Title 1"/>
          <p:cNvSpPr>
            <a:spLocks noGrp="1"/>
          </p:cNvSpPr>
          <p:nvPr>
            <p:ph type="ctrTitle"/>
          </p:nvPr>
        </p:nvSpPr>
        <p:spPr/>
        <p:txBody>
          <a:bodyPr>
            <a:normAutofit fontScale="90000"/>
          </a:bodyPr>
          <a:lstStyle/>
          <a:p>
            <a:r>
              <a:rPr lang="sr-Cyrl-CS" dirty="0" smtClean="0"/>
              <a:t>Финансирање изборне кампање из буџета локалних самоуправа</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CS" dirty="0" smtClean="0"/>
              <a:t>Највећа одступања од прописаног износа</a:t>
            </a:r>
            <a:endParaRPr lang="en-US" dirty="0"/>
          </a:p>
        </p:txBody>
      </p:sp>
      <p:sp>
        <p:nvSpPr>
          <p:cNvPr id="3" name="Content Placeholder 2"/>
          <p:cNvSpPr>
            <a:spLocks noGrp="1"/>
          </p:cNvSpPr>
          <p:nvPr>
            <p:ph sz="quarter" idx="1"/>
          </p:nvPr>
        </p:nvSpPr>
        <p:spPr>
          <a:xfrm>
            <a:off x="285720" y="1214422"/>
            <a:ext cx="8503920" cy="4857752"/>
          </a:xfrm>
        </p:spPr>
        <p:txBody>
          <a:bodyPr/>
          <a:lstStyle/>
          <a:p>
            <a:pPr algn="ctr">
              <a:buNone/>
            </a:pPr>
            <a:r>
              <a:rPr lang="sr-Cyrl-CS" sz="2000" dirty="0" smtClean="0"/>
              <a:t>Издвајања знатно мања од прописаног</a:t>
            </a:r>
          </a:p>
          <a:p>
            <a:pPr>
              <a:buNone/>
            </a:pPr>
            <a:endParaRPr lang="sr-Cyrl-CS" dirty="0" smtClean="0"/>
          </a:p>
          <a:p>
            <a:pPr>
              <a:buNone/>
            </a:pPr>
            <a:endParaRPr lang="sr-Cyrl-CS" dirty="0" smtClean="0"/>
          </a:p>
          <a:p>
            <a:pPr>
              <a:buNone/>
            </a:pPr>
            <a:endParaRPr lang="sr-Cyrl-CS" dirty="0" smtClean="0"/>
          </a:p>
          <a:p>
            <a:pPr>
              <a:buNone/>
            </a:pPr>
            <a:endParaRPr lang="sr-Cyrl-CS" dirty="0" smtClean="0"/>
          </a:p>
          <a:p>
            <a:pPr algn="ctr">
              <a:buNone/>
            </a:pPr>
            <a:endParaRPr lang="en-US" sz="2000" dirty="0" smtClean="0"/>
          </a:p>
          <a:p>
            <a:pPr algn="ctr">
              <a:buNone/>
            </a:pPr>
            <a:r>
              <a:rPr lang="sr-Cyrl-CS" sz="2000" dirty="0" smtClean="0"/>
              <a:t>Издвајања знатно виша од прописаног</a:t>
            </a:r>
          </a:p>
          <a:p>
            <a:pPr>
              <a:buNone/>
            </a:pPr>
            <a:endParaRPr lang="en-US" dirty="0"/>
          </a:p>
        </p:txBody>
      </p:sp>
      <p:graphicFrame>
        <p:nvGraphicFramePr>
          <p:cNvPr id="4" name="Table 3"/>
          <p:cNvGraphicFramePr>
            <a:graphicFrameLocks noGrp="1"/>
          </p:cNvGraphicFramePr>
          <p:nvPr/>
        </p:nvGraphicFramePr>
        <p:xfrm>
          <a:off x="357158" y="1714488"/>
          <a:ext cx="8501121" cy="2120646"/>
        </p:xfrm>
        <a:graphic>
          <a:graphicData uri="http://schemas.openxmlformats.org/drawingml/2006/table">
            <a:tbl>
              <a:tblPr firstRow="1" bandRow="1">
                <a:tableStyleId>{5C22544A-7EE6-4342-B048-85BDC9FD1C3A}</a:tableStyleId>
              </a:tblPr>
              <a:tblGrid>
                <a:gridCol w="464668"/>
                <a:gridCol w="1476083"/>
                <a:gridCol w="1247170"/>
                <a:gridCol w="1062640"/>
                <a:gridCol w="1062640"/>
                <a:gridCol w="1062640"/>
                <a:gridCol w="1062640"/>
                <a:gridCol w="1062640"/>
              </a:tblGrid>
              <a:tr h="952203">
                <a:tc>
                  <a:txBody>
                    <a:bodyPr/>
                    <a:lstStyle/>
                    <a:p>
                      <a:pPr algn="ctr">
                        <a:lnSpc>
                          <a:spcPct val="115000"/>
                        </a:lnSpc>
                        <a:spcAft>
                          <a:spcPts val="0"/>
                        </a:spcAft>
                      </a:pPr>
                      <a:r>
                        <a:rPr lang="sr-Cyrl-CS" sz="1100" dirty="0">
                          <a:latin typeface="Times New Roman"/>
                          <a:ea typeface="Calibri"/>
                          <a:cs typeface="Times New Roman"/>
                        </a:rPr>
                        <a:t>Р.бр.</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Град/Општина</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Прописани износ за финансирање редовног рада</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Стварно издвојено за финансирање редовног рада</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Прописани износ за финансирање изборне кампање</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Стварно издвојено за финансирање изборне кампање</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Прописани износ за финансирање редовног рада и изборне </a:t>
                      </a:r>
                      <a:r>
                        <a:rPr lang="sr-Cyrl-CS" sz="1100" dirty="0" smtClean="0">
                          <a:latin typeface="Times New Roman"/>
                          <a:ea typeface="Calibri"/>
                          <a:cs typeface="Times New Roman"/>
                        </a:rPr>
                        <a:t>кампање</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Стварно издвојено за финансирање редовног рада и изборне </a:t>
                      </a:r>
                      <a:r>
                        <a:rPr lang="sr-Cyrl-CS" sz="1100" dirty="0" smtClean="0">
                          <a:latin typeface="Times New Roman"/>
                          <a:ea typeface="Calibri"/>
                          <a:cs typeface="Times New Roman"/>
                        </a:rPr>
                        <a:t>кампање</a:t>
                      </a:r>
                      <a:endParaRPr lang="en-US" sz="1100" dirty="0">
                        <a:latin typeface="Calibri"/>
                        <a:ea typeface="Calibri"/>
                        <a:cs typeface="Times New Roman"/>
                      </a:endParaRPr>
                    </a:p>
                  </a:txBody>
                  <a:tcPr marL="68580" marR="68580" marT="0" marB="0" anchor="ctr"/>
                </a:tc>
              </a:tr>
              <a:tr h="150987">
                <a:tc>
                  <a:txBody>
                    <a:bodyPr/>
                    <a:lstStyle/>
                    <a:p>
                      <a:pPr algn="ctr">
                        <a:lnSpc>
                          <a:spcPct val="115000"/>
                        </a:lnSpc>
                        <a:spcAft>
                          <a:spcPts val="0"/>
                        </a:spcAft>
                      </a:pPr>
                      <a:r>
                        <a:rPr lang="en-US" sz="1100" dirty="0" smtClean="0">
                          <a:latin typeface="Times New Roman"/>
                          <a:ea typeface="Calibri"/>
                          <a:cs typeface="Times New Roman"/>
                        </a:rPr>
                        <a:t>1</a:t>
                      </a:r>
                      <a:r>
                        <a:rPr lang="sr-Cyrl-CS" sz="1100" dirty="0" smtClean="0">
                          <a:latin typeface="Times New Roman"/>
                          <a:ea typeface="Calibri"/>
                          <a:cs typeface="Times New Roman"/>
                        </a:rPr>
                        <a:t>.</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Кикинда</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4.397.648</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2.000.000</a:t>
                      </a:r>
                      <a:endParaRPr lang="en-US" sz="1100">
                        <a:latin typeface="Calibri"/>
                        <a:ea typeface="Calibri"/>
                        <a:cs typeface="Times New Roman"/>
                      </a:endParaRPr>
                    </a:p>
                  </a:txBody>
                  <a:tcPr marL="68580" marR="68580" marT="0" marB="0" anchor="ctr"/>
                </a:tc>
              </a:tr>
              <a:tr h="150987">
                <a:tc>
                  <a:txBody>
                    <a:bodyPr/>
                    <a:lstStyle/>
                    <a:p>
                      <a:pPr algn="ctr">
                        <a:lnSpc>
                          <a:spcPct val="115000"/>
                        </a:lnSpc>
                        <a:spcAft>
                          <a:spcPts val="0"/>
                        </a:spcAft>
                      </a:pPr>
                      <a:r>
                        <a:rPr lang="en-US" sz="1100" dirty="0" smtClean="0">
                          <a:latin typeface="Times New Roman"/>
                          <a:ea typeface="Calibri"/>
                          <a:cs typeface="Times New Roman"/>
                        </a:rPr>
                        <a:t>2</a:t>
                      </a:r>
                      <a:r>
                        <a:rPr lang="sr-Cyrl-CS" sz="1100" dirty="0" smtClean="0">
                          <a:latin typeface="Times New Roman"/>
                          <a:ea typeface="Calibri"/>
                          <a:cs typeface="Times New Roman"/>
                        </a:rPr>
                        <a:t>.</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Бачка Паланка</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2.537.211</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940.000</a:t>
                      </a:r>
                      <a:endParaRPr lang="en-US" sz="1100">
                        <a:latin typeface="Calibri"/>
                        <a:ea typeface="Calibri"/>
                        <a:cs typeface="Times New Roman"/>
                      </a:endParaRPr>
                    </a:p>
                  </a:txBody>
                  <a:tcPr marL="68580" marR="68580" marT="0" marB="0" anchor="ctr"/>
                </a:tc>
              </a:tr>
              <a:tr h="150987">
                <a:tc>
                  <a:txBody>
                    <a:bodyPr/>
                    <a:lstStyle/>
                    <a:p>
                      <a:pPr algn="ctr">
                        <a:lnSpc>
                          <a:spcPct val="115000"/>
                        </a:lnSpc>
                        <a:spcAft>
                          <a:spcPts val="0"/>
                        </a:spcAft>
                      </a:pPr>
                      <a:r>
                        <a:rPr lang="en-US" sz="1100" dirty="0" smtClean="0">
                          <a:latin typeface="Times New Roman"/>
                          <a:ea typeface="Calibri"/>
                          <a:cs typeface="Times New Roman"/>
                        </a:rPr>
                        <a:t>3</a:t>
                      </a:r>
                      <a:r>
                        <a:rPr lang="sr-Cyrl-CS" sz="1100" dirty="0" smtClean="0">
                          <a:latin typeface="Times New Roman"/>
                          <a:ea typeface="Calibri"/>
                          <a:cs typeface="Times New Roman"/>
                        </a:rPr>
                        <a:t>.</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Зрењанин</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10.222.623</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solidFill>
                            <a:srgbClr val="000000"/>
                          </a:solidFill>
                          <a:latin typeface="Calibri"/>
                          <a:ea typeface="Calibri"/>
                          <a:cs typeface="Times New Roman"/>
                        </a:rPr>
                        <a:t>5.000.000</a:t>
                      </a:r>
                      <a:endParaRPr lang="en-US" sz="1100" dirty="0">
                        <a:latin typeface="Calibri"/>
                        <a:ea typeface="Calibri"/>
                        <a:cs typeface="Times New Roman"/>
                      </a:endParaRPr>
                    </a:p>
                  </a:txBody>
                  <a:tcPr marL="68580" marR="68580" marT="0" marB="0" anchor="ctr"/>
                </a:tc>
              </a:tr>
              <a:tr h="150987">
                <a:tc>
                  <a:txBody>
                    <a:bodyPr/>
                    <a:lstStyle/>
                    <a:p>
                      <a:pPr algn="ctr">
                        <a:lnSpc>
                          <a:spcPct val="115000"/>
                        </a:lnSpc>
                        <a:spcAft>
                          <a:spcPts val="0"/>
                        </a:spcAft>
                      </a:pPr>
                      <a:r>
                        <a:rPr lang="en-US" sz="1100" dirty="0" smtClean="0">
                          <a:latin typeface="Times New Roman"/>
                          <a:ea typeface="Calibri"/>
                          <a:cs typeface="Times New Roman"/>
                        </a:rPr>
                        <a:t>4</a:t>
                      </a:r>
                      <a:r>
                        <a:rPr lang="sr-Cyrl-CS" sz="1100" dirty="0" smtClean="0">
                          <a:latin typeface="Times New Roman"/>
                          <a:ea typeface="Calibri"/>
                          <a:cs typeface="Times New Roman"/>
                        </a:rPr>
                        <a:t>.</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Осечина</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569.791</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solidFill>
                            <a:srgbClr val="000000"/>
                          </a:solidFill>
                          <a:latin typeface="Calibri"/>
                          <a:ea typeface="Calibri"/>
                          <a:cs typeface="Times New Roman"/>
                        </a:rPr>
                        <a:t>200.000</a:t>
                      </a:r>
                      <a:endParaRPr lang="en-US" sz="1100">
                        <a:latin typeface="Calibri"/>
                        <a:ea typeface="Calibri"/>
                        <a:cs typeface="Times New Roman"/>
                      </a:endParaRPr>
                    </a:p>
                  </a:txBody>
                  <a:tcPr marL="68580" marR="68580" marT="0" marB="0" anchor="ctr"/>
                </a:tc>
              </a:tr>
              <a:tr h="150248">
                <a:tc>
                  <a:txBody>
                    <a:bodyPr/>
                    <a:lstStyle/>
                    <a:p>
                      <a:pPr algn="ctr">
                        <a:lnSpc>
                          <a:spcPct val="115000"/>
                        </a:lnSpc>
                        <a:spcAft>
                          <a:spcPts val="0"/>
                        </a:spcAft>
                      </a:pPr>
                      <a:r>
                        <a:rPr lang="en-US" sz="1100" dirty="0" smtClean="0">
                          <a:latin typeface="Times New Roman"/>
                          <a:ea typeface="Calibri"/>
                          <a:cs typeface="Times New Roman"/>
                        </a:rPr>
                        <a:t>5</a:t>
                      </a:r>
                      <a:r>
                        <a:rPr lang="sr-Cyrl-CS" sz="1100" dirty="0" smtClean="0">
                          <a:latin typeface="Times New Roman"/>
                          <a:ea typeface="Calibri"/>
                          <a:cs typeface="Times New Roman"/>
                        </a:rPr>
                        <a:t>.</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Ваљево</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000" dirty="0">
                          <a:solidFill>
                            <a:srgbClr val="000000"/>
                          </a:solidFill>
                          <a:latin typeface="Calibri"/>
                          <a:ea typeface="Calibri"/>
                          <a:cs typeface="Times New Roman"/>
                        </a:rPr>
                        <a:t>3.488.750</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000" dirty="0">
                          <a:solidFill>
                            <a:srgbClr val="000000"/>
                          </a:solidFill>
                          <a:latin typeface="Calibri"/>
                          <a:ea typeface="Calibri"/>
                          <a:cs typeface="Times New Roman"/>
                        </a:rPr>
                        <a:t>2.549.750</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000">
                          <a:solidFill>
                            <a:srgbClr val="000000"/>
                          </a:solidFill>
                          <a:latin typeface="Calibri"/>
                          <a:ea typeface="Calibri"/>
                          <a:cs typeface="Times New Roman"/>
                        </a:rPr>
                        <a:t>1.770.924</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000">
                          <a:solidFill>
                            <a:srgbClr val="000000"/>
                          </a:solidFill>
                          <a:latin typeface="Calibri"/>
                          <a:ea typeface="Calibri"/>
                          <a:cs typeface="Times New Roman"/>
                        </a:rPr>
                        <a:t>2.117.000</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a:t>
                      </a:r>
                      <a:endParaRPr lang="en-US" sz="1100" dirty="0">
                        <a:latin typeface="Calibri"/>
                        <a:ea typeface="Calibri"/>
                        <a:cs typeface="Times New Roman"/>
                      </a:endParaRPr>
                    </a:p>
                  </a:txBody>
                  <a:tcPr marL="68580" marR="68580" marT="0" marB="0" anchor="ctr"/>
                </a:tc>
              </a:tr>
            </a:tbl>
          </a:graphicData>
        </a:graphic>
      </p:graphicFrame>
      <p:graphicFrame>
        <p:nvGraphicFramePr>
          <p:cNvPr id="5" name="Table 4"/>
          <p:cNvGraphicFramePr>
            <a:graphicFrameLocks noGrp="1"/>
          </p:cNvGraphicFramePr>
          <p:nvPr/>
        </p:nvGraphicFramePr>
        <p:xfrm>
          <a:off x="357158" y="4286256"/>
          <a:ext cx="8501120" cy="2120646"/>
        </p:xfrm>
        <a:graphic>
          <a:graphicData uri="http://schemas.openxmlformats.org/drawingml/2006/table">
            <a:tbl>
              <a:tblPr firstRow="1" bandRow="1">
                <a:tableStyleId>{5C22544A-7EE6-4342-B048-85BDC9FD1C3A}</a:tableStyleId>
              </a:tblPr>
              <a:tblGrid>
                <a:gridCol w="500066"/>
                <a:gridCol w="1428760"/>
                <a:gridCol w="1259094"/>
                <a:gridCol w="1062640"/>
                <a:gridCol w="1062640"/>
                <a:gridCol w="1062640"/>
                <a:gridCol w="1062640"/>
                <a:gridCol w="1062640"/>
              </a:tblGrid>
              <a:tr h="1141793">
                <a:tc>
                  <a:txBody>
                    <a:bodyPr/>
                    <a:lstStyle/>
                    <a:p>
                      <a:pPr algn="ctr">
                        <a:lnSpc>
                          <a:spcPct val="115000"/>
                        </a:lnSpc>
                        <a:spcAft>
                          <a:spcPts val="0"/>
                        </a:spcAft>
                      </a:pPr>
                      <a:r>
                        <a:rPr lang="sr-Cyrl-CS" sz="1100" dirty="0">
                          <a:latin typeface="Times New Roman"/>
                          <a:ea typeface="Calibri"/>
                          <a:cs typeface="Times New Roman"/>
                        </a:rPr>
                        <a:t>Р.бр.</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Град/Општина</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Прописани износ за финансирање редовног рада</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Стварно издвојено за финансирање редовног рада</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Прописани износ за финансирање изборне кампање</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a:latin typeface="Times New Roman"/>
                          <a:ea typeface="Calibri"/>
                          <a:cs typeface="Times New Roman"/>
                        </a:rPr>
                        <a:t>Стварно издвојено за финансирање изборне кампање</a:t>
                      </a:r>
                      <a:endParaRPr lang="en-US" sz="110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Прописани износ за финансирање редовног рада и изборне </a:t>
                      </a:r>
                      <a:r>
                        <a:rPr lang="sr-Cyrl-CS" sz="1100" dirty="0" smtClean="0">
                          <a:latin typeface="Times New Roman"/>
                          <a:ea typeface="Calibri"/>
                          <a:cs typeface="Times New Roman"/>
                        </a:rPr>
                        <a:t>кампање</a:t>
                      </a:r>
                      <a:endParaRPr lang="en-US" sz="11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sr-Cyrl-CS" sz="1100" dirty="0">
                          <a:latin typeface="Times New Roman"/>
                          <a:ea typeface="Calibri"/>
                          <a:cs typeface="Times New Roman"/>
                        </a:rPr>
                        <a:t>Стварно издвојено за финансирање редовног рада и изборне </a:t>
                      </a:r>
                      <a:r>
                        <a:rPr lang="sr-Cyrl-CS" sz="1100" dirty="0" smtClean="0">
                          <a:latin typeface="Times New Roman"/>
                          <a:ea typeface="Calibri"/>
                          <a:cs typeface="Times New Roman"/>
                        </a:rPr>
                        <a:t>кампање</a:t>
                      </a:r>
                      <a:endParaRPr lang="en-US" sz="1100" dirty="0">
                        <a:latin typeface="Calibri"/>
                        <a:ea typeface="Calibri"/>
                        <a:cs typeface="Times New Roman"/>
                      </a:endParaRPr>
                    </a:p>
                  </a:txBody>
                  <a:tcPr marL="68580" marR="68580" marT="0" marB="0" anchor="ctr"/>
                </a:tc>
              </a:tr>
              <a:tr h="149650">
                <a:tc>
                  <a:txBody>
                    <a:bodyPr/>
                    <a:lstStyle/>
                    <a:p>
                      <a:pPr algn="ctr">
                        <a:lnSpc>
                          <a:spcPct val="115000"/>
                        </a:lnSpc>
                        <a:spcAft>
                          <a:spcPts val="0"/>
                        </a:spcAft>
                      </a:pPr>
                      <a:r>
                        <a:rPr lang="sr-Cyrl-CS" sz="1100">
                          <a:latin typeface="Times New Roman"/>
                          <a:ea typeface="Calibri"/>
                          <a:cs typeface="Times New Roman"/>
                        </a:rPr>
                        <a:t>1.</a:t>
                      </a:r>
                      <a:endParaRPr lang="en-US" sz="1100">
                        <a:latin typeface="Calibri"/>
                        <a:ea typeface="Calibri"/>
                        <a:cs typeface="Times New Roman"/>
                      </a:endParaRPr>
                    </a:p>
                  </a:txBody>
                  <a:tcPr marL="68580" marR="68580" marT="0" marB="0" anchor="ctr"/>
                </a:tc>
                <a:tc>
                  <a:txBody>
                    <a:bodyPr/>
                    <a:lstStyle/>
                    <a:p>
                      <a:pPr algn="just">
                        <a:lnSpc>
                          <a:spcPct val="115000"/>
                        </a:lnSpc>
                        <a:spcAft>
                          <a:spcPts val="0"/>
                        </a:spcAft>
                      </a:pPr>
                      <a:r>
                        <a:rPr lang="sr-Cyrl-CS" sz="1100">
                          <a:latin typeface="Calibri"/>
                          <a:ea typeface="Calibri"/>
                          <a:cs typeface="Times New Roman"/>
                        </a:rPr>
                        <a:t>Сента</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solidFill>
                            <a:srgbClr val="000000"/>
                          </a:solidFill>
                          <a:latin typeface="Calibri"/>
                          <a:ea typeface="Calibri"/>
                          <a:cs typeface="Times New Roman"/>
                        </a:rPr>
                        <a:t>1.811.613</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solidFill>
                            <a:srgbClr val="000000"/>
                          </a:solidFill>
                          <a:latin typeface="Calibri"/>
                          <a:ea typeface="Calibri"/>
                          <a:cs typeface="Times New Roman"/>
                        </a:rPr>
                        <a:t>4.000.000</a:t>
                      </a:r>
                      <a:endParaRPr lang="en-US" sz="1100">
                        <a:latin typeface="Calibri"/>
                        <a:ea typeface="Calibri"/>
                        <a:cs typeface="Times New Roman"/>
                      </a:endParaRPr>
                    </a:p>
                  </a:txBody>
                  <a:tcPr marL="68580" marR="68580" marT="0" marB="0"/>
                </a:tc>
              </a:tr>
              <a:tr h="149650">
                <a:tc>
                  <a:txBody>
                    <a:bodyPr/>
                    <a:lstStyle/>
                    <a:p>
                      <a:pPr algn="ctr">
                        <a:lnSpc>
                          <a:spcPct val="115000"/>
                        </a:lnSpc>
                        <a:spcAft>
                          <a:spcPts val="0"/>
                        </a:spcAft>
                      </a:pPr>
                      <a:r>
                        <a:rPr lang="sr-Cyrl-CS" sz="1100">
                          <a:latin typeface="Times New Roman"/>
                          <a:ea typeface="Calibri"/>
                          <a:cs typeface="Times New Roman"/>
                        </a:rPr>
                        <a:t>2.</a:t>
                      </a:r>
                      <a:endParaRPr lang="en-US" sz="1100">
                        <a:latin typeface="Calibri"/>
                        <a:ea typeface="Calibri"/>
                        <a:cs typeface="Times New Roman"/>
                      </a:endParaRPr>
                    </a:p>
                  </a:txBody>
                  <a:tcPr marL="68580" marR="68580" marT="0" marB="0" anchor="ctr"/>
                </a:tc>
                <a:tc>
                  <a:txBody>
                    <a:bodyPr/>
                    <a:lstStyle/>
                    <a:p>
                      <a:pPr algn="just">
                        <a:lnSpc>
                          <a:spcPct val="115000"/>
                        </a:lnSpc>
                        <a:spcAft>
                          <a:spcPts val="0"/>
                        </a:spcAft>
                      </a:pPr>
                      <a:r>
                        <a:rPr lang="sr-Cyrl-CS" sz="1100">
                          <a:latin typeface="Calibri"/>
                          <a:ea typeface="Calibri"/>
                          <a:cs typeface="Times New Roman"/>
                        </a:rPr>
                        <a:t>Инђија</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solidFill>
                            <a:srgbClr val="000000"/>
                          </a:solidFill>
                          <a:latin typeface="Calibri"/>
                          <a:ea typeface="Calibri"/>
                          <a:cs typeface="Times New Roman"/>
                        </a:rPr>
                        <a:t>3.149.535</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solidFill>
                            <a:srgbClr val="000000"/>
                          </a:solidFill>
                          <a:latin typeface="Calibri"/>
                          <a:ea typeface="Calibri"/>
                          <a:cs typeface="Times New Roman"/>
                        </a:rPr>
                        <a:t>5.800.000</a:t>
                      </a:r>
                      <a:endParaRPr lang="en-US" sz="1100">
                        <a:latin typeface="Calibri"/>
                        <a:ea typeface="Calibri"/>
                        <a:cs typeface="Times New Roman"/>
                      </a:endParaRPr>
                    </a:p>
                  </a:txBody>
                  <a:tcPr marL="68580" marR="68580" marT="0" marB="0"/>
                </a:tc>
              </a:tr>
              <a:tr h="149650">
                <a:tc>
                  <a:txBody>
                    <a:bodyPr/>
                    <a:lstStyle/>
                    <a:p>
                      <a:pPr algn="ctr">
                        <a:lnSpc>
                          <a:spcPct val="115000"/>
                        </a:lnSpc>
                        <a:spcAft>
                          <a:spcPts val="0"/>
                        </a:spcAft>
                      </a:pPr>
                      <a:r>
                        <a:rPr lang="sr-Cyrl-CS" sz="1100">
                          <a:latin typeface="Times New Roman"/>
                          <a:ea typeface="Calibri"/>
                          <a:cs typeface="Times New Roman"/>
                        </a:rPr>
                        <a:t>3.</a:t>
                      </a:r>
                      <a:endParaRPr lang="en-US" sz="1100">
                        <a:latin typeface="Calibri"/>
                        <a:ea typeface="Calibri"/>
                        <a:cs typeface="Times New Roman"/>
                      </a:endParaRPr>
                    </a:p>
                  </a:txBody>
                  <a:tcPr marL="68580" marR="68580" marT="0" marB="0" anchor="ctr"/>
                </a:tc>
                <a:tc>
                  <a:txBody>
                    <a:bodyPr/>
                    <a:lstStyle/>
                    <a:p>
                      <a:pPr algn="just">
                        <a:lnSpc>
                          <a:spcPct val="115000"/>
                        </a:lnSpc>
                        <a:spcAft>
                          <a:spcPts val="0"/>
                        </a:spcAft>
                      </a:pPr>
                      <a:r>
                        <a:rPr lang="sr-Cyrl-CS" sz="1100">
                          <a:latin typeface="Calibri"/>
                          <a:ea typeface="Calibri"/>
                          <a:cs typeface="Times New Roman"/>
                        </a:rPr>
                        <a:t>Звечан</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solidFill>
                            <a:srgbClr val="000000"/>
                          </a:solidFill>
                          <a:latin typeface="Calibri"/>
                          <a:ea typeface="Calibri"/>
                          <a:cs typeface="Times New Roman"/>
                        </a:rPr>
                        <a:t>552.033</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solidFill>
                            <a:srgbClr val="000000"/>
                          </a:solidFill>
                          <a:latin typeface="Calibri"/>
                          <a:ea typeface="Calibri"/>
                          <a:cs typeface="Times New Roman"/>
                        </a:rPr>
                        <a:t>1.250.000</a:t>
                      </a:r>
                      <a:endParaRPr lang="en-US" sz="1100">
                        <a:latin typeface="Calibri"/>
                        <a:ea typeface="Calibri"/>
                        <a:cs typeface="Times New Roman"/>
                      </a:endParaRPr>
                    </a:p>
                  </a:txBody>
                  <a:tcPr marL="68580" marR="68580" marT="0" marB="0"/>
                </a:tc>
              </a:tr>
              <a:tr h="149650">
                <a:tc>
                  <a:txBody>
                    <a:bodyPr/>
                    <a:lstStyle/>
                    <a:p>
                      <a:pPr algn="ctr">
                        <a:lnSpc>
                          <a:spcPct val="115000"/>
                        </a:lnSpc>
                        <a:spcAft>
                          <a:spcPts val="0"/>
                        </a:spcAft>
                      </a:pPr>
                      <a:r>
                        <a:rPr lang="sr-Cyrl-CS" sz="1100">
                          <a:latin typeface="Times New Roman"/>
                          <a:ea typeface="Calibri"/>
                          <a:cs typeface="Times New Roman"/>
                        </a:rPr>
                        <a:t>4.</a:t>
                      </a:r>
                      <a:endParaRPr lang="en-US" sz="1100">
                        <a:latin typeface="Calibri"/>
                        <a:ea typeface="Calibri"/>
                        <a:cs typeface="Times New Roman"/>
                      </a:endParaRPr>
                    </a:p>
                  </a:txBody>
                  <a:tcPr marL="68580" marR="68580" marT="0" marB="0" anchor="ctr"/>
                </a:tc>
                <a:tc>
                  <a:txBody>
                    <a:bodyPr/>
                    <a:lstStyle/>
                    <a:p>
                      <a:pPr algn="just">
                        <a:lnSpc>
                          <a:spcPct val="115000"/>
                        </a:lnSpc>
                        <a:spcAft>
                          <a:spcPts val="0"/>
                        </a:spcAft>
                      </a:pPr>
                      <a:r>
                        <a:rPr lang="sr-Cyrl-CS" sz="1100">
                          <a:latin typeface="Calibri"/>
                          <a:ea typeface="Calibri"/>
                          <a:cs typeface="Times New Roman"/>
                        </a:rPr>
                        <a:t>Бујановац</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642.029</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1.173.000</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604.890</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782.000</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r>
              <a:tr h="149650">
                <a:tc>
                  <a:txBody>
                    <a:bodyPr/>
                    <a:lstStyle/>
                    <a:p>
                      <a:pPr algn="ctr">
                        <a:lnSpc>
                          <a:spcPct val="115000"/>
                        </a:lnSpc>
                        <a:spcAft>
                          <a:spcPts val="0"/>
                        </a:spcAft>
                      </a:pPr>
                      <a:r>
                        <a:rPr lang="sr-Cyrl-CS" sz="1100" dirty="0">
                          <a:latin typeface="Times New Roman"/>
                          <a:ea typeface="Calibri"/>
                          <a:cs typeface="Times New Roman"/>
                        </a:rPr>
                        <a:t>5.</a:t>
                      </a:r>
                      <a:endParaRPr lang="en-US" sz="1100" dirty="0">
                        <a:latin typeface="Calibri"/>
                        <a:ea typeface="Calibri"/>
                        <a:cs typeface="Times New Roman"/>
                      </a:endParaRPr>
                    </a:p>
                  </a:txBody>
                  <a:tcPr marL="68580" marR="68580" marT="0" marB="0" anchor="ctr"/>
                </a:tc>
                <a:tc>
                  <a:txBody>
                    <a:bodyPr/>
                    <a:lstStyle/>
                    <a:p>
                      <a:pPr algn="just">
                        <a:lnSpc>
                          <a:spcPct val="115000"/>
                        </a:lnSpc>
                        <a:spcAft>
                          <a:spcPts val="0"/>
                        </a:spcAft>
                      </a:pPr>
                      <a:r>
                        <a:rPr lang="sr-Cyrl-CS" sz="1100" dirty="0">
                          <a:latin typeface="Calibri"/>
                          <a:ea typeface="Calibri"/>
                          <a:cs typeface="Times New Roman"/>
                        </a:rPr>
                        <a:t>Ниш</a:t>
                      </a:r>
                      <a:endParaRPr lang="en-US" sz="1100" dirty="0">
                        <a:latin typeface="Calibri"/>
                        <a:ea typeface="Calibri"/>
                        <a:cs typeface="Times New Roman"/>
                      </a:endParaRPr>
                    </a:p>
                  </a:txBody>
                  <a:tcPr marL="68580" marR="68580" marT="0" marB="0"/>
                </a:tc>
                <a:tc>
                  <a:txBody>
                    <a:bodyPr/>
                    <a:lstStyle/>
                    <a:p>
                      <a:pPr algn="just">
                        <a:lnSpc>
                          <a:spcPct val="115000"/>
                        </a:lnSpc>
                        <a:spcAft>
                          <a:spcPts val="0"/>
                        </a:spcAft>
                      </a:pPr>
                      <a:r>
                        <a:rPr lang="sr-Cyrl-CS" sz="1000" dirty="0">
                          <a:solidFill>
                            <a:srgbClr val="000000"/>
                          </a:solidFill>
                          <a:latin typeface="Calibri"/>
                          <a:ea typeface="Calibri"/>
                          <a:cs typeface="Times New Roman"/>
                        </a:rPr>
                        <a:t>8.511.062</a:t>
                      </a:r>
                      <a:endParaRPr lang="en-US" sz="1100" dirty="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10.932.000</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5.754.406</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000">
                          <a:solidFill>
                            <a:srgbClr val="000000"/>
                          </a:solidFill>
                          <a:latin typeface="Calibri"/>
                          <a:ea typeface="Calibri"/>
                          <a:cs typeface="Times New Roman"/>
                        </a:rPr>
                        <a:t>8.995.000</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a:latin typeface="Calibri"/>
                          <a:ea typeface="Calibri"/>
                          <a:cs typeface="Times New Roman"/>
                        </a:rPr>
                        <a:t>/</a:t>
                      </a:r>
                      <a:endParaRPr lang="en-US" sz="1100">
                        <a:latin typeface="Calibri"/>
                        <a:ea typeface="Calibri"/>
                        <a:cs typeface="Times New Roman"/>
                      </a:endParaRPr>
                    </a:p>
                  </a:txBody>
                  <a:tcPr marL="68580" marR="68580" marT="0" marB="0"/>
                </a:tc>
                <a:tc>
                  <a:txBody>
                    <a:bodyPr/>
                    <a:lstStyle/>
                    <a:p>
                      <a:pPr algn="just">
                        <a:lnSpc>
                          <a:spcPct val="115000"/>
                        </a:lnSpc>
                        <a:spcAft>
                          <a:spcPts val="0"/>
                        </a:spcAft>
                      </a:pPr>
                      <a:r>
                        <a:rPr lang="sr-Cyrl-CS" sz="1100" dirty="0">
                          <a:latin typeface="Calibri"/>
                          <a:ea typeface="Calibri"/>
                          <a:cs typeface="Times New Roman"/>
                        </a:rPr>
                        <a:t>/</a:t>
                      </a:r>
                      <a:endParaRPr lang="en-US"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Збирни износ за цео узорак</a:t>
            </a:r>
            <a:endParaRPr lang="en-US" dirty="0"/>
          </a:p>
        </p:txBody>
      </p:sp>
      <p:graphicFrame>
        <p:nvGraphicFramePr>
          <p:cNvPr id="4" name="Content Placeholder 3"/>
          <p:cNvGraphicFramePr>
            <a:graphicFrameLocks noGrp="1"/>
          </p:cNvGraphicFramePr>
          <p:nvPr>
            <p:ph sz="quarter" idx="1"/>
          </p:nvPr>
        </p:nvGraphicFramePr>
        <p:xfrm>
          <a:off x="357158" y="2214554"/>
          <a:ext cx="8504238" cy="2225040"/>
        </p:xfrm>
        <a:graphic>
          <a:graphicData uri="http://schemas.openxmlformats.org/drawingml/2006/table">
            <a:tbl>
              <a:tblPr firstRow="1" bandRow="1">
                <a:tableStyleId>{5C22544A-7EE6-4342-B048-85BDC9FD1C3A}</a:tableStyleId>
              </a:tblPr>
              <a:tblGrid>
                <a:gridCol w="4857784"/>
                <a:gridCol w="3646454"/>
              </a:tblGrid>
              <a:tr h="370840">
                <a:tc>
                  <a:txBody>
                    <a:bodyPr/>
                    <a:lstStyle/>
                    <a:p>
                      <a:endParaRPr lang="en-US" dirty="0"/>
                    </a:p>
                  </a:txBody>
                  <a:tcPr/>
                </a:tc>
                <a:tc>
                  <a:txBody>
                    <a:bodyPr/>
                    <a:lstStyle/>
                    <a:p>
                      <a:endParaRPr lang="en-US" dirty="0"/>
                    </a:p>
                  </a:txBody>
                  <a:tcPr/>
                </a:tc>
              </a:tr>
              <a:tr h="370840">
                <a:tc>
                  <a:txBody>
                    <a:bodyPr/>
                    <a:lstStyle/>
                    <a:p>
                      <a:r>
                        <a:rPr lang="sr-Cyrl-CS" dirty="0" smtClean="0"/>
                        <a:t>За редован рад </a:t>
                      </a:r>
                      <a:r>
                        <a:rPr lang="sr-Cyrl-CS" dirty="0" smtClean="0"/>
                        <a:t>(</a:t>
                      </a:r>
                      <a:r>
                        <a:rPr lang="en-US" dirty="0" smtClean="0"/>
                        <a:t>53</a:t>
                      </a:r>
                      <a:r>
                        <a:rPr lang="sr-Cyrl-CS" dirty="0" smtClean="0"/>
                        <a:t>)</a:t>
                      </a:r>
                      <a:endParaRPr lang="en-US" dirty="0"/>
                    </a:p>
                  </a:txBody>
                  <a:tcPr/>
                </a:tc>
                <a:tc>
                  <a:txBody>
                    <a:bodyPr/>
                    <a:lstStyle/>
                    <a:p>
                      <a:r>
                        <a:rPr lang="en-US" dirty="0" smtClean="0"/>
                        <a:t>82.594.781</a:t>
                      </a:r>
                      <a:endParaRPr lang="en-US" dirty="0"/>
                    </a:p>
                  </a:txBody>
                  <a:tcPr/>
                </a:tc>
              </a:tr>
              <a:tr h="370840">
                <a:tc>
                  <a:txBody>
                    <a:bodyPr/>
                    <a:lstStyle/>
                    <a:p>
                      <a:r>
                        <a:rPr lang="sr-Cyrl-CS" dirty="0" smtClean="0"/>
                        <a:t>За изборну</a:t>
                      </a:r>
                      <a:r>
                        <a:rPr lang="sr-Cyrl-CS" baseline="0" dirty="0" smtClean="0"/>
                        <a:t> кампању (</a:t>
                      </a:r>
                      <a:r>
                        <a:rPr lang="sr-Cyrl-CS" baseline="0" dirty="0" smtClean="0"/>
                        <a:t>2</a:t>
                      </a:r>
                      <a:r>
                        <a:rPr lang="en-US" baseline="0" dirty="0" smtClean="0"/>
                        <a:t>7</a:t>
                      </a:r>
                      <a:r>
                        <a:rPr lang="sr-Cyrl-CS" baseline="0" dirty="0" smtClean="0"/>
                        <a:t>)</a:t>
                      </a:r>
                      <a:endParaRPr lang="en-US" dirty="0"/>
                    </a:p>
                  </a:txBody>
                  <a:tcPr/>
                </a:tc>
                <a:tc>
                  <a:txBody>
                    <a:bodyPr/>
                    <a:lstStyle/>
                    <a:p>
                      <a:r>
                        <a:rPr lang="en-US" dirty="0" smtClean="0"/>
                        <a:t>53</a:t>
                      </a:r>
                      <a:r>
                        <a:rPr lang="sr-Cyrl-CS" dirty="0" smtClean="0"/>
                        <a:t>.</a:t>
                      </a:r>
                      <a:r>
                        <a:rPr lang="en-US" dirty="0" smtClean="0"/>
                        <a:t>1</a:t>
                      </a:r>
                      <a:r>
                        <a:rPr lang="sr-Cyrl-CS" dirty="0" smtClean="0"/>
                        <a:t>20.365</a:t>
                      </a:r>
                      <a:endParaRPr lang="en-US" dirty="0"/>
                    </a:p>
                  </a:txBody>
                  <a:tcPr/>
                </a:tc>
              </a:tr>
              <a:tr h="370840">
                <a:tc>
                  <a:txBody>
                    <a:bodyPr/>
                    <a:lstStyle/>
                    <a:p>
                      <a:r>
                        <a:rPr lang="sr-Cyrl-CS" dirty="0" smtClean="0"/>
                        <a:t>За редован рад и изборну кампању  (35)</a:t>
                      </a:r>
                      <a:endParaRPr lang="en-US" dirty="0"/>
                    </a:p>
                  </a:txBody>
                  <a:tcPr/>
                </a:tc>
                <a:tc>
                  <a:txBody>
                    <a:bodyPr/>
                    <a:lstStyle/>
                    <a:p>
                      <a:r>
                        <a:rPr lang="sr-Cyrl-CS" dirty="0" smtClean="0"/>
                        <a:t>236.365.542</a:t>
                      </a:r>
                      <a:endParaRPr lang="en-US" dirty="0"/>
                    </a:p>
                  </a:txBody>
                  <a:tcPr/>
                </a:tc>
              </a:tr>
              <a:tr h="370840">
                <a:tc>
                  <a:txBody>
                    <a:bodyPr/>
                    <a:lstStyle/>
                    <a:p>
                      <a:r>
                        <a:rPr lang="sr-Cyrl-CS" dirty="0" smtClean="0"/>
                        <a:t>Укупно (РСД)</a:t>
                      </a:r>
                      <a:endParaRPr lang="en-US" dirty="0"/>
                    </a:p>
                  </a:txBody>
                  <a:tcPr/>
                </a:tc>
                <a:tc>
                  <a:txBody>
                    <a:bodyPr/>
                    <a:lstStyle/>
                    <a:p>
                      <a:r>
                        <a:rPr lang="en-US" dirty="0" smtClean="0"/>
                        <a:t>372.080.688</a:t>
                      </a:r>
                      <a:endParaRPr lang="en-US" dirty="0"/>
                    </a:p>
                  </a:txBody>
                  <a:tcPr/>
                </a:tc>
              </a:tr>
              <a:tr h="370840">
                <a:tc>
                  <a:txBody>
                    <a:bodyPr/>
                    <a:lstStyle/>
                    <a:p>
                      <a:r>
                        <a:rPr lang="sr-Cyrl-CS" dirty="0" smtClean="0"/>
                        <a:t>Приближан износ у Еврима</a:t>
                      </a:r>
                      <a:endParaRPr lang="en-US" dirty="0"/>
                    </a:p>
                  </a:txBody>
                  <a:tcPr/>
                </a:tc>
                <a:tc>
                  <a:txBody>
                    <a:bodyPr/>
                    <a:lstStyle/>
                    <a:p>
                      <a:r>
                        <a:rPr lang="en-US" dirty="0" smtClean="0"/>
                        <a:t>3.322.149</a:t>
                      </a:r>
                      <a:endParaRPr lang="en-US" dirty="0"/>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Буџет АПВ</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err="1" smtClean="0"/>
              <a:t>Из</a:t>
            </a:r>
            <a:r>
              <a:rPr lang="en-US" dirty="0" smtClean="0"/>
              <a:t> </a:t>
            </a:r>
            <a:r>
              <a:rPr lang="en-US" dirty="0" err="1" smtClean="0"/>
              <a:t>буџета</a:t>
            </a:r>
            <a:r>
              <a:rPr lang="en-US" dirty="0" smtClean="0"/>
              <a:t> АПВ </a:t>
            </a:r>
            <a:r>
              <a:rPr lang="en-US" dirty="0" err="1" smtClean="0"/>
              <a:t>за</a:t>
            </a:r>
            <a:r>
              <a:rPr lang="en-US" dirty="0" smtClean="0"/>
              <a:t> </a:t>
            </a:r>
            <a:r>
              <a:rPr lang="en-US" dirty="0" err="1" smtClean="0"/>
              <a:t>финансирање</a:t>
            </a:r>
            <a:r>
              <a:rPr lang="en-US" dirty="0" smtClean="0"/>
              <a:t> </a:t>
            </a:r>
            <a:r>
              <a:rPr lang="en-US" dirty="0" err="1" smtClean="0"/>
              <a:t>редовног</a:t>
            </a:r>
            <a:r>
              <a:rPr lang="en-US" dirty="0" smtClean="0"/>
              <a:t> </a:t>
            </a:r>
            <a:r>
              <a:rPr lang="en-US" dirty="0" err="1" smtClean="0"/>
              <a:t>рада</a:t>
            </a:r>
            <a:r>
              <a:rPr lang="en-US" dirty="0" smtClean="0"/>
              <a:t> у </a:t>
            </a:r>
            <a:r>
              <a:rPr lang="en-US" dirty="0" err="1" smtClean="0"/>
              <a:t>првој</a:t>
            </a:r>
            <a:r>
              <a:rPr lang="en-US" dirty="0" smtClean="0"/>
              <a:t> </a:t>
            </a:r>
            <a:r>
              <a:rPr lang="en-US" dirty="0" err="1" smtClean="0"/>
              <a:t>половини</a:t>
            </a:r>
            <a:r>
              <a:rPr lang="en-US" dirty="0" smtClean="0"/>
              <a:t> </a:t>
            </a:r>
            <a:r>
              <a:rPr lang="en-US" dirty="0" err="1" smtClean="0"/>
              <a:t>године</a:t>
            </a:r>
            <a:r>
              <a:rPr lang="en-US" dirty="0" smtClean="0"/>
              <a:t> </a:t>
            </a:r>
            <a:r>
              <a:rPr lang="en-US" dirty="0" err="1" smtClean="0"/>
              <a:t>је</a:t>
            </a:r>
            <a:r>
              <a:rPr lang="en-US" dirty="0" smtClean="0"/>
              <a:t> </a:t>
            </a:r>
            <a:r>
              <a:rPr lang="en-US" dirty="0" err="1" smtClean="0"/>
              <a:t>издвојено</a:t>
            </a:r>
            <a:r>
              <a:rPr lang="en-US" dirty="0" smtClean="0"/>
              <a:t> </a:t>
            </a:r>
            <a:r>
              <a:rPr lang="en-US" b="1" dirty="0" smtClean="0"/>
              <a:t>11.865.040</a:t>
            </a:r>
            <a:r>
              <a:rPr lang="sr-Cyrl-CS" b="1" dirty="0" smtClean="0"/>
              <a:t>,</a:t>
            </a:r>
            <a:r>
              <a:rPr lang="en-US" b="1" dirty="0" smtClean="0"/>
              <a:t>89 </a:t>
            </a:r>
            <a:r>
              <a:rPr lang="en-US" dirty="0" smtClean="0"/>
              <a:t>а </a:t>
            </a:r>
            <a:r>
              <a:rPr lang="en-US" dirty="0" err="1" smtClean="0"/>
              <a:t>за</a:t>
            </a:r>
            <a:r>
              <a:rPr lang="en-US" dirty="0" smtClean="0"/>
              <a:t> </a:t>
            </a:r>
            <a:r>
              <a:rPr lang="en-US" dirty="0" err="1" smtClean="0"/>
              <a:t>другу</a:t>
            </a:r>
            <a:r>
              <a:rPr lang="en-US" dirty="0" smtClean="0"/>
              <a:t> </a:t>
            </a:r>
            <a:r>
              <a:rPr lang="en-US" dirty="0" err="1" smtClean="0"/>
              <a:t>половину</a:t>
            </a:r>
            <a:r>
              <a:rPr lang="en-US" dirty="0" smtClean="0"/>
              <a:t> </a:t>
            </a:r>
            <a:r>
              <a:rPr lang="en-US" dirty="0" err="1" smtClean="0"/>
              <a:t>године</a:t>
            </a:r>
            <a:r>
              <a:rPr lang="en-US" dirty="0" smtClean="0"/>
              <a:t> </a:t>
            </a:r>
            <a:r>
              <a:rPr lang="en-US" b="1" dirty="0" smtClean="0"/>
              <a:t>40.645.880</a:t>
            </a:r>
            <a:r>
              <a:rPr lang="sr-Cyrl-CS" b="1" dirty="0" smtClean="0"/>
              <a:t>,</a:t>
            </a:r>
            <a:r>
              <a:rPr lang="en-US" b="1" dirty="0" smtClean="0"/>
              <a:t>12 </a:t>
            </a:r>
            <a:endParaRPr lang="en-US" dirty="0" smtClean="0"/>
          </a:p>
          <a:p>
            <a:r>
              <a:rPr lang="en-US" dirty="0" err="1" smtClean="0"/>
              <a:t>Ово</a:t>
            </a:r>
            <a:r>
              <a:rPr lang="en-US" dirty="0" smtClean="0"/>
              <a:t> </a:t>
            </a:r>
            <a:r>
              <a:rPr lang="en-US" dirty="0" err="1" smtClean="0"/>
              <a:t>изразито</a:t>
            </a:r>
            <a:r>
              <a:rPr lang="en-US" dirty="0" smtClean="0"/>
              <a:t> </a:t>
            </a:r>
            <a:r>
              <a:rPr lang="en-US" dirty="0" err="1" smtClean="0"/>
              <a:t>повећање</a:t>
            </a:r>
            <a:r>
              <a:rPr lang="en-US" dirty="0" smtClean="0"/>
              <a:t> </a:t>
            </a:r>
            <a:r>
              <a:rPr lang="en-US" dirty="0" err="1" smtClean="0"/>
              <a:t>је</a:t>
            </a:r>
            <a:r>
              <a:rPr lang="en-US" dirty="0" smtClean="0"/>
              <a:t> </a:t>
            </a:r>
            <a:r>
              <a:rPr lang="en-US" dirty="0" err="1" smtClean="0"/>
              <a:t>непосредна</a:t>
            </a:r>
            <a:r>
              <a:rPr lang="en-US" dirty="0" smtClean="0"/>
              <a:t> </a:t>
            </a:r>
            <a:r>
              <a:rPr lang="en-US" dirty="0" err="1" smtClean="0"/>
              <a:t>последица</a:t>
            </a:r>
            <a:r>
              <a:rPr lang="en-US" dirty="0" smtClean="0"/>
              <a:t> </a:t>
            </a:r>
            <a:r>
              <a:rPr lang="en-US" dirty="0" err="1" smtClean="0"/>
              <a:t>законске</a:t>
            </a:r>
            <a:r>
              <a:rPr lang="en-US" dirty="0" smtClean="0"/>
              <a:t> </a:t>
            </a:r>
            <a:r>
              <a:rPr lang="en-US" dirty="0" err="1" smtClean="0"/>
              <a:t>одребде</a:t>
            </a:r>
            <a:r>
              <a:rPr lang="en-US" dirty="0" smtClean="0"/>
              <a:t> </a:t>
            </a:r>
            <a:r>
              <a:rPr lang="en-US" dirty="0" err="1" smtClean="0"/>
              <a:t>према</a:t>
            </a:r>
            <a:r>
              <a:rPr lang="en-US" dirty="0" smtClean="0"/>
              <a:t> </a:t>
            </a:r>
            <a:r>
              <a:rPr lang="en-US" dirty="0" err="1" smtClean="0"/>
              <a:t>којој</a:t>
            </a:r>
            <a:r>
              <a:rPr lang="en-US" dirty="0" smtClean="0"/>
              <a:t> у </a:t>
            </a:r>
            <a:r>
              <a:rPr lang="en-US" dirty="0" err="1" smtClean="0"/>
              <a:t>основицу</a:t>
            </a:r>
            <a:r>
              <a:rPr lang="en-US" dirty="0" smtClean="0"/>
              <a:t> </a:t>
            </a:r>
            <a:r>
              <a:rPr lang="en-US" dirty="0" err="1" smtClean="0"/>
              <a:t>за</a:t>
            </a:r>
            <a:r>
              <a:rPr lang="en-US" dirty="0" smtClean="0"/>
              <a:t> </a:t>
            </a:r>
            <a:r>
              <a:rPr lang="en-US" dirty="0" err="1" smtClean="0"/>
              <a:t>одређивање</a:t>
            </a:r>
            <a:r>
              <a:rPr lang="en-US" dirty="0" smtClean="0"/>
              <a:t> </a:t>
            </a:r>
            <a:r>
              <a:rPr lang="en-US" dirty="0" err="1" smtClean="0"/>
              <a:t>износа</a:t>
            </a:r>
            <a:r>
              <a:rPr lang="en-US" dirty="0" smtClean="0"/>
              <a:t> </a:t>
            </a:r>
            <a:r>
              <a:rPr lang="en-US" dirty="0" err="1" smtClean="0"/>
              <a:t>који</a:t>
            </a:r>
            <a:r>
              <a:rPr lang="en-US" dirty="0" smtClean="0"/>
              <a:t> </a:t>
            </a:r>
            <a:r>
              <a:rPr lang="en-US" dirty="0" err="1" smtClean="0"/>
              <a:t>следује</a:t>
            </a:r>
            <a:r>
              <a:rPr lang="en-US" dirty="0" smtClean="0"/>
              <a:t> </a:t>
            </a:r>
            <a:r>
              <a:rPr lang="en-US" dirty="0" err="1" smtClean="0"/>
              <a:t>странкама</a:t>
            </a:r>
            <a:r>
              <a:rPr lang="en-US" dirty="0" smtClean="0"/>
              <a:t> </a:t>
            </a:r>
            <a:r>
              <a:rPr lang="en-US" dirty="0" err="1" smtClean="0"/>
              <a:t>заступљеним</a:t>
            </a:r>
            <a:r>
              <a:rPr lang="en-US" dirty="0" smtClean="0"/>
              <a:t> у </a:t>
            </a:r>
            <a:r>
              <a:rPr lang="en-US" dirty="0" err="1" smtClean="0"/>
              <a:t>Скупштини</a:t>
            </a:r>
            <a:r>
              <a:rPr lang="en-US" dirty="0" smtClean="0"/>
              <a:t> АПВ </a:t>
            </a:r>
            <a:r>
              <a:rPr lang="en-US" dirty="0" err="1" smtClean="0"/>
              <a:t>улазе</a:t>
            </a:r>
            <a:r>
              <a:rPr lang="en-US" dirty="0" smtClean="0"/>
              <a:t> и </a:t>
            </a:r>
            <a:r>
              <a:rPr lang="en-US" dirty="0" err="1" smtClean="0"/>
              <a:t>трансфери</a:t>
            </a:r>
            <a:r>
              <a:rPr lang="en-US" dirty="0" smtClean="0"/>
              <a:t> </a:t>
            </a:r>
          </a:p>
          <a:p>
            <a:r>
              <a:rPr lang="en-US" dirty="0" err="1" smtClean="0"/>
              <a:t>Износ</a:t>
            </a:r>
            <a:r>
              <a:rPr lang="en-US" dirty="0" smtClean="0"/>
              <a:t> </a:t>
            </a:r>
            <a:r>
              <a:rPr lang="en-US" dirty="0" err="1" smtClean="0"/>
              <a:t>за</a:t>
            </a:r>
            <a:r>
              <a:rPr lang="en-US" dirty="0" smtClean="0"/>
              <a:t> </a:t>
            </a:r>
            <a:r>
              <a:rPr lang="en-US" dirty="0" err="1" smtClean="0"/>
              <a:t>другу</a:t>
            </a:r>
            <a:r>
              <a:rPr lang="en-US" dirty="0" smtClean="0"/>
              <a:t> </a:t>
            </a:r>
            <a:r>
              <a:rPr lang="en-US" dirty="0" err="1" smtClean="0"/>
              <a:t>половину</a:t>
            </a:r>
            <a:r>
              <a:rPr lang="en-US" dirty="0" smtClean="0"/>
              <a:t> </a:t>
            </a:r>
            <a:r>
              <a:rPr lang="en-US" dirty="0" err="1" smtClean="0"/>
              <a:t>године</a:t>
            </a:r>
            <a:r>
              <a:rPr lang="en-US" dirty="0" smtClean="0"/>
              <a:t> </a:t>
            </a:r>
            <a:r>
              <a:rPr lang="en-US" dirty="0" err="1" smtClean="0"/>
              <a:t>је</a:t>
            </a:r>
            <a:r>
              <a:rPr lang="en-US" dirty="0" smtClean="0"/>
              <a:t> </a:t>
            </a:r>
            <a:r>
              <a:rPr lang="en-US" dirty="0" err="1" smtClean="0"/>
              <a:t>тачно</a:t>
            </a:r>
            <a:r>
              <a:rPr lang="en-US" dirty="0" smtClean="0"/>
              <a:t> </a:t>
            </a:r>
            <a:r>
              <a:rPr lang="en-US" dirty="0" err="1" smtClean="0"/>
              <a:t>обрачунат</a:t>
            </a:r>
            <a:r>
              <a:rPr lang="en-US" dirty="0" smtClean="0"/>
              <a:t>, </a:t>
            </a:r>
            <a:r>
              <a:rPr lang="en-US" dirty="0" err="1" smtClean="0"/>
              <a:t>док</a:t>
            </a:r>
            <a:r>
              <a:rPr lang="en-US" dirty="0" smtClean="0"/>
              <a:t> </a:t>
            </a:r>
            <a:r>
              <a:rPr lang="en-US" dirty="0" err="1" smtClean="0"/>
              <a:t>за</a:t>
            </a:r>
            <a:r>
              <a:rPr lang="en-US" dirty="0" smtClean="0"/>
              <a:t> </a:t>
            </a:r>
            <a:r>
              <a:rPr lang="en-US" dirty="0" err="1" smtClean="0"/>
              <a:t>прву</a:t>
            </a:r>
            <a:r>
              <a:rPr lang="en-US" dirty="0" smtClean="0"/>
              <a:t> </a:t>
            </a:r>
            <a:r>
              <a:rPr lang="en-US" dirty="0" err="1" smtClean="0"/>
              <a:t>половину</a:t>
            </a:r>
            <a:r>
              <a:rPr lang="en-US" dirty="0" smtClean="0"/>
              <a:t> </a:t>
            </a:r>
            <a:r>
              <a:rPr lang="en-US" dirty="0" err="1" smtClean="0"/>
              <a:t>године</a:t>
            </a:r>
            <a:r>
              <a:rPr lang="en-US" dirty="0" smtClean="0"/>
              <a:t> </a:t>
            </a:r>
            <a:r>
              <a:rPr lang="en-US" dirty="0" err="1" smtClean="0"/>
              <a:t>није</a:t>
            </a:r>
            <a:r>
              <a:rPr lang="en-US" dirty="0" smtClean="0"/>
              <a:t> </a:t>
            </a:r>
            <a:r>
              <a:rPr lang="en-US" dirty="0" err="1" smtClean="0"/>
              <a:t>потпуно</a:t>
            </a:r>
            <a:r>
              <a:rPr lang="en-US" dirty="0" smtClean="0"/>
              <a:t> </a:t>
            </a:r>
            <a:r>
              <a:rPr lang="en-US" dirty="0" err="1" smtClean="0"/>
              <a:t>јасно</a:t>
            </a:r>
            <a:r>
              <a:rPr lang="en-US" dirty="0" smtClean="0"/>
              <a:t> </a:t>
            </a:r>
            <a:r>
              <a:rPr lang="en-US" dirty="0" err="1" smtClean="0"/>
              <a:t>да</a:t>
            </a:r>
            <a:r>
              <a:rPr lang="en-US" dirty="0" smtClean="0"/>
              <a:t> </a:t>
            </a:r>
            <a:r>
              <a:rPr lang="en-US" dirty="0" err="1" smtClean="0"/>
              <a:t>ли</a:t>
            </a:r>
            <a:r>
              <a:rPr lang="en-US" dirty="0" smtClean="0"/>
              <a:t> </a:t>
            </a:r>
            <a:r>
              <a:rPr lang="en-US" dirty="0" err="1" smtClean="0"/>
              <a:t>су</a:t>
            </a:r>
            <a:r>
              <a:rPr lang="en-US" dirty="0" smtClean="0"/>
              <a:t> </a:t>
            </a:r>
            <a:r>
              <a:rPr lang="en-US" dirty="0" err="1" smtClean="0"/>
              <a:t>сви</a:t>
            </a:r>
            <a:r>
              <a:rPr lang="en-US" dirty="0" smtClean="0"/>
              <a:t> </a:t>
            </a:r>
            <a:r>
              <a:rPr lang="en-US" dirty="0" err="1" smtClean="0"/>
              <a:t>трансфери</a:t>
            </a:r>
            <a:r>
              <a:rPr lang="en-US" dirty="0" smtClean="0"/>
              <a:t> </a:t>
            </a:r>
            <a:r>
              <a:rPr lang="en-US" dirty="0" err="1" smtClean="0"/>
              <a:t>одбијени</a:t>
            </a:r>
            <a:endParaRPr lang="en-US" dirty="0" smtClean="0"/>
          </a:p>
          <a:p>
            <a:r>
              <a:rPr lang="en-US" dirty="0" err="1" smtClean="0"/>
              <a:t>За</a:t>
            </a:r>
            <a:r>
              <a:rPr lang="en-US" dirty="0" smtClean="0"/>
              <a:t> </a:t>
            </a:r>
            <a:r>
              <a:rPr lang="en-US" dirty="0" err="1" smtClean="0"/>
              <a:t>финансирање</a:t>
            </a:r>
            <a:r>
              <a:rPr lang="en-US" dirty="0" smtClean="0"/>
              <a:t> </a:t>
            </a:r>
            <a:r>
              <a:rPr lang="en-US" dirty="0" err="1" smtClean="0"/>
              <a:t>покрајинских</a:t>
            </a:r>
            <a:r>
              <a:rPr lang="en-US" dirty="0" smtClean="0"/>
              <a:t> </a:t>
            </a:r>
            <a:r>
              <a:rPr lang="en-US" dirty="0" err="1" smtClean="0"/>
              <a:t>избора</a:t>
            </a:r>
            <a:r>
              <a:rPr lang="en-US" b="1" dirty="0" smtClean="0"/>
              <a:t> </a:t>
            </a:r>
            <a:r>
              <a:rPr lang="en-US" dirty="0" err="1" smtClean="0"/>
              <a:t>издвојено</a:t>
            </a:r>
            <a:r>
              <a:rPr lang="en-US" dirty="0" smtClean="0"/>
              <a:t> </a:t>
            </a:r>
            <a:r>
              <a:rPr lang="en-US" dirty="0" err="1" smtClean="0"/>
              <a:t>је</a:t>
            </a:r>
            <a:r>
              <a:rPr lang="en-US" dirty="0" smtClean="0"/>
              <a:t> </a:t>
            </a:r>
            <a:r>
              <a:rPr lang="en-US" b="1" dirty="0" smtClean="0"/>
              <a:t>54.194.506</a:t>
            </a:r>
            <a:r>
              <a:rPr lang="sr-Cyrl-CS" b="1" dirty="0" smtClean="0"/>
              <a:t>,</a:t>
            </a:r>
            <a:r>
              <a:rPr lang="en-US" b="1" dirty="0" smtClean="0"/>
              <a:t>83 </a:t>
            </a:r>
            <a:r>
              <a:rPr lang="en-US" dirty="0" err="1" smtClean="0"/>
              <a:t>динара</a:t>
            </a:r>
            <a:r>
              <a:rPr lang="en-US" dirty="0" smtClean="0"/>
              <a:t> </a:t>
            </a:r>
            <a:r>
              <a:rPr lang="en-US" dirty="0" err="1" smtClean="0"/>
              <a:t>што</a:t>
            </a:r>
            <a:r>
              <a:rPr lang="en-US" dirty="0" smtClean="0"/>
              <a:t> </a:t>
            </a:r>
            <a:r>
              <a:rPr lang="en-US" dirty="0" err="1" smtClean="0"/>
              <a:t>је</a:t>
            </a:r>
            <a:r>
              <a:rPr lang="en-US" dirty="0" smtClean="0"/>
              <a:t> </a:t>
            </a:r>
            <a:r>
              <a:rPr lang="en-US" dirty="0" err="1" smtClean="0"/>
              <a:t>учињено</a:t>
            </a:r>
            <a:r>
              <a:rPr lang="en-US" dirty="0" smtClean="0"/>
              <a:t> у </a:t>
            </a:r>
            <a:r>
              <a:rPr lang="en-US" dirty="0" err="1" smtClean="0"/>
              <a:t>потпуности</a:t>
            </a:r>
            <a:r>
              <a:rPr lang="en-US" dirty="0" smtClean="0"/>
              <a:t> у </a:t>
            </a:r>
            <a:r>
              <a:rPr lang="en-US" dirty="0" err="1" smtClean="0"/>
              <a:t>складу</a:t>
            </a:r>
            <a:r>
              <a:rPr lang="en-US" dirty="0" smtClean="0"/>
              <a:t> </a:t>
            </a:r>
            <a:r>
              <a:rPr lang="en-US" dirty="0" err="1" smtClean="0"/>
              <a:t>са</a:t>
            </a:r>
            <a:r>
              <a:rPr lang="en-US" dirty="0" smtClean="0"/>
              <a:t> </a:t>
            </a:r>
            <a:r>
              <a:rPr lang="en-US" dirty="0" err="1" smtClean="0"/>
              <a:t>Законом</a:t>
            </a:r>
            <a:endParaRPr lang="en-US" dirty="0" smtClean="0"/>
          </a:p>
          <a:p>
            <a:r>
              <a:rPr lang="en-US" dirty="0" err="1" smtClean="0"/>
              <a:t>Начин</a:t>
            </a:r>
            <a:r>
              <a:rPr lang="en-US" dirty="0" smtClean="0"/>
              <a:t> </a:t>
            </a:r>
            <a:r>
              <a:rPr lang="en-US" dirty="0" err="1" smtClean="0"/>
              <a:t>расподеле</a:t>
            </a:r>
            <a:r>
              <a:rPr lang="en-US" dirty="0" smtClean="0"/>
              <a:t> </a:t>
            </a:r>
            <a:r>
              <a:rPr lang="en-US" dirty="0" err="1" smtClean="0"/>
              <a:t>није</a:t>
            </a:r>
            <a:r>
              <a:rPr lang="en-US" dirty="0" smtClean="0"/>
              <a:t> </a:t>
            </a:r>
            <a:r>
              <a:rPr lang="en-US" dirty="0" err="1" smtClean="0"/>
              <a:t>детаљно</a:t>
            </a:r>
            <a:r>
              <a:rPr lang="en-US" dirty="0" smtClean="0"/>
              <a:t> </a:t>
            </a:r>
            <a:r>
              <a:rPr lang="en-US" dirty="0" err="1" smtClean="0"/>
              <a:t>дефинисан</a:t>
            </a:r>
            <a:r>
              <a:rPr lang="en-US" dirty="0" smtClean="0"/>
              <a:t> </a:t>
            </a:r>
            <a:r>
              <a:rPr lang="en-US" dirty="0" err="1" smtClean="0"/>
              <a:t>Законом</a:t>
            </a:r>
            <a:r>
              <a:rPr lang="en-US" dirty="0" smtClean="0"/>
              <a:t>, </a:t>
            </a:r>
            <a:r>
              <a:rPr lang="en-US" dirty="0" err="1" smtClean="0"/>
              <a:t>тако</a:t>
            </a:r>
            <a:r>
              <a:rPr lang="en-US" dirty="0" smtClean="0"/>
              <a:t> </a:t>
            </a:r>
            <a:r>
              <a:rPr lang="en-US" dirty="0" err="1" smtClean="0"/>
              <a:t>да</a:t>
            </a:r>
            <a:r>
              <a:rPr lang="en-US" dirty="0" smtClean="0"/>
              <a:t> </a:t>
            </a:r>
            <a:r>
              <a:rPr lang="en-US" dirty="0" err="1" smtClean="0"/>
              <a:t>су</a:t>
            </a:r>
            <a:r>
              <a:rPr lang="en-US" dirty="0" smtClean="0"/>
              <a:t> </a:t>
            </a:r>
            <a:r>
              <a:rPr lang="en-US" dirty="0" err="1" smtClean="0"/>
              <a:t>могући</a:t>
            </a:r>
            <a:r>
              <a:rPr lang="en-US" dirty="0" smtClean="0"/>
              <a:t> </a:t>
            </a:r>
            <a:r>
              <a:rPr lang="en-US" dirty="0" err="1" smtClean="0"/>
              <a:t>разни</a:t>
            </a:r>
            <a:r>
              <a:rPr lang="en-US" dirty="0" smtClean="0"/>
              <a:t> </a:t>
            </a:r>
            <a:r>
              <a:rPr lang="en-US" dirty="0" err="1" smtClean="0"/>
              <a:t>модалитети</a:t>
            </a:r>
            <a:r>
              <a:rPr lang="en-US" dirty="0" smtClean="0"/>
              <a:t> (</a:t>
            </a:r>
            <a:r>
              <a:rPr lang="en-US" dirty="0" err="1" smtClean="0"/>
              <a:t>због</a:t>
            </a:r>
            <a:r>
              <a:rPr lang="en-US" dirty="0" smtClean="0"/>
              <a:t> </a:t>
            </a:r>
            <a:r>
              <a:rPr lang="en-US" dirty="0" err="1" smtClean="0"/>
              <a:t>мешовитог</a:t>
            </a:r>
            <a:r>
              <a:rPr lang="en-US" dirty="0" smtClean="0"/>
              <a:t> </a:t>
            </a:r>
            <a:r>
              <a:rPr lang="en-US" dirty="0" err="1" smtClean="0"/>
              <a:t>изборног</a:t>
            </a:r>
            <a:r>
              <a:rPr lang="en-US" dirty="0" smtClean="0"/>
              <a:t> </a:t>
            </a:r>
            <a:r>
              <a:rPr lang="en-US" dirty="0" err="1" smtClean="0"/>
              <a:t>система</a:t>
            </a:r>
            <a:r>
              <a:rPr lang="en-US" dirty="0" smtClean="0"/>
              <a:t>) </a:t>
            </a:r>
          </a:p>
          <a:p>
            <a:pPr>
              <a:buNone/>
            </a:pP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CS" dirty="0" smtClean="0"/>
              <a:t>Одговори јединица локалне самоуправе</a:t>
            </a:r>
            <a:endParaRPr lang="en-US" dirty="0"/>
          </a:p>
        </p:txBody>
      </p:sp>
      <p:sp>
        <p:nvSpPr>
          <p:cNvPr id="3" name="Content Placeholder 2"/>
          <p:cNvSpPr>
            <a:spLocks noGrp="1"/>
          </p:cNvSpPr>
          <p:nvPr>
            <p:ph sz="quarter" idx="1"/>
          </p:nvPr>
        </p:nvSpPr>
        <p:spPr/>
        <p:txBody>
          <a:bodyPr>
            <a:normAutofit/>
          </a:bodyPr>
          <a:lstStyle/>
          <a:p>
            <a:r>
              <a:rPr lang="sr-Cyrl-CS" dirty="0" smtClean="0"/>
              <a:t>25 одговора градова/општина и градских општина на допис</a:t>
            </a:r>
          </a:p>
          <a:p>
            <a:r>
              <a:rPr lang="sr-Cyrl-CS" dirty="0" smtClean="0"/>
              <a:t>Ажурирали сајт и окачили одлуку: 2</a:t>
            </a:r>
          </a:p>
          <a:p>
            <a:r>
              <a:rPr lang="sr-Cyrl-CS" dirty="0" smtClean="0"/>
              <a:t>Уважили препоруке и најавили измене: 3</a:t>
            </a:r>
          </a:p>
          <a:p>
            <a:r>
              <a:rPr lang="sr-Cyrl-CS" dirty="0" smtClean="0"/>
              <a:t>Послали линк на одлуку или обавестили где се може пронаћи: 7</a:t>
            </a:r>
          </a:p>
          <a:p>
            <a:r>
              <a:rPr lang="sr-Cyrl-CS" dirty="0" smtClean="0"/>
              <a:t>Доставили одлуку или само износе за ову намену: 7</a:t>
            </a:r>
          </a:p>
          <a:p>
            <a:r>
              <a:rPr lang="sr-Cyrl-CS" dirty="0" smtClean="0"/>
              <a:t>Остало: 6</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57166"/>
            <a:ext cx="8534400" cy="758952"/>
          </a:xfrm>
        </p:spPr>
        <p:txBody>
          <a:bodyPr>
            <a:normAutofit fontScale="90000"/>
          </a:bodyPr>
          <a:lstStyle/>
          <a:p>
            <a:r>
              <a:rPr lang="sr-Cyrl-CS" dirty="0" smtClean="0"/>
              <a:t>Допис релевантним институцијама са налазима анализе</a:t>
            </a:r>
            <a:endParaRPr lang="en-US" dirty="0"/>
          </a:p>
        </p:txBody>
      </p:sp>
      <p:sp>
        <p:nvSpPr>
          <p:cNvPr id="3" name="Content Placeholder 2"/>
          <p:cNvSpPr>
            <a:spLocks noGrp="1"/>
          </p:cNvSpPr>
          <p:nvPr>
            <p:ph sz="quarter" idx="1"/>
          </p:nvPr>
        </p:nvSpPr>
        <p:spPr/>
        <p:txBody>
          <a:bodyPr>
            <a:normAutofit/>
          </a:bodyPr>
          <a:lstStyle/>
          <a:p>
            <a:pPr algn="ctr">
              <a:buNone/>
            </a:pPr>
            <a:r>
              <a:rPr lang="ru-RU" sz="2600" dirty="0"/>
              <a:t>Допис је достављен следећим институцијама</a:t>
            </a:r>
            <a:r>
              <a:rPr lang="ru-RU" sz="2600" dirty="0" smtClean="0"/>
              <a:t>:</a:t>
            </a:r>
          </a:p>
          <a:p>
            <a:pPr algn="ctr">
              <a:buNone/>
            </a:pPr>
            <a:endParaRPr lang="en-US" sz="2600" dirty="0"/>
          </a:p>
          <a:p>
            <a:r>
              <a:rPr lang="en-US" sz="2200" dirty="0" err="1" smtClean="0"/>
              <a:t>Агенција</a:t>
            </a:r>
            <a:r>
              <a:rPr lang="en-US" sz="2200" dirty="0" smtClean="0"/>
              <a:t> </a:t>
            </a:r>
            <a:r>
              <a:rPr lang="en-US" sz="2200" dirty="0" err="1"/>
              <a:t>за</a:t>
            </a:r>
            <a:r>
              <a:rPr lang="en-US" sz="2200" dirty="0"/>
              <a:t> </a:t>
            </a:r>
            <a:r>
              <a:rPr lang="en-US" sz="2200" dirty="0" err="1"/>
              <a:t>борбу</a:t>
            </a:r>
            <a:r>
              <a:rPr lang="en-US" sz="2200" dirty="0"/>
              <a:t> </a:t>
            </a:r>
            <a:r>
              <a:rPr lang="en-US" sz="2200" dirty="0" err="1"/>
              <a:t>против</a:t>
            </a:r>
            <a:r>
              <a:rPr lang="en-US" sz="2200" dirty="0"/>
              <a:t> </a:t>
            </a:r>
            <a:r>
              <a:rPr lang="en-US" sz="2200" dirty="0" err="1"/>
              <a:t>корупције</a:t>
            </a:r>
            <a:endParaRPr lang="en-US" sz="2200" dirty="0"/>
          </a:p>
          <a:p>
            <a:r>
              <a:rPr lang="en-US" sz="2200" dirty="0" err="1" smtClean="0"/>
              <a:t>Државна</a:t>
            </a:r>
            <a:r>
              <a:rPr lang="en-US" sz="2200" dirty="0" smtClean="0"/>
              <a:t> </a:t>
            </a:r>
            <a:r>
              <a:rPr lang="en-US" sz="2200" dirty="0" err="1"/>
              <a:t>ревизорска</a:t>
            </a:r>
            <a:r>
              <a:rPr lang="en-US" sz="2200" dirty="0"/>
              <a:t> </a:t>
            </a:r>
            <a:r>
              <a:rPr lang="en-US" sz="2200" dirty="0" err="1"/>
              <a:t>институција</a:t>
            </a:r>
            <a:endParaRPr lang="en-US" sz="2200" dirty="0"/>
          </a:p>
          <a:p>
            <a:r>
              <a:rPr lang="en-US" sz="2200" dirty="0" err="1" smtClean="0"/>
              <a:t>Повереник</a:t>
            </a:r>
            <a:r>
              <a:rPr lang="en-US" sz="2200" dirty="0" smtClean="0"/>
              <a:t> </a:t>
            </a:r>
            <a:r>
              <a:rPr lang="en-US" sz="2200" dirty="0" err="1"/>
              <a:t>за</a:t>
            </a:r>
            <a:r>
              <a:rPr lang="en-US" sz="2200" dirty="0"/>
              <a:t> </a:t>
            </a:r>
            <a:r>
              <a:rPr lang="en-US" sz="2200" dirty="0" err="1"/>
              <a:t>информације</a:t>
            </a:r>
            <a:r>
              <a:rPr lang="en-US" sz="2200" dirty="0"/>
              <a:t> </a:t>
            </a:r>
            <a:r>
              <a:rPr lang="en-US" sz="2200" dirty="0" err="1"/>
              <a:t>од</a:t>
            </a:r>
            <a:r>
              <a:rPr lang="en-US" sz="2200" dirty="0"/>
              <a:t> </a:t>
            </a:r>
            <a:r>
              <a:rPr lang="en-US" sz="2200" dirty="0" err="1"/>
              <a:t>јавног</a:t>
            </a:r>
            <a:r>
              <a:rPr lang="en-US" sz="2200" dirty="0"/>
              <a:t> </a:t>
            </a:r>
            <a:r>
              <a:rPr lang="en-US" sz="2200" dirty="0" err="1"/>
              <a:t>значаја</a:t>
            </a:r>
            <a:r>
              <a:rPr lang="en-US" sz="2200" dirty="0"/>
              <a:t> и </a:t>
            </a:r>
            <a:r>
              <a:rPr lang="en-US" sz="2200" dirty="0" err="1"/>
              <a:t>заштиту</a:t>
            </a:r>
            <a:r>
              <a:rPr lang="en-US" sz="2200" dirty="0"/>
              <a:t> </a:t>
            </a:r>
            <a:r>
              <a:rPr lang="en-US" sz="2200" dirty="0" err="1"/>
              <a:t>података</a:t>
            </a:r>
            <a:r>
              <a:rPr lang="en-US" sz="2200" dirty="0"/>
              <a:t> о </a:t>
            </a:r>
            <a:r>
              <a:rPr lang="en-US" sz="2200" dirty="0" err="1" smtClean="0"/>
              <a:t>личности</a:t>
            </a:r>
            <a:endParaRPr lang="sr-Cyrl-CS" sz="2200" dirty="0" smtClean="0"/>
          </a:p>
          <a:p>
            <a:r>
              <a:rPr lang="en-US" sz="2200" dirty="0" err="1" smtClean="0"/>
              <a:t>Министарство</a:t>
            </a:r>
            <a:r>
              <a:rPr lang="en-US" sz="2200" dirty="0" smtClean="0"/>
              <a:t> </a:t>
            </a:r>
            <a:r>
              <a:rPr lang="en-US" sz="2200" dirty="0" err="1"/>
              <a:t>финансија</a:t>
            </a:r>
            <a:r>
              <a:rPr lang="en-US" sz="2200" dirty="0"/>
              <a:t> </a:t>
            </a:r>
          </a:p>
          <a:p>
            <a:r>
              <a:rPr lang="en-US" sz="2200" dirty="0" err="1" smtClean="0"/>
              <a:t>Министарство</a:t>
            </a:r>
            <a:r>
              <a:rPr lang="en-US" sz="2200" dirty="0" smtClean="0"/>
              <a:t> </a:t>
            </a:r>
            <a:r>
              <a:rPr lang="en-US" sz="2200" dirty="0" err="1"/>
              <a:t>за</a:t>
            </a:r>
            <a:r>
              <a:rPr lang="en-US" sz="2200" dirty="0"/>
              <a:t> </a:t>
            </a:r>
            <a:r>
              <a:rPr lang="en-US" sz="2200" dirty="0" err="1"/>
              <a:t>људска</a:t>
            </a:r>
            <a:r>
              <a:rPr lang="en-US" sz="2200" dirty="0"/>
              <a:t> и </a:t>
            </a:r>
            <a:r>
              <a:rPr lang="en-US" sz="2200" dirty="0" err="1"/>
              <a:t>мањинска</a:t>
            </a:r>
            <a:r>
              <a:rPr lang="en-US" sz="2200" dirty="0"/>
              <a:t> </a:t>
            </a:r>
            <a:r>
              <a:rPr lang="en-US" sz="2200" dirty="0" err="1"/>
              <a:t>права</a:t>
            </a:r>
            <a:r>
              <a:rPr lang="en-US" sz="2200" dirty="0"/>
              <a:t>, </a:t>
            </a:r>
            <a:r>
              <a:rPr lang="en-US" sz="2200" dirty="0" err="1"/>
              <a:t>државну</a:t>
            </a:r>
            <a:r>
              <a:rPr lang="en-US" sz="2200" dirty="0"/>
              <a:t> </a:t>
            </a:r>
            <a:r>
              <a:rPr lang="en-US" sz="2200" dirty="0" err="1"/>
              <a:t>управу</a:t>
            </a:r>
            <a:r>
              <a:rPr lang="en-US" sz="2200" dirty="0"/>
              <a:t> и </a:t>
            </a:r>
            <a:r>
              <a:rPr lang="en-US" sz="2200" dirty="0" err="1"/>
              <a:t>локалну</a:t>
            </a:r>
            <a:r>
              <a:rPr lang="en-US" sz="2200" dirty="0"/>
              <a:t> </a:t>
            </a:r>
            <a:r>
              <a:rPr lang="en-US" sz="2200" dirty="0" err="1"/>
              <a:t>самоуправу</a:t>
            </a:r>
            <a:endParaRPr lang="en-US" sz="2200" dirty="0"/>
          </a:p>
          <a:p>
            <a:r>
              <a:rPr lang="en-US" sz="2200" dirty="0" err="1" smtClean="0"/>
              <a:t>Републичка</a:t>
            </a:r>
            <a:r>
              <a:rPr lang="en-US" sz="2200" dirty="0" smtClean="0"/>
              <a:t> </a:t>
            </a:r>
            <a:r>
              <a:rPr lang="en-US" sz="2200" dirty="0" err="1"/>
              <a:t>изборна</a:t>
            </a:r>
            <a:r>
              <a:rPr lang="en-US" sz="2200" dirty="0"/>
              <a:t> </a:t>
            </a:r>
            <a:r>
              <a:rPr lang="en-US" sz="2200" dirty="0" err="1" smtClean="0"/>
              <a:t>комисија</a:t>
            </a:r>
            <a:endParaRPr lang="sr-Cyrl-CS" sz="2200" dirty="0" smtClean="0"/>
          </a:p>
          <a:p>
            <a:r>
              <a:rPr lang="en-US" sz="2200" dirty="0" err="1" smtClean="0"/>
              <a:t>Стална</a:t>
            </a:r>
            <a:r>
              <a:rPr lang="en-US" sz="2200" dirty="0" smtClean="0"/>
              <a:t> </a:t>
            </a:r>
            <a:r>
              <a:rPr lang="en-US" sz="2200" dirty="0" err="1"/>
              <a:t>конференција</a:t>
            </a:r>
            <a:r>
              <a:rPr lang="en-US" sz="2200" dirty="0"/>
              <a:t> </a:t>
            </a:r>
            <a:r>
              <a:rPr lang="en-US" sz="2200" dirty="0" err="1"/>
              <a:t>градова</a:t>
            </a:r>
            <a:r>
              <a:rPr lang="en-US" sz="2200" dirty="0"/>
              <a:t> и </a:t>
            </a:r>
            <a:r>
              <a:rPr lang="en-US" sz="2200" dirty="0" err="1"/>
              <a:t>општина</a:t>
            </a:r>
            <a:endParaRPr lang="en-US" sz="2200" dirty="0"/>
          </a:p>
          <a:p>
            <a:endParaRPr lang="en-US" dirty="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О пројекту</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err="1"/>
              <a:t>Транспарентност</a:t>
            </a:r>
            <a:r>
              <a:rPr lang="en-US" dirty="0"/>
              <a:t> – </a:t>
            </a:r>
            <a:r>
              <a:rPr lang="en-US" dirty="0" err="1"/>
              <a:t>Србија</a:t>
            </a:r>
            <a:r>
              <a:rPr lang="en-US" dirty="0"/>
              <a:t>, у </a:t>
            </a:r>
            <a:r>
              <a:rPr lang="en-US" dirty="0" err="1"/>
              <a:t>оквиру</a:t>
            </a:r>
            <a:r>
              <a:rPr lang="en-US" dirty="0"/>
              <a:t> </a:t>
            </a:r>
            <a:r>
              <a:rPr lang="en-US" dirty="0" err="1"/>
              <a:t>пројекта</a:t>
            </a:r>
            <a:r>
              <a:rPr lang="en-US" dirty="0"/>
              <a:t> </a:t>
            </a:r>
            <a:r>
              <a:rPr lang="sr-Cyrl-CS" dirty="0" smtClean="0"/>
              <a:t>“М</a:t>
            </a:r>
            <a:r>
              <a:rPr lang="en-US" dirty="0" err="1" smtClean="0"/>
              <a:t>ониторинга</a:t>
            </a:r>
            <a:r>
              <a:rPr lang="en-US" dirty="0" smtClean="0"/>
              <a:t> </a:t>
            </a:r>
            <a:r>
              <a:rPr lang="en-US" dirty="0" err="1"/>
              <a:t>прве</a:t>
            </a:r>
            <a:r>
              <a:rPr lang="en-US" dirty="0"/>
              <a:t> </a:t>
            </a:r>
            <a:r>
              <a:rPr lang="en-US" dirty="0" err="1"/>
              <a:t>године</a:t>
            </a:r>
            <a:r>
              <a:rPr lang="en-US" dirty="0"/>
              <a:t> </a:t>
            </a:r>
            <a:r>
              <a:rPr lang="en-US" dirty="0" err="1"/>
              <a:t>примене</a:t>
            </a:r>
            <a:r>
              <a:rPr lang="en-US" dirty="0"/>
              <a:t> </a:t>
            </a:r>
            <a:r>
              <a:rPr lang="en-US" dirty="0" err="1"/>
              <a:t>Закона</a:t>
            </a:r>
            <a:r>
              <a:rPr lang="en-US" dirty="0"/>
              <a:t> о </a:t>
            </a:r>
            <a:r>
              <a:rPr lang="en-US" dirty="0" err="1"/>
              <a:t>финансирању</a:t>
            </a:r>
            <a:r>
              <a:rPr lang="en-US" dirty="0"/>
              <a:t> </a:t>
            </a:r>
            <a:r>
              <a:rPr lang="en-US" dirty="0" err="1"/>
              <a:t>политичких</a:t>
            </a:r>
            <a:r>
              <a:rPr lang="en-US" dirty="0"/>
              <a:t> </a:t>
            </a:r>
            <a:r>
              <a:rPr lang="en-US" dirty="0" err="1" smtClean="0"/>
              <a:t>активности</a:t>
            </a:r>
            <a:r>
              <a:rPr lang="sr-Cyrl-CS" dirty="0" smtClean="0"/>
              <a:t>”</a:t>
            </a:r>
            <a:r>
              <a:rPr lang="en-US" dirty="0" smtClean="0"/>
              <a:t>, </a:t>
            </a:r>
            <a:r>
              <a:rPr lang="en-US" dirty="0" err="1"/>
              <a:t>испитивала</a:t>
            </a:r>
            <a:r>
              <a:rPr lang="en-US" dirty="0"/>
              <a:t> </a:t>
            </a:r>
            <a:r>
              <a:rPr lang="en-US" dirty="0" err="1"/>
              <a:t>је</a:t>
            </a:r>
            <a:r>
              <a:rPr lang="en-US" dirty="0"/>
              <a:t> и </a:t>
            </a:r>
            <a:r>
              <a:rPr lang="en-US" dirty="0" err="1"/>
              <a:t>поступање</a:t>
            </a:r>
            <a:r>
              <a:rPr lang="en-US" dirty="0"/>
              <a:t> </a:t>
            </a:r>
            <a:r>
              <a:rPr lang="en-US" dirty="0" err="1"/>
              <a:t>органа</a:t>
            </a:r>
            <a:r>
              <a:rPr lang="en-US" dirty="0"/>
              <a:t> </a:t>
            </a:r>
            <a:r>
              <a:rPr lang="en-US" dirty="0" err="1"/>
              <a:t>локалне</a:t>
            </a:r>
            <a:r>
              <a:rPr lang="en-US" dirty="0"/>
              <a:t> </a:t>
            </a:r>
            <a:r>
              <a:rPr lang="en-US" dirty="0" err="1"/>
              <a:t>самоуправе</a:t>
            </a:r>
            <a:r>
              <a:rPr lang="en-US" dirty="0"/>
              <a:t>, у </a:t>
            </a:r>
            <a:r>
              <a:rPr lang="en-US" dirty="0" err="1"/>
              <a:t>вези</a:t>
            </a:r>
            <a:r>
              <a:rPr lang="en-US" dirty="0"/>
              <a:t> </a:t>
            </a:r>
            <a:r>
              <a:rPr lang="en-US" dirty="0" err="1"/>
              <a:t>са</a:t>
            </a:r>
            <a:r>
              <a:rPr lang="en-US" dirty="0"/>
              <a:t> </a:t>
            </a:r>
            <a:r>
              <a:rPr lang="en-US" dirty="0" err="1"/>
              <a:t>њиховим</a:t>
            </a:r>
            <a:r>
              <a:rPr lang="en-US" dirty="0"/>
              <a:t> </a:t>
            </a:r>
            <a:r>
              <a:rPr lang="en-US" dirty="0" err="1"/>
              <a:t>обавезама</a:t>
            </a:r>
            <a:r>
              <a:rPr lang="en-US" dirty="0"/>
              <a:t> </a:t>
            </a:r>
            <a:r>
              <a:rPr lang="en-US" dirty="0" err="1"/>
              <a:t>из</a:t>
            </a:r>
            <a:r>
              <a:rPr lang="en-US" dirty="0"/>
              <a:t> </a:t>
            </a:r>
            <a:r>
              <a:rPr lang="en-US" dirty="0" err="1"/>
              <a:t>тог</a:t>
            </a:r>
            <a:r>
              <a:rPr lang="en-US" dirty="0"/>
              <a:t> </a:t>
            </a:r>
            <a:r>
              <a:rPr lang="en-US" dirty="0" err="1" smtClean="0"/>
              <a:t>Закона</a:t>
            </a:r>
            <a:r>
              <a:rPr lang="en-US" dirty="0" smtClean="0"/>
              <a:t> </a:t>
            </a:r>
          </a:p>
          <a:p>
            <a:r>
              <a:rPr lang="sr-Cyrl-CS" dirty="0" smtClean="0"/>
              <a:t>Подаци </a:t>
            </a:r>
            <a:r>
              <a:rPr lang="sr-Cyrl-CS" dirty="0"/>
              <a:t>о буџетским издвајањима </a:t>
            </a:r>
            <a:r>
              <a:rPr lang="sr-Cyrl-CS" dirty="0" smtClean="0"/>
              <a:t>су прикупљани </a:t>
            </a:r>
            <a:r>
              <a:rPr lang="sr-Cyrl-CS" dirty="0"/>
              <a:t>током фебруара и марта </a:t>
            </a:r>
            <a:r>
              <a:rPr lang="sr-Cyrl-CS" dirty="0" smtClean="0"/>
              <a:t>2012 </a:t>
            </a:r>
          </a:p>
          <a:p>
            <a:r>
              <a:rPr lang="sr-Cyrl-CS" dirty="0"/>
              <a:t>Подаци су прикупљани </a:t>
            </a:r>
            <a:r>
              <a:rPr lang="sr-Cyrl-CS" dirty="0" smtClean="0"/>
              <a:t>преко веб-страница </a:t>
            </a:r>
            <a:r>
              <a:rPr lang="sr-Cyrl-CS" dirty="0"/>
              <a:t>јединица локалне </a:t>
            </a:r>
            <a:r>
              <a:rPr lang="sr-Cyrl-CS" dirty="0" smtClean="0"/>
              <a:t>самоуправе, </a:t>
            </a:r>
            <a:r>
              <a:rPr lang="sr-Cyrl-CS" dirty="0"/>
              <a:t>а затим </a:t>
            </a:r>
            <a:r>
              <a:rPr lang="sr-Cyrl-CS" dirty="0" smtClean="0"/>
              <a:t>су пронађене веб-странице претраживане ради проналажења Одлуке </a:t>
            </a:r>
            <a:r>
              <a:rPr lang="sr-Cyrl-CS" dirty="0"/>
              <a:t>о буџету за 2012. </a:t>
            </a:r>
            <a:r>
              <a:rPr lang="sr-Cyrl-CS" dirty="0" smtClean="0"/>
              <a:t>годину </a:t>
            </a:r>
          </a:p>
          <a:p>
            <a:r>
              <a:rPr lang="sr-Cyrl-CS" dirty="0" smtClean="0"/>
              <a:t>На </a:t>
            </a:r>
            <a:r>
              <a:rPr lang="sr-Cyrl-CS" dirty="0"/>
              <a:t>основу параметара прописаних Законом о финансирању политичких активности и Законом о буџетском систему </a:t>
            </a:r>
            <a:r>
              <a:rPr lang="sr-Cyrl-CS" dirty="0" smtClean="0"/>
              <a:t>израчунавано је </a:t>
            </a:r>
            <a:r>
              <a:rPr lang="sr-Cyrl-CS" dirty="0"/>
              <a:t>колика би </a:t>
            </a:r>
            <a:r>
              <a:rPr lang="sr-Cyrl-CS" dirty="0" smtClean="0"/>
              <a:t>издвајања за финасирање редовног рада политичких странака као и изборне кампање требало </a:t>
            </a:r>
            <a:r>
              <a:rPr lang="sr-Cyrl-CS" dirty="0"/>
              <a:t>да </a:t>
            </a:r>
            <a:r>
              <a:rPr lang="sr-Cyrl-CS" dirty="0" smtClean="0"/>
              <a:t>буду</a:t>
            </a:r>
          </a:p>
          <a:p>
            <a:r>
              <a:rPr lang="sr-Cyrl-CS" dirty="0" smtClean="0"/>
              <a:t>Дописи са резултатима и препорукама су упућени општинама</a:t>
            </a:r>
            <a:r>
              <a:rPr lang="en-US" dirty="0" smtClean="0"/>
              <a:t> </a:t>
            </a:r>
            <a:r>
              <a:rPr lang="sr-Cyrl-CS" dirty="0" smtClean="0"/>
              <a:t>и надлежним институцијама</a:t>
            </a:r>
            <a:endParaRPr lang="en-US" dirty="0"/>
          </a:p>
          <a:p>
            <a:pPr algn="ctr">
              <a:buNone/>
            </a:pPr>
            <a:endParaRPr lang="sr-Cyrl-CS" sz="2300" i="1" dirty="0" smtClean="0"/>
          </a:p>
          <a:p>
            <a:pPr algn="ctr">
              <a:buNone/>
            </a:pPr>
            <a:r>
              <a:rPr lang="sr-Cyrl-CS" sz="2300" i="1" dirty="0" smtClean="0">
                <a:solidFill>
                  <a:srgbClr val="FF0000"/>
                </a:solidFill>
              </a:rPr>
              <a:t>Пројекат је подржан од стране Министарства спољних послова УК, Британске амбасаде у Београду </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Узорак анализе</a:t>
            </a:r>
            <a:endParaRPr lang="en-US" dirty="0"/>
          </a:p>
        </p:txBody>
      </p:sp>
      <p:sp>
        <p:nvSpPr>
          <p:cNvPr id="3" name="Content Placeholder 2"/>
          <p:cNvSpPr>
            <a:spLocks noGrp="1"/>
          </p:cNvSpPr>
          <p:nvPr>
            <p:ph sz="quarter" idx="1"/>
          </p:nvPr>
        </p:nvSpPr>
        <p:spPr/>
        <p:txBody>
          <a:bodyPr/>
          <a:lstStyle/>
          <a:p>
            <a:r>
              <a:rPr lang="sr-Cyrl-CS" dirty="0" smtClean="0"/>
              <a:t>Обухваћено укупно </a:t>
            </a:r>
            <a:r>
              <a:rPr lang="en-US" dirty="0" smtClean="0"/>
              <a:t>1</a:t>
            </a:r>
            <a:r>
              <a:rPr lang="en-US" dirty="0" smtClean="0"/>
              <a:t>69</a:t>
            </a:r>
            <a:r>
              <a:rPr lang="sr-Cyrl-CS" dirty="0" smtClean="0"/>
              <a:t> </a:t>
            </a:r>
            <a:r>
              <a:rPr lang="sr-Cyrl-CS" dirty="0" smtClean="0"/>
              <a:t>јединице локалне самоуправе укључујући и градске општине Ниша и Београда</a:t>
            </a:r>
          </a:p>
          <a:p>
            <a:r>
              <a:rPr lang="sr-Cyrl-CS" dirty="0" smtClean="0"/>
              <a:t>Анализа обухвата и три општине са територије Косова и Метохије: Лепосавић, Звечан и Зубин Поток</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Налази</a:t>
            </a:r>
            <a:endParaRPr lang="en-US" dirty="0"/>
          </a:p>
        </p:txBody>
      </p:sp>
      <p:sp>
        <p:nvSpPr>
          <p:cNvPr id="3" name="Content Placeholder 2"/>
          <p:cNvSpPr>
            <a:spLocks noGrp="1"/>
          </p:cNvSpPr>
          <p:nvPr>
            <p:ph sz="quarter" idx="1"/>
          </p:nvPr>
        </p:nvSpPr>
        <p:spPr/>
        <p:txBody>
          <a:bodyPr>
            <a:normAutofit lnSpcReduction="10000"/>
          </a:bodyPr>
          <a:lstStyle/>
          <a:p>
            <a:pPr lvl="0"/>
            <a:r>
              <a:rPr lang="sr-Cyrl-CS" dirty="0"/>
              <a:t>Велики број градова и општина (</a:t>
            </a:r>
            <a:r>
              <a:rPr lang="sr-Cyrl-CS" b="1" dirty="0"/>
              <a:t>око 40%, </a:t>
            </a:r>
            <a:r>
              <a:rPr lang="sr-Cyrl-CS" dirty="0"/>
              <a:t>не рачунајући општине са подручја КиМ) </a:t>
            </a:r>
            <a:r>
              <a:rPr lang="sr-Cyrl-CS" b="1" dirty="0" smtClean="0"/>
              <a:t>не </a:t>
            </a:r>
            <a:r>
              <a:rPr lang="sr-Cyrl-CS" b="1" dirty="0"/>
              <a:t>објављује на веб-сајту ажурне информације о буџету</a:t>
            </a:r>
            <a:r>
              <a:rPr lang="sr-Cyrl-CS" dirty="0"/>
              <a:t>, што може представљати не само нарушавање добре праксе транспарентности јавних финансија, већ и директно кршење прописа (нпр. обавезе објављивања и месечног ажурирања </a:t>
            </a:r>
            <a:r>
              <a:rPr lang="sr-Cyrl-CS" dirty="0" smtClean="0"/>
              <a:t>Информатора </a:t>
            </a:r>
            <a:r>
              <a:rPr lang="sr-Cyrl-CS" dirty="0"/>
              <a:t>о раду, на основу Закона о слободном приступу информацијама од јавног значаја</a:t>
            </a:r>
            <a:r>
              <a:rPr lang="sr-Cyrl-CS" dirty="0" smtClean="0"/>
              <a:t>) или у појединим случајевима нема интернет презентацију.</a:t>
            </a:r>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Налази</a:t>
            </a:r>
            <a:endParaRPr lang="en-US" dirty="0"/>
          </a:p>
        </p:txBody>
      </p:sp>
      <p:sp>
        <p:nvSpPr>
          <p:cNvPr id="3" name="Content Placeholder 2"/>
          <p:cNvSpPr>
            <a:spLocks noGrp="1"/>
          </p:cNvSpPr>
          <p:nvPr>
            <p:ph sz="quarter" idx="1"/>
          </p:nvPr>
        </p:nvSpPr>
        <p:spPr/>
        <p:txBody>
          <a:bodyPr>
            <a:normAutofit/>
          </a:bodyPr>
          <a:lstStyle/>
          <a:p>
            <a:pPr lvl="0"/>
            <a:r>
              <a:rPr lang="sr-Cyrl-CS" dirty="0"/>
              <a:t>Издвајања за финансирање редовног рада политичких странака/субјеката и финансирање кампање за локалне изборе </a:t>
            </a:r>
            <a:r>
              <a:rPr lang="sr-Cyrl-CS" b="1" dirty="0"/>
              <a:t>готово ни у једном случају нису извршена у складу са Законом</a:t>
            </a:r>
            <a:r>
              <a:rPr lang="sr-Cyrl-CS" dirty="0"/>
              <a:t>. Изузетак представљају издвајања за финансирање редовног рада политичких субјеката у Сурдулици и издвајања за финансирање изборне кампање у Панчеву.</a:t>
            </a:r>
            <a:endParaRPr lang="en-US" dirty="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Налази</a:t>
            </a:r>
            <a:endParaRPr lang="en-US" dirty="0"/>
          </a:p>
        </p:txBody>
      </p:sp>
      <p:sp>
        <p:nvSpPr>
          <p:cNvPr id="3" name="Content Placeholder 2"/>
          <p:cNvSpPr>
            <a:spLocks noGrp="1"/>
          </p:cNvSpPr>
          <p:nvPr>
            <p:ph sz="quarter" idx="1"/>
          </p:nvPr>
        </p:nvSpPr>
        <p:spPr/>
        <p:txBody>
          <a:bodyPr>
            <a:normAutofit fontScale="77500" lnSpcReduction="20000"/>
          </a:bodyPr>
          <a:lstStyle/>
          <a:p>
            <a:pPr lvl="0"/>
            <a:r>
              <a:rPr lang="sr-Cyrl-CS" b="1" dirty="0"/>
              <a:t>У </a:t>
            </a:r>
            <a:r>
              <a:rPr lang="sr-Cyrl-CS" b="1" dirty="0" smtClean="0"/>
              <a:t>4</a:t>
            </a:r>
            <a:r>
              <a:rPr lang="en-US" b="1" dirty="0" smtClean="0"/>
              <a:t>6</a:t>
            </a:r>
            <a:r>
              <a:rPr lang="sr-Cyrl-CS" b="1" dirty="0" smtClean="0"/>
              <a:t> </a:t>
            </a:r>
            <a:r>
              <a:rPr lang="sr-Cyrl-CS" b="1" dirty="0" smtClean="0"/>
              <a:t>идентификованих случајева </a:t>
            </a:r>
            <a:r>
              <a:rPr lang="sr-Cyrl-CS" dirty="0"/>
              <a:t>(било да је реч о финансирању редовног рада, кампање или укупном) према одлуци о буџету </a:t>
            </a:r>
            <a:r>
              <a:rPr lang="sr-Cyrl-CS" b="1" dirty="0"/>
              <a:t>издвојено је </a:t>
            </a:r>
            <a:r>
              <a:rPr lang="sr-Cyrl-CS" b="1" i="1" dirty="0"/>
              <a:t>више </a:t>
            </a:r>
            <a:r>
              <a:rPr lang="sr-Cyrl-CS" b="1" dirty="0"/>
              <a:t>средстава </a:t>
            </a:r>
            <a:r>
              <a:rPr lang="sr-Cyrl-CS" dirty="0"/>
              <a:t>него што је требало да буде учињено на основу Законом задатих параметара. </a:t>
            </a:r>
            <a:endParaRPr lang="sr-Cyrl-CS" dirty="0" smtClean="0"/>
          </a:p>
          <a:p>
            <a:pPr lvl="0"/>
            <a:r>
              <a:rPr lang="sr-Cyrl-CS" dirty="0" smtClean="0"/>
              <a:t>У </a:t>
            </a:r>
            <a:r>
              <a:rPr lang="sr-Cyrl-CS" dirty="0"/>
              <a:t>оваквим ситуацијама јавља се опасност да буџетска средства буду утрошена на намену на коју не би смела да буду. Чак и у случају да накнадним изменама одлука о буџету, након избора, износ буде усаглашен са параметрима из Закона, штета може бити непоправљива јер може бити немогуће или тешко наплатити више исплаћена средства од онога ко их добије (нпр. у случају да више средстава прими политичка странка која не буде била заступљена у скупштини града или општине након следећих избора, уколико више средстава добије политички субјект који је формиран само зарад учешћа на предстојећим изборима).</a:t>
            </a:r>
            <a:endParaRPr lang="en-US" dirty="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Налази</a:t>
            </a:r>
            <a:endParaRPr lang="en-US" dirty="0"/>
          </a:p>
        </p:txBody>
      </p:sp>
      <p:sp>
        <p:nvSpPr>
          <p:cNvPr id="3" name="Content Placeholder 2"/>
          <p:cNvSpPr>
            <a:spLocks noGrp="1"/>
          </p:cNvSpPr>
          <p:nvPr>
            <p:ph sz="quarter" idx="1"/>
          </p:nvPr>
        </p:nvSpPr>
        <p:spPr/>
        <p:txBody>
          <a:bodyPr>
            <a:normAutofit fontScale="77500" lnSpcReduction="20000"/>
          </a:bodyPr>
          <a:lstStyle/>
          <a:p>
            <a:pPr lvl="0"/>
            <a:r>
              <a:rPr lang="sr-Cyrl-CS" b="1" dirty="0"/>
              <a:t>У </a:t>
            </a:r>
            <a:r>
              <a:rPr lang="en-US" b="1" dirty="0" smtClean="0"/>
              <a:t>65</a:t>
            </a:r>
            <a:r>
              <a:rPr lang="sr-Cyrl-CS" b="1" dirty="0" smtClean="0"/>
              <a:t> </a:t>
            </a:r>
            <a:r>
              <a:rPr lang="sr-Cyrl-CS" b="1" dirty="0" smtClean="0"/>
              <a:t>идентификованих случајева </a:t>
            </a:r>
            <a:r>
              <a:rPr lang="sr-Cyrl-CS" dirty="0"/>
              <a:t>(било да је реч о финансирању редовног рада, кампање или укупном) према одлуци о буџету </a:t>
            </a:r>
            <a:r>
              <a:rPr lang="sr-Cyrl-CS" b="1" dirty="0"/>
              <a:t>издвојено је </a:t>
            </a:r>
            <a:r>
              <a:rPr lang="sr-Cyrl-CS" b="1" i="1" dirty="0"/>
              <a:t>мање </a:t>
            </a:r>
            <a:r>
              <a:rPr lang="sr-Cyrl-CS" b="1" dirty="0"/>
              <a:t>средстава </a:t>
            </a:r>
            <a:r>
              <a:rPr lang="sr-Cyrl-CS" dirty="0"/>
              <a:t>него што је требало да буде учињено на основу Законом задатих параметара. </a:t>
            </a:r>
            <a:endParaRPr lang="sr-Cyrl-CS" dirty="0" smtClean="0"/>
          </a:p>
          <a:p>
            <a:pPr lvl="0"/>
            <a:r>
              <a:rPr lang="sr-Cyrl-CS" dirty="0" smtClean="0"/>
              <a:t>Чак </a:t>
            </a:r>
            <a:r>
              <a:rPr lang="sr-Cyrl-CS" dirty="0"/>
              <a:t>и у случају да накнадним изменама одлука о буџету, након избора, износ буде усаглашен са параметрима из Закона, штета може бити непоправљива када је реч о актуелној изборној кампањи. Наиме, подносиоци изборних листа који добију мање средстава из буџета локалне самоуправе за финансирање кампање од оног што би по Закону требало да им припадне (нарочито ако кампању воде само за локалне а не и за парламентарне изборе) имаће пуно право да истакну приговор неравноправности изборне трке са другим учесницима и да на тај начин оспоре и регуларност једног битног дела изборног процеса и затраже накнаду штете коју су по том основу претрпели.</a:t>
            </a:r>
            <a:endParaRPr lang="en-US" dirty="0"/>
          </a:p>
          <a:p>
            <a:endParaRPr lang="en-US" dirty="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Налази</a:t>
            </a:r>
            <a:endParaRPr lang="en-US" dirty="0"/>
          </a:p>
        </p:txBody>
      </p:sp>
      <p:sp>
        <p:nvSpPr>
          <p:cNvPr id="3" name="Content Placeholder 2"/>
          <p:cNvSpPr>
            <a:spLocks noGrp="1"/>
          </p:cNvSpPr>
          <p:nvPr>
            <p:ph sz="quarter" idx="1"/>
          </p:nvPr>
        </p:nvSpPr>
        <p:spPr/>
        <p:txBody>
          <a:bodyPr>
            <a:normAutofit fontScale="70000" lnSpcReduction="20000"/>
          </a:bodyPr>
          <a:lstStyle/>
          <a:p>
            <a:pPr lvl="0"/>
            <a:r>
              <a:rPr lang="sr-Cyrl-CS" dirty="0"/>
              <a:t>Уопште узев, приметно је да је </a:t>
            </a:r>
            <a:r>
              <a:rPr lang="sr-Cyrl-CS" b="1" dirty="0"/>
              <a:t>начин исказивања прихода и расхода у Одлукама о буџету неуједначен</a:t>
            </a:r>
            <a:r>
              <a:rPr lang="sr-Cyrl-CS" dirty="0"/>
              <a:t>, што је представљало тешкоћу за анализу али и за утврђивање тачног износа који треба издвојити за ову намену</a:t>
            </a:r>
            <a:r>
              <a:rPr lang="sr-Cyrl-CS" dirty="0" smtClean="0"/>
              <a:t>.</a:t>
            </a:r>
          </a:p>
          <a:p>
            <a:pPr lvl="0"/>
            <a:r>
              <a:rPr lang="sr-Cyrl-CS" dirty="0" smtClean="0"/>
              <a:t> </a:t>
            </a:r>
            <a:r>
              <a:rPr lang="sr-Cyrl-CS" dirty="0"/>
              <a:t>Нарочито је проблематично у том погледу посебно исказивање „прихода од индиректних буџетских корисника“ као посебне ставке која није узимана у обрачун код исказивања укупних прихода. </a:t>
            </a:r>
            <a:endParaRPr lang="sr-Cyrl-CS" dirty="0" smtClean="0"/>
          </a:p>
          <a:p>
            <a:pPr lvl="0"/>
            <a:r>
              <a:rPr lang="sr-Cyrl-CS" dirty="0" smtClean="0"/>
              <a:t>Другу </a:t>
            </a:r>
            <a:r>
              <a:rPr lang="sr-Cyrl-CS" dirty="0"/>
              <a:t>тешкоћу представља недовољна прецизност код исказивања намене издвојених буџетских средстава (нпр. неодвајање средстава која ће бити издвојена за финансирање политичких субјеката од других издвајања са буџетске линије 481). </a:t>
            </a:r>
            <a:endParaRPr lang="sr-Cyrl-CS" dirty="0" smtClean="0"/>
          </a:p>
          <a:p>
            <a:pPr lvl="0"/>
            <a:r>
              <a:rPr lang="sr-Cyrl-CS" dirty="0" smtClean="0"/>
              <a:t>У </a:t>
            </a:r>
            <a:r>
              <a:rPr lang="sr-Cyrl-CS" dirty="0"/>
              <a:t>том погледу очигледно постоји потреба за дубљом анализом начина приказивања података у одлукама о буџету са Законом о буџетским системом и подзаконским актима који су на основу њега донети, али и прецизирања обавеза у погледу приказивања издвајања која су намењена за финансирање политичких субјеката. </a:t>
            </a:r>
            <a:endParaRPr lang="en-US" dirty="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dirty="0" smtClean="0"/>
              <a:t>Налази</a:t>
            </a:r>
            <a:endParaRPr lang="en-US" dirty="0"/>
          </a:p>
        </p:txBody>
      </p:sp>
      <p:sp>
        <p:nvSpPr>
          <p:cNvPr id="3" name="Content Placeholder 2"/>
          <p:cNvSpPr>
            <a:spLocks noGrp="1"/>
          </p:cNvSpPr>
          <p:nvPr>
            <p:ph sz="quarter" idx="1"/>
          </p:nvPr>
        </p:nvSpPr>
        <p:spPr/>
        <p:txBody>
          <a:bodyPr>
            <a:normAutofit fontScale="77500" lnSpcReduction="20000"/>
          </a:bodyPr>
          <a:lstStyle/>
          <a:p>
            <a:pPr lvl="0"/>
            <a:r>
              <a:rPr lang="sr-Cyrl-CS" b="1" dirty="0"/>
              <a:t>У готово половини градова и општина </a:t>
            </a:r>
            <a:r>
              <a:rPr lang="sr-Cyrl-CS" b="1" dirty="0" smtClean="0"/>
              <a:t>(35) </a:t>
            </a:r>
            <a:r>
              <a:rPr lang="sr-Cyrl-CS" dirty="0"/>
              <a:t>које су објавиле податке о издвајањима, из Одлуке о буџету се </a:t>
            </a:r>
            <a:r>
              <a:rPr lang="sr-Cyrl-CS" b="1" dirty="0"/>
              <a:t>не може видети колико је тачно новца опредељено за финансирање предстојеће изборне кампање а колико за финансирање редовног рада политичких странака/субјеката</a:t>
            </a:r>
            <a:r>
              <a:rPr lang="sr-Cyrl-CS" dirty="0"/>
              <a:t>. Опасности до које оваква ситуација доводи су велике, нарочито у контексту чињенице да је изборна кампања већ започета и да ће током овог месеца бити извршене исплате из буџета локалних самоуправа: </a:t>
            </a:r>
            <a:endParaRPr lang="en-US" dirty="0"/>
          </a:p>
          <a:p>
            <a:pPr>
              <a:buNone/>
            </a:pPr>
            <a:r>
              <a:rPr lang="sr-Cyrl-CS" dirty="0"/>
              <a:t> </a:t>
            </a:r>
            <a:endParaRPr lang="en-US" dirty="0"/>
          </a:p>
          <a:p>
            <a:pPr lvl="1"/>
            <a:r>
              <a:rPr lang="sr-Cyrl-CS" dirty="0"/>
              <a:t>Постоји неизвесност међу учесницима на изборима на колико новца могу да рачунају за изборну кампању из буџета локалне самоуправе и у погледу вредности изборног јемства које у ту сврху треба да положе</a:t>
            </a:r>
            <a:endParaRPr lang="en-US" dirty="0"/>
          </a:p>
          <a:p>
            <a:pPr lvl="1"/>
            <a:r>
              <a:rPr lang="sr-Cyrl-CS" dirty="0"/>
              <a:t>Постоји могућност да локална власт арбитрерно одлучи о томе колико ће средстава расподелити за ову намену</a:t>
            </a:r>
            <a:endParaRPr lang="en-US" dirty="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215</TotalTime>
  <Words>1266</Words>
  <Application>Microsoft Office PowerPoint</Application>
  <PresentationFormat>On-screen Show (4:3)</PresentationFormat>
  <Paragraphs>174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Civic</vt:lpstr>
      <vt:lpstr>Финансирање изборне кампање из буџета локалних самоуправа</vt:lpstr>
      <vt:lpstr>О пројекту</vt:lpstr>
      <vt:lpstr>Узорак анализе</vt:lpstr>
      <vt:lpstr>Налази</vt:lpstr>
      <vt:lpstr>Налази</vt:lpstr>
      <vt:lpstr>Налази</vt:lpstr>
      <vt:lpstr>Налази</vt:lpstr>
      <vt:lpstr>Налази</vt:lpstr>
      <vt:lpstr>Налази</vt:lpstr>
      <vt:lpstr>Највећа одступања од прописаног износа</vt:lpstr>
      <vt:lpstr>Збирни износ за цео узорак</vt:lpstr>
      <vt:lpstr>Буџет АПВ</vt:lpstr>
      <vt:lpstr>Одговори јединица локалне самоуправе</vt:lpstr>
      <vt:lpstr>Допис релевантним институцијама са налазима анализе</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Фианнсирање изборне кампање из буџета локалних самоуправа</dc:title>
  <dc:creator>x4</dc:creator>
  <cp:lastModifiedBy>x4</cp:lastModifiedBy>
  <cp:revision>31</cp:revision>
  <dcterms:created xsi:type="dcterms:W3CDTF">2012-04-09T08:50:26Z</dcterms:created>
  <dcterms:modified xsi:type="dcterms:W3CDTF">2012-04-18T14:08:25Z</dcterms:modified>
</cp:coreProperties>
</file>